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84" y="22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7/17/2019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7/17/2019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7/17/2019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7/17/2019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7/17/2019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7/17/2019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25877" y="292353"/>
            <a:ext cx="4643120" cy="8686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Confederated </a:t>
            </a:r>
            <a:r>
              <a:rPr sz="1400" b="1" spc="-15" dirty="0">
                <a:latin typeface="Arial"/>
                <a:cs typeface="Arial"/>
              </a:rPr>
              <a:t>Tribes </a:t>
            </a:r>
            <a:r>
              <a:rPr sz="1400" b="1" spc="-5" dirty="0">
                <a:latin typeface="Arial"/>
                <a:cs typeface="Arial"/>
              </a:rPr>
              <a:t>of the Umatilla Indian Reservation  DNR Fisheries Program Project Semiannual</a:t>
            </a:r>
            <a:r>
              <a:rPr sz="1400" b="1" spc="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Report</a:t>
            </a:r>
            <a:endParaRPr sz="1400" dirty="0">
              <a:latin typeface="Arial"/>
              <a:cs typeface="Arial"/>
            </a:endParaRPr>
          </a:p>
          <a:p>
            <a:pPr marL="243204">
              <a:lnSpc>
                <a:spcPts val="1910"/>
              </a:lnSpc>
            </a:pPr>
            <a:r>
              <a:rPr sz="1600" b="1" spc="-50" dirty="0">
                <a:latin typeface="Arial"/>
                <a:cs typeface="Arial"/>
              </a:rPr>
              <a:t>N.F. </a:t>
            </a:r>
            <a:r>
              <a:rPr sz="1600" b="1" dirty="0">
                <a:latin typeface="Arial"/>
                <a:cs typeface="Arial"/>
              </a:rPr>
              <a:t>John Day </a:t>
            </a:r>
            <a:r>
              <a:rPr sz="1600" b="1" spc="-5" dirty="0">
                <a:latin typeface="Arial"/>
                <a:cs typeface="Arial"/>
              </a:rPr>
              <a:t>Habitat Improvement</a:t>
            </a:r>
            <a:r>
              <a:rPr sz="1600" b="1" spc="8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Project</a:t>
            </a:r>
            <a:endParaRPr sz="1600" dirty="0">
              <a:latin typeface="Arial"/>
              <a:cs typeface="Arial"/>
            </a:endParaRPr>
          </a:p>
          <a:p>
            <a:pPr marL="2540" algn="ctr">
              <a:lnSpc>
                <a:spcPct val="100000"/>
              </a:lnSpc>
              <a:spcBef>
                <a:spcPts val="10"/>
              </a:spcBef>
            </a:pPr>
            <a:r>
              <a:rPr sz="1200" spc="-5" dirty="0">
                <a:latin typeface="Arial"/>
                <a:cs typeface="Arial"/>
              </a:rPr>
              <a:t>Period: 1 </a:t>
            </a:r>
            <a:r>
              <a:rPr sz="1200" dirty="0" smtClean="0">
                <a:latin typeface="Arial"/>
                <a:cs typeface="Arial"/>
              </a:rPr>
              <a:t>J</a:t>
            </a:r>
            <a:r>
              <a:rPr lang="en-US" sz="1200" dirty="0" smtClean="0">
                <a:latin typeface="Arial"/>
                <a:cs typeface="Arial"/>
              </a:rPr>
              <a:t>anuary t</a:t>
            </a:r>
            <a:r>
              <a:rPr sz="1200" dirty="0" smtClean="0">
                <a:latin typeface="Arial"/>
                <a:cs typeface="Arial"/>
              </a:rPr>
              <a:t>o </a:t>
            </a:r>
            <a:r>
              <a:rPr sz="1200" spc="-5" dirty="0">
                <a:latin typeface="Arial"/>
                <a:cs typeface="Arial"/>
              </a:rPr>
              <a:t>31 </a:t>
            </a:r>
            <a:r>
              <a:rPr lang="en-US" sz="1200" spc="-5" dirty="0" smtClean="0">
                <a:latin typeface="Arial"/>
                <a:cs typeface="Arial"/>
              </a:rPr>
              <a:t>June 2019</a:t>
            </a:r>
            <a:endParaRPr sz="1200" dirty="0"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3337676"/>
              </p:ext>
            </p:extLst>
          </p:nvPr>
        </p:nvGraphicFramePr>
        <p:xfrm>
          <a:off x="4879975" y="1293875"/>
          <a:ext cx="4140198" cy="127952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6524"/>
                <a:gridCol w="632205"/>
                <a:gridCol w="948436"/>
                <a:gridCol w="876300"/>
                <a:gridCol w="1046733"/>
              </a:tblGrid>
              <a:tr h="243586">
                <a:tc rowSpan="4">
                  <a:txBody>
                    <a:bodyPr/>
                    <a:lstStyle/>
                    <a:p>
                      <a:pPr marL="85090" marR="1555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000" b="1" spc="-5" dirty="0">
                          <a:latin typeface="Calibri"/>
                          <a:cs typeface="Calibri"/>
                        </a:rPr>
                        <a:t>Project 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Inputs: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Funding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FY17</a:t>
                      </a:r>
                      <a:r>
                        <a:rPr sz="1000" b="1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Budget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000" b="1" spc="-5" dirty="0">
                          <a:latin typeface="Calibri"/>
                          <a:cs typeface="Calibri"/>
                        </a:rPr>
                        <a:t>Total</a:t>
                      </a:r>
                      <a:r>
                        <a:rPr sz="1000" b="1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Staff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New </a:t>
                      </a:r>
                      <a:r>
                        <a:rPr sz="1000" b="1" dirty="0" smtClean="0">
                          <a:latin typeface="Calibri"/>
                          <a:cs typeface="Calibri"/>
                        </a:rPr>
                        <a:t>201</a:t>
                      </a:r>
                      <a:r>
                        <a:rPr lang="en-US" sz="1000" b="1" dirty="0" smtClean="0">
                          <a:latin typeface="Calibri"/>
                          <a:cs typeface="Calibri"/>
                        </a:rPr>
                        <a:t>9</a:t>
                      </a:r>
                      <a:r>
                        <a:rPr sz="1000" b="1" spc="-90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Staff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</a:tr>
              <a:tr h="24371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BPA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000" dirty="0" smtClean="0">
                          <a:latin typeface="Calibri"/>
                          <a:cs typeface="Calibri"/>
                        </a:rPr>
                        <a:t>$</a:t>
                      </a:r>
                      <a:r>
                        <a:rPr lang="en-US" sz="1000" dirty="0" smtClean="0">
                          <a:latin typeface="Calibri"/>
                          <a:cs typeface="Calibri"/>
                        </a:rPr>
                        <a:t>886,998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lang="en-US" sz="1000" dirty="0" smtClean="0">
                          <a:latin typeface="Calibri"/>
                          <a:cs typeface="Calibri"/>
                        </a:rPr>
                        <a:t>2</a:t>
                      </a:r>
                      <a:r>
                        <a:rPr sz="1000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bio;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000" spc="-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tech</a:t>
                      </a: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lang="en-US" sz="1000" dirty="0" smtClean="0">
                          <a:latin typeface="Calibri"/>
                          <a:cs typeface="Calibri"/>
                        </a:rPr>
                        <a:t>1 bio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</a:tr>
              <a:tr h="24371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Staff: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John 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Zakrajsek, </a:t>
                      </a:r>
                      <a:r>
                        <a:rPr lang="en-US" sz="1000" spc="-5" dirty="0" smtClean="0">
                          <a:latin typeface="Calibri"/>
                          <a:cs typeface="Calibri"/>
                        </a:rPr>
                        <a:t>Mitchell Daniel, </a:t>
                      </a:r>
                      <a:r>
                        <a:rPr sz="1000" spc="-5" dirty="0" smtClean="0">
                          <a:latin typeface="Calibri"/>
                          <a:cs typeface="Calibri"/>
                        </a:rPr>
                        <a:t>Delbert</a:t>
                      </a:r>
                      <a:r>
                        <a:rPr sz="1000" spc="-85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Jones</a:t>
                      </a: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54851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85090" marR="339725" algn="just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000" b="1" spc="-5" dirty="0">
                          <a:latin typeface="Calibri"/>
                          <a:cs typeface="Calibri"/>
                        </a:rPr>
                        <a:t>Collaborators: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NFJDWC, 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ODFW, Confederated Tribes of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the  Warm 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Springs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Indian 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Reservation, Umatilla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National 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Forest,  Wallowa-Whitman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1000" spc="-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Forest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240791" y="1283970"/>
            <a:ext cx="4477385" cy="9848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000" b="1" spc="-5" dirty="0">
                <a:latin typeface="Calibri"/>
                <a:cs typeface="Calibri"/>
              </a:rPr>
              <a:t>Project Statement/Goal</a:t>
            </a:r>
            <a:r>
              <a:rPr sz="1000" spc="-5" dirty="0">
                <a:latin typeface="Calibri"/>
                <a:cs typeface="Calibri"/>
              </a:rPr>
              <a:t>: Protect, </a:t>
            </a:r>
            <a:r>
              <a:rPr sz="1000" dirty="0">
                <a:latin typeface="Calibri"/>
                <a:cs typeface="Calibri"/>
              </a:rPr>
              <a:t>enhance, and restore </a:t>
            </a:r>
            <a:r>
              <a:rPr sz="1000" spc="-5" dirty="0">
                <a:latin typeface="Calibri"/>
                <a:cs typeface="Calibri"/>
              </a:rPr>
              <a:t>functional, healthy </a:t>
            </a:r>
            <a:r>
              <a:rPr sz="1000" dirty="0">
                <a:latin typeface="Calibri"/>
                <a:cs typeface="Calibri"/>
              </a:rPr>
              <a:t>and  </a:t>
            </a:r>
            <a:r>
              <a:rPr sz="1000" spc="-5" dirty="0">
                <a:latin typeface="Calibri"/>
                <a:cs typeface="Calibri"/>
              </a:rPr>
              <a:t>sustainable floodplain, </a:t>
            </a:r>
            <a:r>
              <a:rPr sz="1000" dirty="0">
                <a:latin typeface="Calibri"/>
                <a:cs typeface="Calibri"/>
              </a:rPr>
              <a:t>channel and </a:t>
            </a:r>
            <a:r>
              <a:rPr sz="1000" spc="-5" dirty="0">
                <a:latin typeface="Calibri"/>
                <a:cs typeface="Calibri"/>
              </a:rPr>
              <a:t>watershed process </a:t>
            </a:r>
            <a:r>
              <a:rPr sz="1000" dirty="0">
                <a:latin typeface="Calibri"/>
                <a:cs typeface="Calibri"/>
              </a:rPr>
              <a:t>to protect and restore </a:t>
            </a:r>
            <a:r>
              <a:rPr sz="1000" spc="-5" dirty="0">
                <a:latin typeface="Calibri"/>
                <a:cs typeface="Calibri"/>
              </a:rPr>
              <a:t>fisheries  </a:t>
            </a:r>
            <a:r>
              <a:rPr sz="1000" dirty="0">
                <a:latin typeface="Calibri"/>
                <a:cs typeface="Calibri"/>
              </a:rPr>
              <a:t>and aquatic </a:t>
            </a:r>
            <a:r>
              <a:rPr sz="1000" spc="-5" dirty="0">
                <a:latin typeface="Calibri"/>
                <a:cs typeface="Calibri"/>
              </a:rPr>
              <a:t>species </a:t>
            </a:r>
            <a:r>
              <a:rPr sz="1000" dirty="0">
                <a:latin typeface="Calibri"/>
                <a:cs typeface="Calibri"/>
              </a:rPr>
              <a:t>in the North </a:t>
            </a:r>
            <a:r>
              <a:rPr sz="1000" spc="-5" dirty="0">
                <a:latin typeface="Calibri"/>
                <a:cs typeface="Calibri"/>
              </a:rPr>
              <a:t>Fork </a:t>
            </a:r>
            <a:r>
              <a:rPr sz="1000" dirty="0">
                <a:latin typeface="Calibri"/>
                <a:cs typeface="Calibri"/>
              </a:rPr>
              <a:t>John </a:t>
            </a:r>
            <a:r>
              <a:rPr sz="1000" spc="-5" dirty="0">
                <a:latin typeface="Calibri"/>
                <a:cs typeface="Calibri"/>
              </a:rPr>
              <a:t>Day</a:t>
            </a:r>
            <a:r>
              <a:rPr sz="1000" spc="-10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Subbasin.</a:t>
            </a:r>
            <a:endParaRPr sz="1000" dirty="0">
              <a:latin typeface="Calibri"/>
              <a:cs typeface="Calibri"/>
            </a:endParaRPr>
          </a:p>
          <a:p>
            <a:pPr marL="12700" marR="8890" algn="just">
              <a:lnSpc>
                <a:spcPct val="100000"/>
              </a:lnSpc>
              <a:spcBef>
                <a:spcPts val="400"/>
              </a:spcBef>
            </a:pPr>
            <a:r>
              <a:rPr sz="1000" b="1" spc="-5" dirty="0">
                <a:latin typeface="Calibri"/>
                <a:cs typeface="Calibri"/>
              </a:rPr>
              <a:t>Project Objectives</a:t>
            </a:r>
            <a:r>
              <a:rPr sz="1000" spc="-5" dirty="0">
                <a:latin typeface="Calibri"/>
                <a:cs typeface="Calibri"/>
              </a:rPr>
              <a:t>: Project objectives </a:t>
            </a:r>
            <a:r>
              <a:rPr sz="1000" dirty="0">
                <a:latin typeface="Calibri"/>
                <a:cs typeface="Calibri"/>
              </a:rPr>
              <a:t>address </a:t>
            </a:r>
            <a:r>
              <a:rPr sz="1000" spc="-5" dirty="0">
                <a:latin typeface="Calibri"/>
                <a:cs typeface="Calibri"/>
              </a:rPr>
              <a:t>limiting factors </a:t>
            </a:r>
            <a:r>
              <a:rPr sz="1000" dirty="0">
                <a:latin typeface="Calibri"/>
                <a:cs typeface="Calibri"/>
              </a:rPr>
              <a:t>as </a:t>
            </a:r>
            <a:r>
              <a:rPr sz="1000" spc="-5" dirty="0">
                <a:latin typeface="Calibri"/>
                <a:cs typeface="Calibri"/>
              </a:rPr>
              <a:t>identified </a:t>
            </a:r>
            <a:r>
              <a:rPr sz="1000" dirty="0">
                <a:latin typeface="Calibri"/>
                <a:cs typeface="Calibri"/>
              </a:rPr>
              <a:t>in </a:t>
            </a:r>
            <a:r>
              <a:rPr sz="1000" spc="-5" dirty="0">
                <a:latin typeface="Calibri"/>
                <a:cs typeface="Calibri"/>
              </a:rPr>
              <a:t>planning  documents, </a:t>
            </a:r>
            <a:r>
              <a:rPr sz="1000" dirty="0">
                <a:latin typeface="Calibri"/>
                <a:cs typeface="Calibri"/>
              </a:rPr>
              <a:t>inter and intra </a:t>
            </a:r>
            <a:r>
              <a:rPr sz="1000" spc="-5" dirty="0">
                <a:latin typeface="Calibri"/>
                <a:cs typeface="Calibri"/>
              </a:rPr>
              <a:t>planning efforts, coordination with </a:t>
            </a:r>
            <a:r>
              <a:rPr sz="1000" dirty="0">
                <a:latin typeface="Calibri"/>
                <a:cs typeface="Calibri"/>
              </a:rPr>
              <a:t>landowners, and </a:t>
            </a:r>
            <a:r>
              <a:rPr sz="1000" spc="-5" dirty="0">
                <a:latin typeface="Calibri"/>
                <a:cs typeface="Calibri"/>
              </a:rPr>
              <a:t>during  baseline surveys </a:t>
            </a:r>
            <a:r>
              <a:rPr sz="1000" dirty="0">
                <a:latin typeface="Calibri"/>
                <a:cs typeface="Calibri"/>
              </a:rPr>
              <a:t>and</a:t>
            </a:r>
            <a:r>
              <a:rPr sz="1000" spc="-6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assessments.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01346" y="102870"/>
            <a:ext cx="17145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6393" y="97917"/>
            <a:ext cx="1724660" cy="1153160"/>
          </a:xfrm>
          <a:custGeom>
            <a:avLst/>
            <a:gdLst/>
            <a:ahLst/>
            <a:cxnLst/>
            <a:rect l="l" t="t" r="r" b="b"/>
            <a:pathLst>
              <a:path w="1724660" h="1153160">
                <a:moveTo>
                  <a:pt x="0" y="1152905"/>
                </a:moveTo>
                <a:lnTo>
                  <a:pt x="1724406" y="1152905"/>
                </a:lnTo>
                <a:lnTo>
                  <a:pt x="1724406" y="0"/>
                </a:lnTo>
                <a:lnTo>
                  <a:pt x="0" y="0"/>
                </a:lnTo>
                <a:lnTo>
                  <a:pt x="0" y="1152905"/>
                </a:lnTo>
                <a:close/>
              </a:path>
            </a:pathLst>
          </a:custGeom>
          <a:ln w="990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312152" y="77723"/>
            <a:ext cx="1714500" cy="1143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307198" y="72771"/>
            <a:ext cx="1724660" cy="1153160"/>
          </a:xfrm>
          <a:custGeom>
            <a:avLst/>
            <a:gdLst/>
            <a:ahLst/>
            <a:cxnLst/>
            <a:rect l="l" t="t" r="r" b="b"/>
            <a:pathLst>
              <a:path w="1724659" h="1153160">
                <a:moveTo>
                  <a:pt x="0" y="1152905"/>
                </a:moveTo>
                <a:lnTo>
                  <a:pt x="1724405" y="1152905"/>
                </a:lnTo>
                <a:lnTo>
                  <a:pt x="1724405" y="0"/>
                </a:lnTo>
                <a:lnTo>
                  <a:pt x="0" y="0"/>
                </a:lnTo>
                <a:lnTo>
                  <a:pt x="0" y="1152905"/>
                </a:lnTo>
                <a:close/>
              </a:path>
            </a:pathLst>
          </a:custGeom>
          <a:ln w="990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253603" y="312800"/>
            <a:ext cx="16510" cy="19050"/>
          </a:xfrm>
          <a:custGeom>
            <a:avLst/>
            <a:gdLst/>
            <a:ahLst/>
            <a:cxnLst/>
            <a:rect l="l" t="t" r="r" b="b"/>
            <a:pathLst>
              <a:path w="16509" h="19050">
                <a:moveTo>
                  <a:pt x="12446" y="0"/>
                </a:moveTo>
                <a:lnTo>
                  <a:pt x="3555" y="0"/>
                </a:lnTo>
                <a:lnTo>
                  <a:pt x="0" y="4318"/>
                </a:lnTo>
                <a:lnTo>
                  <a:pt x="0" y="14731"/>
                </a:lnTo>
                <a:lnTo>
                  <a:pt x="3555" y="19050"/>
                </a:lnTo>
                <a:lnTo>
                  <a:pt x="12446" y="19050"/>
                </a:lnTo>
                <a:lnTo>
                  <a:pt x="16001" y="14731"/>
                </a:lnTo>
                <a:lnTo>
                  <a:pt x="16001" y="4318"/>
                </a:lnTo>
                <a:lnTo>
                  <a:pt x="12446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253603" y="312800"/>
            <a:ext cx="16510" cy="19050"/>
          </a:xfrm>
          <a:custGeom>
            <a:avLst/>
            <a:gdLst/>
            <a:ahLst/>
            <a:cxnLst/>
            <a:rect l="l" t="t" r="r" b="b"/>
            <a:pathLst>
              <a:path w="16509" h="19050">
                <a:moveTo>
                  <a:pt x="0" y="9525"/>
                </a:moveTo>
                <a:lnTo>
                  <a:pt x="0" y="4318"/>
                </a:lnTo>
                <a:lnTo>
                  <a:pt x="3555" y="0"/>
                </a:lnTo>
                <a:lnTo>
                  <a:pt x="8000" y="0"/>
                </a:lnTo>
                <a:lnTo>
                  <a:pt x="12446" y="0"/>
                </a:lnTo>
                <a:lnTo>
                  <a:pt x="16001" y="4318"/>
                </a:lnTo>
                <a:lnTo>
                  <a:pt x="16001" y="9525"/>
                </a:lnTo>
                <a:lnTo>
                  <a:pt x="16001" y="14731"/>
                </a:lnTo>
                <a:lnTo>
                  <a:pt x="12446" y="19050"/>
                </a:lnTo>
                <a:lnTo>
                  <a:pt x="8000" y="19050"/>
                </a:lnTo>
                <a:lnTo>
                  <a:pt x="3555" y="19050"/>
                </a:lnTo>
                <a:lnTo>
                  <a:pt x="0" y="14731"/>
                </a:lnTo>
                <a:lnTo>
                  <a:pt x="0" y="9525"/>
                </a:lnTo>
                <a:close/>
              </a:path>
            </a:pathLst>
          </a:custGeom>
          <a:ln w="25146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401431" y="303656"/>
            <a:ext cx="16510" cy="19050"/>
          </a:xfrm>
          <a:custGeom>
            <a:avLst/>
            <a:gdLst/>
            <a:ahLst/>
            <a:cxnLst/>
            <a:rect l="l" t="t" r="r" b="b"/>
            <a:pathLst>
              <a:path w="16509" h="19050">
                <a:moveTo>
                  <a:pt x="12446" y="0"/>
                </a:moveTo>
                <a:lnTo>
                  <a:pt x="3555" y="0"/>
                </a:lnTo>
                <a:lnTo>
                  <a:pt x="0" y="4318"/>
                </a:lnTo>
                <a:lnTo>
                  <a:pt x="0" y="14732"/>
                </a:lnTo>
                <a:lnTo>
                  <a:pt x="3555" y="19050"/>
                </a:lnTo>
                <a:lnTo>
                  <a:pt x="12446" y="19050"/>
                </a:lnTo>
                <a:lnTo>
                  <a:pt x="16001" y="14732"/>
                </a:lnTo>
                <a:lnTo>
                  <a:pt x="16001" y="4318"/>
                </a:lnTo>
                <a:lnTo>
                  <a:pt x="12446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401431" y="303656"/>
            <a:ext cx="16510" cy="19050"/>
          </a:xfrm>
          <a:custGeom>
            <a:avLst/>
            <a:gdLst/>
            <a:ahLst/>
            <a:cxnLst/>
            <a:rect l="l" t="t" r="r" b="b"/>
            <a:pathLst>
              <a:path w="16509" h="19050">
                <a:moveTo>
                  <a:pt x="0" y="9525"/>
                </a:moveTo>
                <a:lnTo>
                  <a:pt x="0" y="4318"/>
                </a:lnTo>
                <a:lnTo>
                  <a:pt x="3555" y="0"/>
                </a:lnTo>
                <a:lnTo>
                  <a:pt x="8000" y="0"/>
                </a:lnTo>
                <a:lnTo>
                  <a:pt x="12446" y="0"/>
                </a:lnTo>
                <a:lnTo>
                  <a:pt x="16001" y="4318"/>
                </a:lnTo>
                <a:lnTo>
                  <a:pt x="16001" y="9525"/>
                </a:lnTo>
                <a:lnTo>
                  <a:pt x="16001" y="14732"/>
                </a:lnTo>
                <a:lnTo>
                  <a:pt x="12446" y="19050"/>
                </a:lnTo>
                <a:lnTo>
                  <a:pt x="8000" y="19050"/>
                </a:lnTo>
                <a:lnTo>
                  <a:pt x="3555" y="19050"/>
                </a:lnTo>
                <a:lnTo>
                  <a:pt x="0" y="14732"/>
                </a:lnTo>
                <a:lnTo>
                  <a:pt x="0" y="9525"/>
                </a:lnTo>
                <a:close/>
              </a:path>
            </a:pathLst>
          </a:custGeom>
          <a:ln w="25146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795384" y="750951"/>
            <a:ext cx="13970" cy="19050"/>
          </a:xfrm>
          <a:custGeom>
            <a:avLst/>
            <a:gdLst/>
            <a:ahLst/>
            <a:cxnLst/>
            <a:rect l="l" t="t" r="r" b="b"/>
            <a:pathLst>
              <a:path w="13970" h="19050">
                <a:moveTo>
                  <a:pt x="10668" y="0"/>
                </a:moveTo>
                <a:lnTo>
                  <a:pt x="3048" y="0"/>
                </a:lnTo>
                <a:lnTo>
                  <a:pt x="0" y="4318"/>
                </a:lnTo>
                <a:lnTo>
                  <a:pt x="0" y="14732"/>
                </a:lnTo>
                <a:lnTo>
                  <a:pt x="3048" y="19050"/>
                </a:lnTo>
                <a:lnTo>
                  <a:pt x="10668" y="19050"/>
                </a:lnTo>
                <a:lnTo>
                  <a:pt x="13716" y="14732"/>
                </a:lnTo>
                <a:lnTo>
                  <a:pt x="13716" y="4318"/>
                </a:lnTo>
                <a:lnTo>
                  <a:pt x="10668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795384" y="750951"/>
            <a:ext cx="13970" cy="19050"/>
          </a:xfrm>
          <a:custGeom>
            <a:avLst/>
            <a:gdLst/>
            <a:ahLst/>
            <a:cxnLst/>
            <a:rect l="l" t="t" r="r" b="b"/>
            <a:pathLst>
              <a:path w="13970" h="19050">
                <a:moveTo>
                  <a:pt x="0" y="9525"/>
                </a:moveTo>
                <a:lnTo>
                  <a:pt x="0" y="4318"/>
                </a:lnTo>
                <a:lnTo>
                  <a:pt x="3048" y="0"/>
                </a:lnTo>
                <a:lnTo>
                  <a:pt x="6858" y="0"/>
                </a:lnTo>
                <a:lnTo>
                  <a:pt x="10668" y="0"/>
                </a:lnTo>
                <a:lnTo>
                  <a:pt x="13716" y="4318"/>
                </a:lnTo>
                <a:lnTo>
                  <a:pt x="13716" y="9525"/>
                </a:lnTo>
                <a:lnTo>
                  <a:pt x="13716" y="14732"/>
                </a:lnTo>
                <a:lnTo>
                  <a:pt x="10668" y="19050"/>
                </a:lnTo>
                <a:lnTo>
                  <a:pt x="6858" y="19050"/>
                </a:lnTo>
                <a:lnTo>
                  <a:pt x="3048" y="19050"/>
                </a:lnTo>
                <a:lnTo>
                  <a:pt x="0" y="14732"/>
                </a:lnTo>
                <a:lnTo>
                  <a:pt x="0" y="9525"/>
                </a:lnTo>
                <a:close/>
              </a:path>
            </a:pathLst>
          </a:custGeom>
          <a:ln w="25146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347329" y="595502"/>
            <a:ext cx="16510" cy="19050"/>
          </a:xfrm>
          <a:custGeom>
            <a:avLst/>
            <a:gdLst/>
            <a:ahLst/>
            <a:cxnLst/>
            <a:rect l="l" t="t" r="r" b="b"/>
            <a:pathLst>
              <a:path w="16509" h="19050">
                <a:moveTo>
                  <a:pt x="12446" y="0"/>
                </a:moveTo>
                <a:lnTo>
                  <a:pt x="3555" y="0"/>
                </a:lnTo>
                <a:lnTo>
                  <a:pt x="0" y="4318"/>
                </a:lnTo>
                <a:lnTo>
                  <a:pt x="0" y="14732"/>
                </a:lnTo>
                <a:lnTo>
                  <a:pt x="3555" y="19050"/>
                </a:lnTo>
                <a:lnTo>
                  <a:pt x="12446" y="19050"/>
                </a:lnTo>
                <a:lnTo>
                  <a:pt x="16001" y="14732"/>
                </a:lnTo>
                <a:lnTo>
                  <a:pt x="16001" y="4318"/>
                </a:lnTo>
                <a:lnTo>
                  <a:pt x="12446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347329" y="595502"/>
            <a:ext cx="16510" cy="19050"/>
          </a:xfrm>
          <a:custGeom>
            <a:avLst/>
            <a:gdLst/>
            <a:ahLst/>
            <a:cxnLst/>
            <a:rect l="l" t="t" r="r" b="b"/>
            <a:pathLst>
              <a:path w="16509" h="19050">
                <a:moveTo>
                  <a:pt x="0" y="9525"/>
                </a:moveTo>
                <a:lnTo>
                  <a:pt x="0" y="4318"/>
                </a:lnTo>
                <a:lnTo>
                  <a:pt x="3555" y="0"/>
                </a:lnTo>
                <a:lnTo>
                  <a:pt x="8000" y="0"/>
                </a:lnTo>
                <a:lnTo>
                  <a:pt x="12446" y="0"/>
                </a:lnTo>
                <a:lnTo>
                  <a:pt x="16001" y="4318"/>
                </a:lnTo>
                <a:lnTo>
                  <a:pt x="16001" y="9525"/>
                </a:lnTo>
                <a:lnTo>
                  <a:pt x="16001" y="14732"/>
                </a:lnTo>
                <a:lnTo>
                  <a:pt x="12446" y="19050"/>
                </a:lnTo>
                <a:lnTo>
                  <a:pt x="8000" y="19050"/>
                </a:lnTo>
                <a:lnTo>
                  <a:pt x="3555" y="19050"/>
                </a:lnTo>
                <a:lnTo>
                  <a:pt x="0" y="14732"/>
                </a:lnTo>
                <a:lnTo>
                  <a:pt x="0" y="9525"/>
                </a:lnTo>
                <a:close/>
              </a:path>
            </a:pathLst>
          </a:custGeom>
          <a:ln w="25146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706231" y="708279"/>
            <a:ext cx="16510" cy="20955"/>
          </a:xfrm>
          <a:custGeom>
            <a:avLst/>
            <a:gdLst/>
            <a:ahLst/>
            <a:cxnLst/>
            <a:rect l="l" t="t" r="r" b="b"/>
            <a:pathLst>
              <a:path w="16509" h="20954">
                <a:moveTo>
                  <a:pt x="12446" y="0"/>
                </a:moveTo>
                <a:lnTo>
                  <a:pt x="3555" y="0"/>
                </a:lnTo>
                <a:lnTo>
                  <a:pt x="0" y="4572"/>
                </a:lnTo>
                <a:lnTo>
                  <a:pt x="0" y="16001"/>
                </a:lnTo>
                <a:lnTo>
                  <a:pt x="3555" y="20574"/>
                </a:lnTo>
                <a:lnTo>
                  <a:pt x="12446" y="20574"/>
                </a:lnTo>
                <a:lnTo>
                  <a:pt x="16001" y="16001"/>
                </a:lnTo>
                <a:lnTo>
                  <a:pt x="16001" y="4572"/>
                </a:lnTo>
                <a:lnTo>
                  <a:pt x="12446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706231" y="708279"/>
            <a:ext cx="16510" cy="20955"/>
          </a:xfrm>
          <a:custGeom>
            <a:avLst/>
            <a:gdLst/>
            <a:ahLst/>
            <a:cxnLst/>
            <a:rect l="l" t="t" r="r" b="b"/>
            <a:pathLst>
              <a:path w="16509" h="20954">
                <a:moveTo>
                  <a:pt x="0" y="10287"/>
                </a:moveTo>
                <a:lnTo>
                  <a:pt x="0" y="4572"/>
                </a:lnTo>
                <a:lnTo>
                  <a:pt x="3555" y="0"/>
                </a:lnTo>
                <a:lnTo>
                  <a:pt x="8000" y="0"/>
                </a:lnTo>
                <a:lnTo>
                  <a:pt x="12446" y="0"/>
                </a:lnTo>
                <a:lnTo>
                  <a:pt x="16001" y="4572"/>
                </a:lnTo>
                <a:lnTo>
                  <a:pt x="16001" y="10287"/>
                </a:lnTo>
                <a:lnTo>
                  <a:pt x="16001" y="16001"/>
                </a:lnTo>
                <a:lnTo>
                  <a:pt x="12446" y="20574"/>
                </a:lnTo>
                <a:lnTo>
                  <a:pt x="8000" y="20574"/>
                </a:lnTo>
                <a:lnTo>
                  <a:pt x="3555" y="20574"/>
                </a:lnTo>
                <a:lnTo>
                  <a:pt x="0" y="16001"/>
                </a:lnTo>
                <a:lnTo>
                  <a:pt x="0" y="10287"/>
                </a:lnTo>
                <a:close/>
              </a:path>
            </a:pathLst>
          </a:custGeom>
          <a:ln w="25146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366379" y="640461"/>
            <a:ext cx="14604" cy="19050"/>
          </a:xfrm>
          <a:custGeom>
            <a:avLst/>
            <a:gdLst/>
            <a:ahLst/>
            <a:cxnLst/>
            <a:rect l="l" t="t" r="r" b="b"/>
            <a:pathLst>
              <a:path w="14604" h="19050">
                <a:moveTo>
                  <a:pt x="11175" y="0"/>
                </a:moveTo>
                <a:lnTo>
                  <a:pt x="3301" y="0"/>
                </a:lnTo>
                <a:lnTo>
                  <a:pt x="0" y="4317"/>
                </a:lnTo>
                <a:lnTo>
                  <a:pt x="0" y="14731"/>
                </a:lnTo>
                <a:lnTo>
                  <a:pt x="3301" y="19050"/>
                </a:lnTo>
                <a:lnTo>
                  <a:pt x="11175" y="19050"/>
                </a:lnTo>
                <a:lnTo>
                  <a:pt x="14477" y="14731"/>
                </a:lnTo>
                <a:lnTo>
                  <a:pt x="14477" y="4317"/>
                </a:lnTo>
                <a:lnTo>
                  <a:pt x="11175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366379" y="640461"/>
            <a:ext cx="14604" cy="19050"/>
          </a:xfrm>
          <a:custGeom>
            <a:avLst/>
            <a:gdLst/>
            <a:ahLst/>
            <a:cxnLst/>
            <a:rect l="l" t="t" r="r" b="b"/>
            <a:pathLst>
              <a:path w="14604" h="19050">
                <a:moveTo>
                  <a:pt x="0" y="9525"/>
                </a:moveTo>
                <a:lnTo>
                  <a:pt x="0" y="4317"/>
                </a:lnTo>
                <a:lnTo>
                  <a:pt x="3301" y="0"/>
                </a:lnTo>
                <a:lnTo>
                  <a:pt x="7239" y="0"/>
                </a:lnTo>
                <a:lnTo>
                  <a:pt x="11175" y="0"/>
                </a:lnTo>
                <a:lnTo>
                  <a:pt x="14477" y="4317"/>
                </a:lnTo>
                <a:lnTo>
                  <a:pt x="14477" y="9525"/>
                </a:lnTo>
                <a:lnTo>
                  <a:pt x="14477" y="14731"/>
                </a:lnTo>
                <a:lnTo>
                  <a:pt x="11175" y="19050"/>
                </a:lnTo>
                <a:lnTo>
                  <a:pt x="7239" y="19050"/>
                </a:lnTo>
                <a:lnTo>
                  <a:pt x="3301" y="19050"/>
                </a:lnTo>
                <a:lnTo>
                  <a:pt x="0" y="14731"/>
                </a:lnTo>
                <a:lnTo>
                  <a:pt x="0" y="9525"/>
                </a:lnTo>
                <a:close/>
              </a:path>
            </a:pathLst>
          </a:custGeom>
          <a:ln w="25146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4968906" y="5186948"/>
            <a:ext cx="1396691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</a:pPr>
            <a:r>
              <a:rPr lang="en-US" sz="800" spc="-5" dirty="0" smtClean="0">
                <a:latin typeface="Calibri"/>
                <a:cs typeface="Calibri"/>
              </a:rPr>
              <a:t>One of the few naturally occurring and functional large wood accumulations within the </a:t>
            </a:r>
            <a:r>
              <a:rPr lang="en-US" sz="800" spc="-5" dirty="0" err="1" smtClean="0">
                <a:latin typeface="Calibri"/>
                <a:cs typeface="Calibri"/>
              </a:rPr>
              <a:t>Hidaway</a:t>
            </a:r>
            <a:r>
              <a:rPr lang="en-US" sz="800" spc="-5" dirty="0" smtClean="0">
                <a:latin typeface="Calibri"/>
                <a:cs typeface="Calibri"/>
              </a:rPr>
              <a:t> Creek project site.</a:t>
            </a:r>
            <a:endParaRPr sz="800" dirty="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425004" y="3308390"/>
            <a:ext cx="1595170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270" algn="ctr">
              <a:lnSpc>
                <a:spcPct val="100000"/>
              </a:lnSpc>
            </a:pPr>
            <a:r>
              <a:rPr lang="en-US" sz="800" spc="-5" dirty="0" smtClean="0">
                <a:latin typeface="Calibri"/>
                <a:cs typeface="Calibri"/>
              </a:rPr>
              <a:t>Typical channel form of </a:t>
            </a:r>
            <a:r>
              <a:rPr lang="en-US" sz="800" spc="-5" dirty="0" err="1" smtClean="0">
                <a:latin typeface="Calibri"/>
                <a:cs typeface="Calibri"/>
              </a:rPr>
              <a:t>Hidaway</a:t>
            </a:r>
            <a:r>
              <a:rPr lang="en-US" sz="800" spc="-5" dirty="0" smtClean="0">
                <a:latin typeface="Calibri"/>
                <a:cs typeface="Calibri"/>
              </a:rPr>
              <a:t> </a:t>
            </a:r>
            <a:r>
              <a:rPr lang="en-US" sz="800" spc="-5" dirty="0" smtClean="0">
                <a:latin typeface="Calibri"/>
                <a:cs typeface="Calibri"/>
              </a:rPr>
              <a:t>Creek and presence of large wood which is not functional save during high flow events.</a:t>
            </a:r>
            <a:endParaRPr sz="800" dirty="0">
              <a:latin typeface="Calibri"/>
              <a:cs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7953" y="2268855"/>
            <a:ext cx="4680224" cy="1787596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spc="-5" dirty="0">
                <a:solidFill>
                  <a:schemeClr val="tx1"/>
                </a:solidFill>
                <a:cs typeface="Calibri"/>
              </a:rPr>
              <a:t>Outputs: (specific 6-mo </a:t>
            </a:r>
            <a:r>
              <a:rPr lang="en-US" sz="1000" b="1" dirty="0">
                <a:solidFill>
                  <a:schemeClr val="tx1"/>
                </a:solidFill>
                <a:cs typeface="Calibri"/>
              </a:rPr>
              <a:t>task</a:t>
            </a:r>
            <a:r>
              <a:rPr lang="en-US" sz="1000" b="1" spc="-20" dirty="0">
                <a:solidFill>
                  <a:schemeClr val="tx1"/>
                </a:solidFill>
                <a:cs typeface="Calibri"/>
              </a:rPr>
              <a:t> </a:t>
            </a:r>
            <a:r>
              <a:rPr lang="en-US" sz="1000" b="1" spc="-5" dirty="0">
                <a:solidFill>
                  <a:schemeClr val="tx1"/>
                </a:solidFill>
                <a:cs typeface="Calibri"/>
              </a:rPr>
              <a:t>accomplishments)</a:t>
            </a:r>
            <a:endParaRPr lang="en-US" sz="1000" dirty="0">
              <a:solidFill>
                <a:schemeClr val="tx1"/>
              </a:solidFill>
              <a:cs typeface="Calibri"/>
            </a:endParaRPr>
          </a:p>
          <a:p>
            <a:pPr indent="-86360">
              <a:buChar char="▪"/>
              <a:tabLst>
                <a:tab pos="159385" algn="l"/>
              </a:tabLst>
            </a:pPr>
            <a:r>
              <a:rPr lang="en-US" sz="1000" spc="-5" dirty="0">
                <a:solidFill>
                  <a:schemeClr val="tx1"/>
                </a:solidFill>
                <a:cs typeface="Calibri"/>
              </a:rPr>
              <a:t>Completed </a:t>
            </a:r>
            <a:r>
              <a:rPr lang="en-US" sz="1000" spc="-5" dirty="0" smtClean="0">
                <a:solidFill>
                  <a:schemeClr val="tx1"/>
                </a:solidFill>
                <a:cs typeface="Calibri"/>
              </a:rPr>
              <a:t>and submitted the 1 February </a:t>
            </a:r>
            <a:r>
              <a:rPr lang="en-US" sz="1000" spc="-5" dirty="0">
                <a:solidFill>
                  <a:schemeClr val="tx1"/>
                </a:solidFill>
                <a:cs typeface="Calibri"/>
              </a:rPr>
              <a:t>2018 to 31 January </a:t>
            </a:r>
            <a:r>
              <a:rPr lang="en-US" sz="1000" spc="-5" dirty="0" smtClean="0">
                <a:solidFill>
                  <a:schemeClr val="tx1"/>
                </a:solidFill>
                <a:cs typeface="Calibri"/>
              </a:rPr>
              <a:t>2019 Annual </a:t>
            </a:r>
            <a:r>
              <a:rPr lang="en-US" sz="1000" spc="-5" dirty="0">
                <a:solidFill>
                  <a:schemeClr val="tx1"/>
                </a:solidFill>
                <a:cs typeface="Calibri"/>
              </a:rPr>
              <a:t>Report </a:t>
            </a:r>
            <a:r>
              <a:rPr lang="en-US" sz="1000" spc="-5" dirty="0" smtClean="0">
                <a:solidFill>
                  <a:schemeClr val="tx1"/>
                </a:solidFill>
                <a:cs typeface="Calibri"/>
              </a:rPr>
              <a:t>to</a:t>
            </a:r>
          </a:p>
          <a:p>
            <a:pPr>
              <a:tabLst>
                <a:tab pos="159385" algn="l"/>
              </a:tabLst>
            </a:pPr>
            <a:r>
              <a:rPr lang="en-US" sz="1000" spc="-5" dirty="0" smtClean="0">
                <a:solidFill>
                  <a:schemeClr val="tx1"/>
                </a:solidFill>
                <a:cs typeface="Calibri"/>
              </a:rPr>
              <a:t>   BPA. </a:t>
            </a:r>
          </a:p>
          <a:p>
            <a:pPr indent="-86360">
              <a:buChar char="▪"/>
              <a:tabLst>
                <a:tab pos="159385" algn="l"/>
              </a:tabLst>
            </a:pPr>
            <a:r>
              <a:rPr lang="en-US" sz="1000" spc="-5" dirty="0" smtClean="0">
                <a:solidFill>
                  <a:schemeClr val="tx1"/>
                </a:solidFill>
                <a:cs typeface="Calibri"/>
              </a:rPr>
              <a:t>Secured an implementation contractor for the Granite Creek Restoration effort.</a:t>
            </a:r>
          </a:p>
          <a:p>
            <a:pPr indent="-73025">
              <a:buChar char="▪"/>
              <a:tabLst>
                <a:tab pos="159385" algn="l"/>
              </a:tabLst>
            </a:pPr>
            <a:r>
              <a:rPr lang="en-US" sz="1000" spc="-5" dirty="0" smtClean="0">
                <a:solidFill>
                  <a:schemeClr val="tx1"/>
                </a:solidFill>
                <a:cs typeface="Calibri"/>
              </a:rPr>
              <a:t>Met with landowners and ODFW staff to finalize design objectives, structure role, and</a:t>
            </a:r>
          </a:p>
          <a:p>
            <a:pPr>
              <a:tabLst>
                <a:tab pos="159385" algn="l"/>
              </a:tabLst>
            </a:pPr>
            <a:r>
              <a:rPr lang="en-US" sz="1000" spc="-5" dirty="0" smtClean="0">
                <a:solidFill>
                  <a:schemeClr val="tx1"/>
                </a:solidFill>
                <a:cs typeface="Calibri"/>
              </a:rPr>
              <a:t>   large wood sourcing to improve in-stream complexity of </a:t>
            </a:r>
            <a:r>
              <a:rPr lang="en-US" sz="1000" spc="-5" dirty="0" err="1" smtClean="0">
                <a:solidFill>
                  <a:schemeClr val="tx1"/>
                </a:solidFill>
                <a:cs typeface="Calibri"/>
              </a:rPr>
              <a:t>Hidaway</a:t>
            </a:r>
            <a:r>
              <a:rPr lang="en-US" sz="1000" spc="-5" dirty="0" smtClean="0">
                <a:solidFill>
                  <a:schemeClr val="tx1"/>
                </a:solidFill>
                <a:cs typeface="Calibri"/>
              </a:rPr>
              <a:t> Creek by Ukiah, OR.</a:t>
            </a:r>
          </a:p>
          <a:p>
            <a:pPr indent="-73025">
              <a:buChar char="▪"/>
              <a:tabLst>
                <a:tab pos="159385" algn="l"/>
              </a:tabLst>
            </a:pPr>
            <a:r>
              <a:rPr lang="en-US" sz="1000" spc="-5" dirty="0" smtClean="0">
                <a:solidFill>
                  <a:schemeClr val="tx1"/>
                </a:solidFill>
                <a:cs typeface="Calibri"/>
              </a:rPr>
              <a:t>Met with a landowner to discuss prospective restoration actions as a first step toward </a:t>
            </a:r>
          </a:p>
          <a:p>
            <a:pPr>
              <a:tabLst>
                <a:tab pos="159385" algn="l"/>
              </a:tabLst>
            </a:pPr>
            <a:r>
              <a:rPr lang="en-US" sz="1000" spc="-5" dirty="0">
                <a:solidFill>
                  <a:schemeClr val="tx1"/>
                </a:solidFill>
                <a:cs typeface="Calibri"/>
              </a:rPr>
              <a:t> </a:t>
            </a:r>
            <a:r>
              <a:rPr lang="en-US" sz="1000" spc="-5" dirty="0" smtClean="0">
                <a:solidFill>
                  <a:schemeClr val="tx1"/>
                </a:solidFill>
                <a:cs typeface="Calibri"/>
              </a:rPr>
              <a:t>  a potential conservation agreement near Ukiah, OR. </a:t>
            </a:r>
          </a:p>
          <a:p>
            <a:pPr>
              <a:tabLst>
                <a:tab pos="159385" algn="l"/>
              </a:tabLst>
            </a:pPr>
            <a:r>
              <a:rPr lang="en-US" sz="1000" dirty="0">
                <a:solidFill>
                  <a:schemeClr val="tx1"/>
                </a:solidFill>
              </a:rPr>
              <a:t>▪ </a:t>
            </a:r>
            <a:r>
              <a:rPr lang="en-US" sz="1000" spc="-5" dirty="0" smtClean="0">
                <a:solidFill>
                  <a:schemeClr val="tx1"/>
                </a:solidFill>
                <a:cs typeface="Calibri"/>
              </a:rPr>
              <a:t>Received a 50% design for the Bull Run Creek Mine Tailing restoration Project.</a:t>
            </a:r>
          </a:p>
          <a:p>
            <a:pPr>
              <a:tabLst>
                <a:tab pos="159385" algn="l"/>
              </a:tabLst>
            </a:pPr>
            <a:r>
              <a:rPr lang="en-US" sz="1000" dirty="0">
                <a:solidFill>
                  <a:schemeClr val="tx1"/>
                </a:solidFill>
              </a:rPr>
              <a:t>▪ </a:t>
            </a:r>
            <a:r>
              <a:rPr lang="en-US" sz="1000" spc="-5" dirty="0" smtClean="0">
                <a:solidFill>
                  <a:schemeClr val="tx1"/>
                </a:solidFill>
                <a:cs typeface="Calibri"/>
              </a:rPr>
              <a:t>Participated in the Ukiah Fishing Derby.</a:t>
            </a:r>
          </a:p>
          <a:p>
            <a:pPr>
              <a:tabLst>
                <a:tab pos="159385" algn="l"/>
              </a:tabLst>
            </a:pPr>
            <a:r>
              <a:rPr lang="en-US" sz="1000" dirty="0">
                <a:solidFill>
                  <a:schemeClr val="tx1"/>
                </a:solidFill>
              </a:rPr>
              <a:t>▪ </a:t>
            </a:r>
            <a:r>
              <a:rPr lang="en-US" sz="1000" spc="-5" dirty="0" smtClean="0">
                <a:solidFill>
                  <a:schemeClr val="tx1"/>
                </a:solidFill>
                <a:cs typeface="Calibri"/>
              </a:rPr>
              <a:t>Brought on a Habitat Biologist II.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4791" y="4120049"/>
            <a:ext cx="4678081" cy="1576759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 smtClean="0">
                <a:solidFill>
                  <a:schemeClr val="tx1"/>
                </a:solidFill>
              </a:rPr>
              <a:t>Outcomes</a:t>
            </a:r>
            <a:r>
              <a:rPr lang="en-US" sz="1000" b="1" dirty="0">
                <a:solidFill>
                  <a:schemeClr val="tx1"/>
                </a:solidFill>
              </a:rPr>
              <a:t>: (broader results/changes from cumulative accomplishments)</a:t>
            </a:r>
            <a:endParaRPr lang="en-US" sz="1000" dirty="0">
              <a:solidFill>
                <a:schemeClr val="tx1"/>
              </a:solidFill>
            </a:endParaRPr>
          </a:p>
          <a:p>
            <a:r>
              <a:rPr lang="en-US" sz="1000" dirty="0" smtClean="0">
                <a:solidFill>
                  <a:schemeClr val="tx1"/>
                </a:solidFill>
              </a:rPr>
              <a:t>▪ Met reporting obligations to BPA for the 2018 performance period.</a:t>
            </a:r>
            <a:endParaRPr lang="en-US" sz="1000" dirty="0">
              <a:solidFill>
                <a:schemeClr val="tx1"/>
              </a:solidFill>
            </a:endParaRPr>
          </a:p>
          <a:p>
            <a:r>
              <a:rPr lang="en-US" sz="1000" dirty="0" smtClean="0">
                <a:solidFill>
                  <a:schemeClr val="tx1"/>
                </a:solidFill>
              </a:rPr>
              <a:t>▪ Continued to develop existing and new restoration actions in the Camas and Granite</a:t>
            </a:r>
          </a:p>
          <a:p>
            <a:r>
              <a:rPr lang="en-US" sz="1000" dirty="0" smtClean="0">
                <a:solidFill>
                  <a:schemeClr val="tx1"/>
                </a:solidFill>
              </a:rPr>
              <a:t>   Creek focus basins and fulfill contractual obligations with BPA.</a:t>
            </a:r>
            <a:endParaRPr lang="en-US" sz="1000" dirty="0">
              <a:solidFill>
                <a:schemeClr val="tx1"/>
              </a:solidFill>
            </a:endParaRPr>
          </a:p>
          <a:p>
            <a:r>
              <a:rPr lang="en-US" sz="1000" dirty="0" smtClean="0">
                <a:solidFill>
                  <a:schemeClr val="tx1"/>
                </a:solidFill>
              </a:rPr>
              <a:t>▪ Continued to work toward meeting goals and completing expected actions outlined</a:t>
            </a:r>
          </a:p>
          <a:p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  in the 2013 ISRP Geographical Review process.</a:t>
            </a:r>
          </a:p>
          <a:p>
            <a:r>
              <a:rPr lang="en-US" sz="1000" dirty="0" smtClean="0">
                <a:solidFill>
                  <a:schemeClr val="tx1"/>
                </a:solidFill>
              </a:rPr>
              <a:t>▪ Continued to educate local communities in the value of the CTUIR’s First Foods and</a:t>
            </a:r>
          </a:p>
          <a:p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  Umatilla River Vision and their role in land management.</a:t>
            </a:r>
          </a:p>
          <a:p>
            <a:r>
              <a:rPr lang="en-US" sz="1000" dirty="0" smtClean="0">
                <a:solidFill>
                  <a:schemeClr val="tx1"/>
                </a:solidFill>
              </a:rPr>
              <a:t>▪ Improved the CTUIR’s NFJD Fishery Habitat Project’s capacity by hiring additional</a:t>
            </a:r>
          </a:p>
          <a:p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  qualified staff.</a:t>
            </a:r>
            <a:endParaRPr lang="en-US" sz="1000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0130" y="5760506"/>
            <a:ext cx="4678046" cy="1051283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spc="-5" dirty="0" smtClean="0">
                <a:solidFill>
                  <a:schemeClr val="tx1"/>
                </a:solidFill>
                <a:cs typeface="Calibri"/>
              </a:rPr>
              <a:t>Impacts </a:t>
            </a:r>
            <a:r>
              <a:rPr lang="en-US" sz="1000" b="1" dirty="0" smtClean="0">
                <a:solidFill>
                  <a:schemeClr val="tx1"/>
                </a:solidFill>
                <a:cs typeface="Calibri"/>
              </a:rPr>
              <a:t>(work supports long-term progress</a:t>
            </a:r>
            <a:r>
              <a:rPr lang="en-US" sz="1000" b="1" spc="-114" dirty="0" smtClean="0">
                <a:solidFill>
                  <a:schemeClr val="tx1"/>
                </a:solidFill>
                <a:cs typeface="Calibri"/>
              </a:rPr>
              <a:t> </a:t>
            </a:r>
            <a:r>
              <a:rPr lang="en-US" sz="1000" b="1" spc="-5" dirty="0" smtClean="0">
                <a:solidFill>
                  <a:schemeClr val="tx1"/>
                </a:solidFill>
                <a:cs typeface="Calibri"/>
              </a:rPr>
              <a:t>towards</a:t>
            </a:r>
            <a:r>
              <a:rPr lang="en-US" sz="1000" spc="-5" dirty="0" smtClean="0">
                <a:solidFill>
                  <a:schemeClr val="tx1"/>
                </a:solidFill>
                <a:cs typeface="Calibri"/>
              </a:rPr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000" spc="-5" dirty="0" smtClean="0">
                <a:solidFill>
                  <a:schemeClr val="tx1"/>
                </a:solidFill>
                <a:cs typeface="Calibri"/>
              </a:rPr>
              <a:t> Contribute </a:t>
            </a:r>
            <a:r>
              <a:rPr lang="en-US" sz="1000" dirty="0" smtClean="0">
                <a:solidFill>
                  <a:schemeClr val="tx1"/>
                </a:solidFill>
                <a:cs typeface="Calibri"/>
              </a:rPr>
              <a:t>to </a:t>
            </a:r>
            <a:r>
              <a:rPr lang="en-US" sz="1000" spc="-5" dirty="0" smtClean="0">
                <a:solidFill>
                  <a:schemeClr val="tx1"/>
                </a:solidFill>
                <a:cs typeface="Calibri"/>
              </a:rPr>
              <a:t>achievement of healthy watersheds (DNR River Vision) </a:t>
            </a:r>
            <a:r>
              <a:rPr lang="en-US" sz="1000" dirty="0" smtClean="0">
                <a:solidFill>
                  <a:schemeClr val="tx1"/>
                </a:solidFill>
                <a:cs typeface="Calibri"/>
              </a:rPr>
              <a:t>and increased </a:t>
            </a:r>
          </a:p>
          <a:p>
            <a:r>
              <a:rPr lang="en-US" sz="1000" dirty="0">
                <a:solidFill>
                  <a:schemeClr val="tx1"/>
                </a:solidFill>
                <a:cs typeface="Calibri"/>
              </a:rPr>
              <a:t> </a:t>
            </a:r>
            <a:r>
              <a:rPr lang="en-US" sz="1000" dirty="0" smtClean="0">
                <a:solidFill>
                  <a:schemeClr val="tx1"/>
                </a:solidFill>
                <a:cs typeface="Calibri"/>
              </a:rPr>
              <a:t>  traditional first food abundance and use opportunities.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000" spc="-5" dirty="0">
                <a:solidFill>
                  <a:schemeClr val="tx1"/>
                </a:solidFill>
                <a:cs typeface="Calibri"/>
              </a:rPr>
              <a:t> </a:t>
            </a:r>
            <a:r>
              <a:rPr lang="en-US" sz="1000" spc="-5" dirty="0" smtClean="0">
                <a:solidFill>
                  <a:schemeClr val="tx1"/>
                </a:solidFill>
                <a:cs typeface="Calibri"/>
              </a:rPr>
              <a:t>Contribute </a:t>
            </a:r>
            <a:r>
              <a:rPr lang="en-US" sz="1000" dirty="0" smtClean="0">
                <a:solidFill>
                  <a:schemeClr val="tx1"/>
                </a:solidFill>
                <a:cs typeface="Calibri"/>
              </a:rPr>
              <a:t>to </a:t>
            </a:r>
            <a:r>
              <a:rPr lang="en-US" sz="1000" spc="-5" dirty="0" smtClean="0">
                <a:solidFill>
                  <a:schemeClr val="tx1"/>
                </a:solidFill>
                <a:cs typeface="Calibri"/>
              </a:rPr>
              <a:t>achievement of </a:t>
            </a:r>
            <a:r>
              <a:rPr lang="en-US" sz="1000" spc="-5" dirty="0" err="1" smtClean="0">
                <a:solidFill>
                  <a:schemeClr val="tx1"/>
                </a:solidFill>
                <a:cs typeface="Calibri"/>
              </a:rPr>
              <a:t>Subbasin</a:t>
            </a:r>
            <a:r>
              <a:rPr lang="en-US" sz="1000" spc="-5" dirty="0" smtClean="0">
                <a:solidFill>
                  <a:schemeClr val="tx1"/>
                </a:solidFill>
                <a:cs typeface="Calibri"/>
              </a:rPr>
              <a:t> Plan </a:t>
            </a:r>
            <a:r>
              <a:rPr lang="en-US" sz="1000" dirty="0" smtClean="0">
                <a:solidFill>
                  <a:schemeClr val="tx1"/>
                </a:solidFill>
                <a:cs typeface="Calibri"/>
              </a:rPr>
              <a:t>and </a:t>
            </a:r>
            <a:r>
              <a:rPr lang="en-US" sz="1000" spc="-5" dirty="0" smtClean="0">
                <a:solidFill>
                  <a:schemeClr val="tx1"/>
                </a:solidFill>
                <a:cs typeface="Calibri"/>
              </a:rPr>
              <a:t>ESA Recovery Plan</a:t>
            </a:r>
            <a:r>
              <a:rPr lang="en-US" sz="1000" dirty="0" smtClean="0">
                <a:solidFill>
                  <a:schemeClr val="tx1"/>
                </a:solidFill>
                <a:cs typeface="Calibri"/>
              </a:rPr>
              <a:t> goals.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000" dirty="0" smtClean="0">
                <a:solidFill>
                  <a:schemeClr val="tx1"/>
                </a:solidFill>
                <a:cs typeface="Calibri"/>
              </a:rPr>
              <a:t> Assist in the recovery of Endangered Species Act listed summer steelhead trout and</a:t>
            </a:r>
          </a:p>
          <a:p>
            <a:r>
              <a:rPr lang="en-US" sz="1000" dirty="0" smtClean="0">
                <a:solidFill>
                  <a:schemeClr val="tx1"/>
                </a:solidFill>
                <a:cs typeface="Calibri"/>
              </a:rPr>
              <a:t>   bull trout and unlisted spring Chinook salmon.</a:t>
            </a:r>
          </a:p>
          <a:p>
            <a:pPr marR="430530">
              <a:buFont typeface="Wingdings" panose="05000000000000000000" pitchFamily="2" charset="2"/>
              <a:buChar char="§"/>
              <a:tabLst>
                <a:tab pos="159385" algn="l"/>
              </a:tabLst>
            </a:pPr>
            <a:r>
              <a:rPr lang="en-US" sz="1000" spc="-5" dirty="0" smtClean="0">
                <a:solidFill>
                  <a:schemeClr val="tx1"/>
                </a:solidFill>
                <a:cs typeface="Calibri"/>
              </a:rPr>
              <a:t> Address </a:t>
            </a:r>
            <a:r>
              <a:rPr lang="en-US" sz="1000" dirty="0" smtClean="0">
                <a:solidFill>
                  <a:schemeClr val="tx1"/>
                </a:solidFill>
                <a:cs typeface="Calibri"/>
              </a:rPr>
              <a:t>water </a:t>
            </a:r>
            <a:r>
              <a:rPr lang="en-US" sz="1000" spc="-5" dirty="0" smtClean="0">
                <a:solidFill>
                  <a:schemeClr val="tx1"/>
                </a:solidFill>
                <a:cs typeface="Calibri"/>
              </a:rPr>
              <a:t>quality limiting factors </a:t>
            </a:r>
            <a:r>
              <a:rPr lang="en-US" sz="1000" dirty="0" smtClean="0">
                <a:solidFill>
                  <a:schemeClr val="tx1"/>
                </a:solidFill>
                <a:cs typeface="Calibri"/>
              </a:rPr>
              <a:t>as </a:t>
            </a:r>
            <a:r>
              <a:rPr lang="en-US" sz="1000" spc="-5" dirty="0" smtClean="0">
                <a:solidFill>
                  <a:schemeClr val="tx1"/>
                </a:solidFill>
                <a:cs typeface="Calibri"/>
              </a:rPr>
              <a:t>per Clean </a:t>
            </a:r>
            <a:r>
              <a:rPr lang="en-US" sz="1000" dirty="0" smtClean="0">
                <a:solidFill>
                  <a:schemeClr val="tx1"/>
                </a:solidFill>
                <a:cs typeface="Calibri"/>
              </a:rPr>
              <a:t>Water Act 303d</a:t>
            </a:r>
            <a:r>
              <a:rPr lang="en-US" sz="1000" spc="-45" dirty="0" smtClean="0">
                <a:solidFill>
                  <a:schemeClr val="tx1"/>
                </a:solidFill>
                <a:cs typeface="Calibri"/>
              </a:rPr>
              <a:t> </a:t>
            </a:r>
            <a:r>
              <a:rPr lang="en-US" sz="1000" spc="-5" dirty="0" smtClean="0">
                <a:solidFill>
                  <a:schemeClr val="tx1"/>
                </a:solidFill>
                <a:cs typeface="Calibri"/>
              </a:rPr>
              <a:t>list.</a:t>
            </a:r>
            <a:endParaRPr lang="en-US" sz="1000" dirty="0"/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6523454" y="4818674"/>
            <a:ext cx="2474976" cy="185623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9975" y="2723173"/>
            <a:ext cx="2474976" cy="185623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</TotalTime>
  <Words>503</Words>
  <Application>Microsoft Office PowerPoint</Application>
  <PresentationFormat>On-screen Show (4:3)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Confederated Tribes of the Umatilla Indian Reservation DNR Fisheries Program</dc:title>
  <dc:creator>GaryJ</dc:creator>
  <cp:lastModifiedBy>John Zakrajsek</cp:lastModifiedBy>
  <cp:revision>20</cp:revision>
  <dcterms:created xsi:type="dcterms:W3CDTF">2018-07-10T06:35:00Z</dcterms:created>
  <dcterms:modified xsi:type="dcterms:W3CDTF">2019-07-17T14:22:59Z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2018-03-01T00:00:00Z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2018-07-10T00:00:00Z</vt:filetime>
  </property>
</Properties>
</file>