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>
      <p:cViewPr varScale="1">
        <p:scale>
          <a:sx n="110" d="100"/>
          <a:sy n="110" d="100"/>
        </p:scale>
        <p:origin x="167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25877" y="292353"/>
            <a:ext cx="4643120" cy="868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Confederated </a:t>
            </a:r>
            <a:r>
              <a:rPr sz="1400" b="1" spc="-15" dirty="0">
                <a:latin typeface="Arial"/>
                <a:cs typeface="Arial"/>
              </a:rPr>
              <a:t>Tribes </a:t>
            </a:r>
            <a:r>
              <a:rPr sz="1400" b="1" spc="-5" dirty="0">
                <a:latin typeface="Arial"/>
                <a:cs typeface="Arial"/>
              </a:rPr>
              <a:t>of the Umatilla Indian Reservation  DNR Fisheries Program Project Semiannual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Report</a:t>
            </a:r>
            <a:endParaRPr sz="1400" dirty="0">
              <a:latin typeface="Arial"/>
              <a:cs typeface="Arial"/>
            </a:endParaRPr>
          </a:p>
          <a:p>
            <a:pPr marL="243204">
              <a:lnSpc>
                <a:spcPts val="1910"/>
              </a:lnSpc>
            </a:pPr>
            <a:r>
              <a:rPr sz="1600" b="1" spc="-50" dirty="0">
                <a:latin typeface="Arial"/>
                <a:cs typeface="Arial"/>
              </a:rPr>
              <a:t>N.F. </a:t>
            </a:r>
            <a:r>
              <a:rPr sz="1600" b="1" dirty="0">
                <a:latin typeface="Arial"/>
                <a:cs typeface="Arial"/>
              </a:rPr>
              <a:t>John Day </a:t>
            </a:r>
            <a:r>
              <a:rPr sz="1600" b="1" spc="-5" dirty="0">
                <a:latin typeface="Arial"/>
                <a:cs typeface="Arial"/>
              </a:rPr>
              <a:t>Habitat Improvement</a:t>
            </a:r>
            <a:r>
              <a:rPr sz="1600" b="1" spc="8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Project</a:t>
            </a:r>
            <a:endParaRPr sz="1600" dirty="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Period: 1 </a:t>
            </a:r>
            <a:r>
              <a:rPr sz="1200" dirty="0" smtClean="0">
                <a:latin typeface="Arial"/>
                <a:cs typeface="Arial"/>
              </a:rPr>
              <a:t>J</a:t>
            </a:r>
            <a:r>
              <a:rPr lang="en-US" sz="1200" dirty="0" smtClean="0">
                <a:latin typeface="Arial"/>
                <a:cs typeface="Arial"/>
              </a:rPr>
              <a:t>uly 2019 t</a:t>
            </a:r>
            <a:r>
              <a:rPr sz="1200" dirty="0" smtClean="0">
                <a:latin typeface="Arial"/>
                <a:cs typeface="Arial"/>
              </a:rPr>
              <a:t>o </a:t>
            </a:r>
            <a:r>
              <a:rPr sz="1200" spc="-5" dirty="0">
                <a:latin typeface="Arial"/>
                <a:cs typeface="Arial"/>
              </a:rPr>
              <a:t>31 </a:t>
            </a:r>
            <a:r>
              <a:rPr lang="en-US" sz="1200" spc="-5" dirty="0" smtClean="0">
                <a:latin typeface="Arial"/>
                <a:cs typeface="Arial"/>
              </a:rPr>
              <a:t>December 2019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868841"/>
              </p:ext>
            </p:extLst>
          </p:nvPr>
        </p:nvGraphicFramePr>
        <p:xfrm>
          <a:off x="4879975" y="1293875"/>
          <a:ext cx="4140198" cy="1279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6524"/>
                <a:gridCol w="632205"/>
                <a:gridCol w="948436"/>
                <a:gridCol w="876300"/>
                <a:gridCol w="1046733"/>
              </a:tblGrid>
              <a:tr h="243586">
                <a:tc rowSpan="4">
                  <a:txBody>
                    <a:bodyPr/>
                    <a:lstStyle/>
                    <a:p>
                      <a:pPr marL="85090" marR="1555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Project 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Inputs: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Funding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FY17</a:t>
                      </a:r>
                      <a:r>
                        <a:rPr sz="10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Budget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0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Staff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000" b="1" dirty="0" smtClean="0">
                          <a:latin typeface="Calibri"/>
                          <a:cs typeface="Calibri"/>
                        </a:rPr>
                        <a:t>201</a:t>
                      </a:r>
                      <a:r>
                        <a:rPr lang="en-US" sz="1000" b="1" dirty="0" smtClean="0">
                          <a:latin typeface="Calibri"/>
                          <a:cs typeface="Calibri"/>
                        </a:rPr>
                        <a:t>9</a:t>
                      </a:r>
                      <a:r>
                        <a:rPr sz="1000" b="1" spc="-9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Staff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2437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BPA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 smtClean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886,998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bio;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tech</a:t>
                      </a: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None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2437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Staff: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John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Zakrajsek, </a:t>
                      </a:r>
                      <a:r>
                        <a:rPr lang="en-US" sz="1000" spc="-5" dirty="0" smtClean="0">
                          <a:latin typeface="Calibri"/>
                          <a:cs typeface="Calibri"/>
                        </a:rPr>
                        <a:t>Mitchell Daniel, </a:t>
                      </a:r>
                      <a:r>
                        <a:rPr sz="1000" spc="-5" dirty="0" smtClean="0">
                          <a:latin typeface="Calibri"/>
                          <a:cs typeface="Calibri"/>
                        </a:rPr>
                        <a:t>Delbert</a:t>
                      </a:r>
                      <a:r>
                        <a:rPr sz="1000" spc="-8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Jones</a:t>
                      </a: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85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090" marR="339725" algn="just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Collaborators: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NFJDWC,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ODFW, Confederated Tribes of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the  Warm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Springs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Indian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Reservation, Umatilla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Forest,  Wallowa-Whitman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0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Forest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01346" y="1293875"/>
            <a:ext cx="4668739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Project Statement/Goal</a:t>
            </a:r>
            <a:r>
              <a:rPr sz="1000" spc="-5" dirty="0">
                <a:latin typeface="Calibri"/>
                <a:cs typeface="Calibri"/>
              </a:rPr>
              <a:t>: Protect, </a:t>
            </a:r>
            <a:r>
              <a:rPr sz="1000" dirty="0">
                <a:latin typeface="Calibri"/>
                <a:cs typeface="Calibri"/>
              </a:rPr>
              <a:t>enhance, and restore </a:t>
            </a:r>
            <a:r>
              <a:rPr sz="1000" spc="-5" dirty="0">
                <a:latin typeface="Calibri"/>
                <a:cs typeface="Calibri"/>
              </a:rPr>
              <a:t>functional, healthy </a:t>
            </a:r>
            <a:r>
              <a:rPr sz="1000" dirty="0">
                <a:latin typeface="Calibri"/>
                <a:cs typeface="Calibri"/>
              </a:rPr>
              <a:t>and  </a:t>
            </a:r>
            <a:r>
              <a:rPr sz="1000" spc="-5" dirty="0">
                <a:latin typeface="Calibri"/>
                <a:cs typeface="Calibri"/>
              </a:rPr>
              <a:t>sustainable floodplain, </a:t>
            </a:r>
            <a:r>
              <a:rPr sz="1000" dirty="0">
                <a:latin typeface="Calibri"/>
                <a:cs typeface="Calibri"/>
              </a:rPr>
              <a:t>channel and </a:t>
            </a:r>
            <a:r>
              <a:rPr sz="1000" spc="-5" dirty="0">
                <a:latin typeface="Calibri"/>
                <a:cs typeface="Calibri"/>
              </a:rPr>
              <a:t>watershed process </a:t>
            </a:r>
            <a:r>
              <a:rPr sz="1000" dirty="0">
                <a:latin typeface="Calibri"/>
                <a:cs typeface="Calibri"/>
              </a:rPr>
              <a:t>to protect and restore </a:t>
            </a:r>
            <a:r>
              <a:rPr sz="1000" spc="-5" dirty="0">
                <a:latin typeface="Calibri"/>
                <a:cs typeface="Calibri"/>
              </a:rPr>
              <a:t>fisheries  </a:t>
            </a:r>
            <a:r>
              <a:rPr sz="1000" dirty="0">
                <a:latin typeface="Calibri"/>
                <a:cs typeface="Calibri"/>
              </a:rPr>
              <a:t>and aquatic </a:t>
            </a:r>
            <a:r>
              <a:rPr sz="1000" spc="-5" dirty="0">
                <a:latin typeface="Calibri"/>
                <a:cs typeface="Calibri"/>
              </a:rPr>
              <a:t>species </a:t>
            </a:r>
            <a:r>
              <a:rPr sz="1000" dirty="0">
                <a:latin typeface="Calibri"/>
                <a:cs typeface="Calibri"/>
              </a:rPr>
              <a:t>in the North </a:t>
            </a:r>
            <a:r>
              <a:rPr sz="1000" spc="-5" dirty="0">
                <a:latin typeface="Calibri"/>
                <a:cs typeface="Calibri"/>
              </a:rPr>
              <a:t>Fork </a:t>
            </a:r>
            <a:r>
              <a:rPr sz="1000" dirty="0">
                <a:latin typeface="Calibri"/>
                <a:cs typeface="Calibri"/>
              </a:rPr>
              <a:t>John </a:t>
            </a:r>
            <a:r>
              <a:rPr sz="1000" spc="-5" dirty="0">
                <a:latin typeface="Calibri"/>
                <a:cs typeface="Calibri"/>
              </a:rPr>
              <a:t>Day</a:t>
            </a:r>
            <a:r>
              <a:rPr sz="1000" spc="-10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Subbasin.</a:t>
            </a:r>
            <a:endParaRPr sz="1000" dirty="0">
              <a:latin typeface="Calibri"/>
              <a:cs typeface="Calibri"/>
            </a:endParaRPr>
          </a:p>
          <a:p>
            <a:pPr marL="12700" marR="8890" algn="just">
              <a:lnSpc>
                <a:spcPct val="100000"/>
              </a:lnSpc>
              <a:spcBef>
                <a:spcPts val="400"/>
              </a:spcBef>
            </a:pPr>
            <a:r>
              <a:rPr sz="1000" b="1" spc="-5" dirty="0">
                <a:latin typeface="Calibri"/>
                <a:cs typeface="Calibri"/>
              </a:rPr>
              <a:t>Project Objectives</a:t>
            </a:r>
            <a:r>
              <a:rPr sz="1000" spc="-5" dirty="0">
                <a:latin typeface="Calibri"/>
                <a:cs typeface="Calibri"/>
              </a:rPr>
              <a:t>: Project objectives </a:t>
            </a:r>
            <a:r>
              <a:rPr sz="1000" dirty="0">
                <a:latin typeface="Calibri"/>
                <a:cs typeface="Calibri"/>
              </a:rPr>
              <a:t>address </a:t>
            </a:r>
            <a:r>
              <a:rPr sz="1000" spc="-5" dirty="0">
                <a:latin typeface="Calibri"/>
                <a:cs typeface="Calibri"/>
              </a:rPr>
              <a:t>limiting factors </a:t>
            </a:r>
            <a:r>
              <a:rPr sz="1000" dirty="0">
                <a:latin typeface="Calibri"/>
                <a:cs typeface="Calibri"/>
              </a:rPr>
              <a:t>as </a:t>
            </a:r>
            <a:r>
              <a:rPr sz="1000" spc="-5" dirty="0">
                <a:latin typeface="Calibri"/>
                <a:cs typeface="Calibri"/>
              </a:rPr>
              <a:t>identified </a:t>
            </a:r>
            <a:r>
              <a:rPr sz="1000" dirty="0">
                <a:latin typeface="Calibri"/>
                <a:cs typeface="Calibri"/>
              </a:rPr>
              <a:t>in </a:t>
            </a:r>
            <a:r>
              <a:rPr sz="1000" spc="-5" dirty="0">
                <a:latin typeface="Calibri"/>
                <a:cs typeface="Calibri"/>
              </a:rPr>
              <a:t>planning  documents, </a:t>
            </a:r>
            <a:r>
              <a:rPr sz="1000" dirty="0">
                <a:latin typeface="Calibri"/>
                <a:cs typeface="Calibri"/>
              </a:rPr>
              <a:t>inter and intra </a:t>
            </a:r>
            <a:r>
              <a:rPr sz="1000" spc="-5" dirty="0">
                <a:latin typeface="Calibri"/>
                <a:cs typeface="Calibri"/>
              </a:rPr>
              <a:t>planning efforts, coordination with </a:t>
            </a:r>
            <a:r>
              <a:rPr sz="1000" dirty="0">
                <a:latin typeface="Calibri"/>
                <a:cs typeface="Calibri"/>
              </a:rPr>
              <a:t>landowners, and </a:t>
            </a:r>
            <a:r>
              <a:rPr sz="1000" spc="-5" dirty="0">
                <a:latin typeface="Calibri"/>
                <a:cs typeface="Calibri"/>
              </a:rPr>
              <a:t>during  baseline surveys </a:t>
            </a:r>
            <a:r>
              <a:rPr sz="1000" dirty="0">
                <a:latin typeface="Calibri"/>
                <a:cs typeface="Calibri"/>
              </a:rPr>
              <a:t>and</a:t>
            </a:r>
            <a:r>
              <a:rPr sz="1000" spc="-6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assessments.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346" y="102870"/>
            <a:ext cx="17145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6393" y="97917"/>
            <a:ext cx="1724660" cy="1153160"/>
          </a:xfrm>
          <a:custGeom>
            <a:avLst/>
            <a:gdLst/>
            <a:ahLst/>
            <a:cxnLst/>
            <a:rect l="l" t="t" r="r" b="b"/>
            <a:pathLst>
              <a:path w="1724660" h="1153160">
                <a:moveTo>
                  <a:pt x="0" y="1152905"/>
                </a:moveTo>
                <a:lnTo>
                  <a:pt x="1724406" y="1152905"/>
                </a:lnTo>
                <a:lnTo>
                  <a:pt x="1724406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2152" y="77723"/>
            <a:ext cx="17145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7198" y="72771"/>
            <a:ext cx="1724660" cy="1153160"/>
          </a:xfrm>
          <a:custGeom>
            <a:avLst/>
            <a:gdLst/>
            <a:ahLst/>
            <a:cxnLst/>
            <a:rect l="l" t="t" r="r" b="b"/>
            <a:pathLst>
              <a:path w="1724659" h="1153160">
                <a:moveTo>
                  <a:pt x="0" y="1152905"/>
                </a:moveTo>
                <a:lnTo>
                  <a:pt x="1724405" y="1152905"/>
                </a:lnTo>
                <a:lnTo>
                  <a:pt x="1724405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82000" y="29375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1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0668" y="0"/>
                </a:moveTo>
                <a:lnTo>
                  <a:pt x="3048" y="0"/>
                </a:lnTo>
                <a:lnTo>
                  <a:pt x="0" y="4318"/>
                </a:lnTo>
                <a:lnTo>
                  <a:pt x="0" y="14732"/>
                </a:lnTo>
                <a:lnTo>
                  <a:pt x="3048" y="19050"/>
                </a:lnTo>
                <a:lnTo>
                  <a:pt x="10668" y="19050"/>
                </a:lnTo>
                <a:lnTo>
                  <a:pt x="13716" y="14732"/>
                </a:lnTo>
                <a:lnTo>
                  <a:pt x="13716" y="4318"/>
                </a:lnTo>
                <a:lnTo>
                  <a:pt x="1066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05800" y="5334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12446" y="0"/>
                </a:moveTo>
                <a:lnTo>
                  <a:pt x="3555" y="0"/>
                </a:lnTo>
                <a:lnTo>
                  <a:pt x="0" y="4572"/>
                </a:lnTo>
                <a:lnTo>
                  <a:pt x="0" y="16001"/>
                </a:lnTo>
                <a:lnTo>
                  <a:pt x="3555" y="20574"/>
                </a:lnTo>
                <a:lnTo>
                  <a:pt x="12446" y="20574"/>
                </a:lnTo>
                <a:lnTo>
                  <a:pt x="16001" y="16001"/>
                </a:lnTo>
                <a:lnTo>
                  <a:pt x="16001" y="4572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0" y="10287"/>
                </a:moveTo>
                <a:lnTo>
                  <a:pt x="0" y="4572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572"/>
                </a:lnTo>
                <a:lnTo>
                  <a:pt x="16001" y="10287"/>
                </a:lnTo>
                <a:lnTo>
                  <a:pt x="16001" y="16001"/>
                </a:lnTo>
                <a:lnTo>
                  <a:pt x="12446" y="20574"/>
                </a:lnTo>
                <a:lnTo>
                  <a:pt x="8000" y="20574"/>
                </a:lnTo>
                <a:lnTo>
                  <a:pt x="3555" y="20574"/>
                </a:lnTo>
                <a:lnTo>
                  <a:pt x="0" y="16001"/>
                </a:lnTo>
                <a:lnTo>
                  <a:pt x="0" y="10287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458200" y="696466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0" y="9525"/>
                </a:moveTo>
                <a:lnTo>
                  <a:pt x="0" y="4317"/>
                </a:lnTo>
                <a:lnTo>
                  <a:pt x="3301" y="0"/>
                </a:lnTo>
                <a:lnTo>
                  <a:pt x="7239" y="0"/>
                </a:lnTo>
                <a:lnTo>
                  <a:pt x="11175" y="0"/>
                </a:lnTo>
                <a:lnTo>
                  <a:pt x="14477" y="4317"/>
                </a:lnTo>
                <a:lnTo>
                  <a:pt x="14477" y="9525"/>
                </a:lnTo>
                <a:lnTo>
                  <a:pt x="14477" y="14731"/>
                </a:lnTo>
                <a:lnTo>
                  <a:pt x="11175" y="19050"/>
                </a:lnTo>
                <a:lnTo>
                  <a:pt x="7239" y="19050"/>
                </a:lnTo>
                <a:lnTo>
                  <a:pt x="3301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257800" y="5906482"/>
            <a:ext cx="188569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lang="en-US" sz="800" spc="-5" dirty="0" smtClean="0">
                <a:latin typeface="Calibri"/>
                <a:cs typeface="Calibri"/>
              </a:rPr>
              <a:t>Man made berm in Desolation Creek’s Reach 3 reducing floodplain connectivity that will be removed as part of the restoration effort.(left).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9149" y="2321558"/>
            <a:ext cx="4707071" cy="2051497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</a:pPr>
            <a:r>
              <a:rPr lang="en-US" sz="1000" b="1" spc="-5" dirty="0">
                <a:solidFill>
                  <a:schemeClr val="tx1"/>
                </a:solidFill>
                <a:cs typeface="Calibri"/>
              </a:rPr>
              <a:t>Outputs: (specific 6-mo </a:t>
            </a:r>
            <a:r>
              <a:rPr lang="en-US" sz="1000" b="1" dirty="0">
                <a:solidFill>
                  <a:schemeClr val="tx1"/>
                </a:solidFill>
                <a:cs typeface="Calibri"/>
              </a:rPr>
              <a:t>task</a:t>
            </a:r>
            <a:r>
              <a:rPr lang="en-US" sz="10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>
                <a:solidFill>
                  <a:schemeClr val="tx1"/>
                </a:solidFill>
                <a:cs typeface="Calibri"/>
              </a:rPr>
              <a:t>accomplishments)</a:t>
            </a:r>
            <a:endParaRPr lang="en-US" sz="1000" dirty="0">
              <a:solidFill>
                <a:schemeClr val="tx1"/>
              </a:solidFill>
              <a:cs typeface="Calibri"/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</a:t>
            </a:r>
            <a:r>
              <a:rPr lang="en-US" sz="1000" dirty="0" smtClean="0">
                <a:solidFill>
                  <a:schemeClr val="tx1"/>
                </a:solidFill>
              </a:rPr>
              <a:t>Advanced the Desolation Creek Reach 3 design to the 80% level with expected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</a:t>
            </a:r>
            <a:r>
              <a:rPr lang="en-US" sz="1000" dirty="0" smtClean="0">
                <a:solidFill>
                  <a:schemeClr val="tx1"/>
                </a:solidFill>
              </a:rPr>
              <a:t>completion in 2020.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>
                <a:solidFill>
                  <a:schemeClr val="tx1"/>
                </a:solidFill>
              </a:rPr>
              <a:t>▪ Worked with the CTUIR’s Cultural Resources Program to complete surveys for the 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Desolation </a:t>
            </a:r>
            <a:r>
              <a:rPr lang="en-US" sz="1000" dirty="0">
                <a:solidFill>
                  <a:schemeClr val="tx1"/>
                </a:solidFill>
              </a:rPr>
              <a:t>Creek Reach 3 restoration </a:t>
            </a:r>
            <a:r>
              <a:rPr lang="en-US" sz="1000" dirty="0" smtClean="0">
                <a:solidFill>
                  <a:schemeClr val="tx1"/>
                </a:solidFill>
              </a:rPr>
              <a:t>effort and to </a:t>
            </a:r>
            <a:r>
              <a:rPr lang="en-US" sz="1000" dirty="0">
                <a:solidFill>
                  <a:schemeClr val="tx1"/>
                </a:solidFill>
                <a:cs typeface="Calibri"/>
              </a:rPr>
              <a:t>outline surveys costs and </a:t>
            </a:r>
          </a:p>
          <a:p>
            <a:r>
              <a:rPr lang="en-US" sz="1000" dirty="0">
                <a:solidFill>
                  <a:schemeClr val="tx1"/>
                </a:solidFill>
                <a:cs typeface="Calibri"/>
              </a:rPr>
              <a:t>   scheduling for the Hideaway Creek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large wood restoration </a:t>
            </a:r>
            <a:r>
              <a:rPr lang="en-US" sz="1000" dirty="0">
                <a:solidFill>
                  <a:schemeClr val="tx1"/>
                </a:solidFill>
                <a:cs typeface="Calibri"/>
              </a:rPr>
              <a:t>effort</a:t>
            </a:r>
            <a:r>
              <a:rPr lang="en-US" sz="10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▪ Coordinated with the Umatilla National Forest and Trout Unlimited to begin 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developing restoration efforts in Desolation Meadows.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Attended the OWEB FIP Technical meeting to provide information as requested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</a:t>
            </a:r>
            <a:r>
              <a:rPr lang="en-US" sz="1000" dirty="0" smtClean="0">
                <a:solidFill>
                  <a:schemeClr val="tx1"/>
                </a:solidFill>
              </a:rPr>
              <a:t>regarding the CTUIR’s Desolation Creek Reach 3 </a:t>
            </a:r>
            <a:r>
              <a:rPr lang="en-US" sz="1000" dirty="0">
                <a:solidFill>
                  <a:schemeClr val="tx1"/>
                </a:solidFill>
              </a:rPr>
              <a:t>g</a:t>
            </a:r>
            <a:r>
              <a:rPr lang="en-US" sz="1000" dirty="0" smtClean="0">
                <a:solidFill>
                  <a:schemeClr val="tx1"/>
                </a:solidFill>
              </a:rPr>
              <a:t>rant application and Grant SWCD’s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</a:t>
            </a:r>
            <a:r>
              <a:rPr lang="en-US" sz="1000" dirty="0" smtClean="0">
                <a:solidFill>
                  <a:schemeClr val="tx1"/>
                </a:solidFill>
              </a:rPr>
              <a:t>10 </a:t>
            </a:r>
            <a:r>
              <a:rPr lang="en-US" sz="1000" dirty="0">
                <a:solidFill>
                  <a:schemeClr val="tx1"/>
                </a:solidFill>
              </a:rPr>
              <a:t>Road Relocation </a:t>
            </a:r>
            <a:r>
              <a:rPr lang="en-US" sz="1000" dirty="0" smtClean="0">
                <a:solidFill>
                  <a:schemeClr val="tx1"/>
                </a:solidFill>
              </a:rPr>
              <a:t>design application</a:t>
            </a:r>
            <a:r>
              <a:rPr lang="en-US" sz="1000" dirty="0">
                <a:solidFill>
                  <a:schemeClr val="tx1"/>
                </a:solidFill>
              </a:rPr>
              <a:t>. The road design and its subsequent </a:t>
            </a:r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implementation </a:t>
            </a:r>
            <a:r>
              <a:rPr lang="en-US" sz="1000" dirty="0">
                <a:solidFill>
                  <a:schemeClr val="tx1"/>
                </a:solidFill>
              </a:rPr>
              <a:t>will allow </a:t>
            </a:r>
            <a:r>
              <a:rPr lang="en-US" sz="1000" dirty="0" smtClean="0">
                <a:solidFill>
                  <a:schemeClr val="tx1"/>
                </a:solidFill>
              </a:rPr>
              <a:t>CTUIR to complete in-stream design and implementation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actions in the Desolation Creek Action Plan’s highest ranked </a:t>
            </a:r>
            <a:r>
              <a:rPr lang="en-US" sz="1000" dirty="0">
                <a:solidFill>
                  <a:schemeClr val="tx1"/>
                </a:solidFill>
              </a:rPr>
              <a:t>Tier 1 </a:t>
            </a:r>
            <a:r>
              <a:rPr lang="en-US" sz="1000" dirty="0" smtClean="0">
                <a:solidFill>
                  <a:schemeClr val="tx1"/>
                </a:solidFill>
              </a:rPr>
              <a:t>reach.</a:t>
            </a:r>
            <a:endParaRPr lang="en-US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5210" y="4459727"/>
            <a:ext cx="4701010" cy="11430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Outcomes</a:t>
            </a:r>
            <a:r>
              <a:rPr lang="en-US" sz="1000" b="1" dirty="0">
                <a:solidFill>
                  <a:schemeClr val="tx1"/>
                </a:solidFill>
              </a:rPr>
              <a:t>: (broader results/changes from cumulative accomplishments)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Continued to develop new and ongoing restoration actions on private and public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 lands in Tier 1 &amp; 2 reaches as defined in the Desolation Creek Action Plan.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▪ Continued to develop and design restoration actions in the Camas Creek, Desolation 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Creek, and Granite Creek focus areas.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▪ Secured e $600,000 in funding  for the Granite Creek Restoration effort and</a:t>
            </a:r>
          </a:p>
          <a:p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 contributed to Grant SWCD’s award of ~$90,000 to fund the 10 Road relocation road.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6393" y="5694443"/>
            <a:ext cx="4707071" cy="105128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Impacts </a:t>
            </a:r>
            <a:r>
              <a:rPr lang="en-US" sz="1000" b="1" dirty="0" smtClean="0">
                <a:solidFill>
                  <a:schemeClr val="tx1"/>
                </a:solidFill>
                <a:cs typeface="Calibri"/>
              </a:rPr>
              <a:t>(work supports long-term progress</a:t>
            </a:r>
            <a:r>
              <a:rPr lang="en-US" sz="1000" b="1" spc="-114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towards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Contribute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achievement of healthy watersheds (DNR River Vision)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and increased </a:t>
            </a:r>
          </a:p>
          <a:p>
            <a:r>
              <a:rPr lang="en-US" sz="100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  traditional first food abundance and use opportunities.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Contribute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achievement of </a:t>
            </a:r>
            <a:r>
              <a:rPr lang="en-US" sz="1000" spc="-5" dirty="0" err="1" smtClean="0">
                <a:solidFill>
                  <a:schemeClr val="tx1"/>
                </a:solidFill>
                <a:cs typeface="Calibri"/>
              </a:rPr>
              <a:t>Subbasin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Plan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and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ESA Recovery Plan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 goals.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dirty="0" smtClean="0">
                <a:solidFill>
                  <a:schemeClr val="tx1"/>
                </a:solidFill>
                <a:cs typeface="Calibri"/>
              </a:rPr>
              <a:t> Assist in the recovery of Endangered Species Act listed summer steelhead trout and </a:t>
            </a:r>
          </a:p>
          <a:p>
            <a:r>
              <a:rPr lang="en-US" sz="100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  bull trout and unlisted spring Chinook salmon.</a:t>
            </a:r>
          </a:p>
          <a:p>
            <a:pPr marR="430530">
              <a:buFont typeface="Wingdings" panose="05000000000000000000" pitchFamily="2" charset="2"/>
              <a:buChar char="§"/>
              <a:tabLst>
                <a:tab pos="159385" algn="l"/>
              </a:tabLst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Address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water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quality limiting factors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as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per Clean </a:t>
            </a:r>
            <a:r>
              <a:rPr lang="en-US" sz="1000" dirty="0" smtClean="0">
                <a:solidFill>
                  <a:schemeClr val="tx1"/>
                </a:solidFill>
                <a:cs typeface="Calibri"/>
              </a:rPr>
              <a:t>Water Act 303d</a:t>
            </a:r>
            <a:r>
              <a:rPr lang="en-US" sz="1000" spc="-4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list.</a:t>
            </a:r>
            <a:endParaRPr lang="en-US" sz="1000" dirty="0"/>
          </a:p>
        </p:txBody>
      </p:sp>
      <p:sp>
        <p:nvSpPr>
          <p:cNvPr id="30" name="object 23"/>
          <p:cNvSpPr txBox="1"/>
          <p:nvPr/>
        </p:nvSpPr>
        <p:spPr>
          <a:xfrm>
            <a:off x="8305800" y="3127151"/>
            <a:ext cx="720852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lang="en-US" sz="800" spc="-5" dirty="0" smtClean="0">
                <a:latin typeface="Calibri"/>
                <a:cs typeface="Calibri"/>
              </a:rPr>
              <a:t>Aerial image of the </a:t>
            </a:r>
            <a:r>
              <a:rPr lang="en-US" sz="800" spc="-5" dirty="0" err="1" smtClean="0">
                <a:latin typeface="Calibri"/>
                <a:cs typeface="Calibri"/>
              </a:rPr>
              <a:t>Hidaway</a:t>
            </a:r>
            <a:r>
              <a:rPr lang="en-US" sz="800" spc="-5" dirty="0" smtClean="0">
                <a:latin typeface="Calibri"/>
                <a:cs typeface="Calibri"/>
              </a:rPr>
              <a:t> Creek </a:t>
            </a:r>
            <a:r>
              <a:rPr lang="en-US" sz="800" spc="-5" dirty="0" smtClean="0">
                <a:latin typeface="Calibri"/>
                <a:cs typeface="Calibri"/>
              </a:rPr>
              <a:t>project site located 0.5 miles upstream of the Camas/</a:t>
            </a:r>
            <a:r>
              <a:rPr lang="en-US" sz="800" spc="-5" dirty="0" err="1" smtClean="0">
                <a:latin typeface="Calibri"/>
                <a:cs typeface="Calibri"/>
              </a:rPr>
              <a:t>Hidaway</a:t>
            </a:r>
            <a:r>
              <a:rPr lang="en-US" sz="800" spc="-5" dirty="0" smtClean="0">
                <a:latin typeface="Calibri"/>
                <a:cs typeface="Calibri"/>
              </a:rPr>
              <a:t> Creek confluence. White dots indicate the location of 203 large wood structures to be developed (left)</a:t>
            </a:r>
            <a:endParaRPr sz="800" dirty="0">
              <a:latin typeface="Calibri"/>
              <a:cs typeface="Calibri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857" y="5476505"/>
            <a:ext cx="1657090" cy="1242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74" y="2641341"/>
            <a:ext cx="3349625" cy="27279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531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Confederated Tribes of the Umatilla Indian Reservation DNR Fisheries Program</dc:title>
  <dc:creator>GaryJ</dc:creator>
  <cp:lastModifiedBy>John Zakrajsek</cp:lastModifiedBy>
  <cp:revision>32</cp:revision>
  <dcterms:created xsi:type="dcterms:W3CDTF">2018-07-10T06:35:00Z</dcterms:created>
  <dcterms:modified xsi:type="dcterms:W3CDTF">2020-01-07T15:46:44Z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2018-07-10T00:00:00Z</vt:filetime>
  </property>
</Properties>
</file>