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25877" y="292353"/>
            <a:ext cx="4643120" cy="868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400" b="1" spc="-5" dirty="0">
                <a:latin typeface="Arial"/>
                <a:cs typeface="Arial"/>
              </a:rPr>
              <a:t>Confederated </a:t>
            </a:r>
            <a:r>
              <a:rPr sz="1400" b="1" spc="-15" dirty="0">
                <a:latin typeface="Arial"/>
                <a:cs typeface="Arial"/>
              </a:rPr>
              <a:t>Tribes </a:t>
            </a:r>
            <a:r>
              <a:rPr sz="1400" b="1" spc="-5" dirty="0">
                <a:latin typeface="Arial"/>
                <a:cs typeface="Arial"/>
              </a:rPr>
              <a:t>of the Umatilla Indian Reservation  DNR Fisheries Program Project Semiannual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Report</a:t>
            </a:r>
            <a:endParaRPr sz="1400" dirty="0">
              <a:latin typeface="Arial"/>
              <a:cs typeface="Arial"/>
            </a:endParaRPr>
          </a:p>
          <a:p>
            <a:pPr marL="243204">
              <a:lnSpc>
                <a:spcPts val="1910"/>
              </a:lnSpc>
            </a:pPr>
            <a:r>
              <a:rPr sz="1600" b="1" spc="-50" dirty="0">
                <a:latin typeface="Arial"/>
                <a:cs typeface="Arial"/>
              </a:rPr>
              <a:t>N.F. </a:t>
            </a:r>
            <a:r>
              <a:rPr sz="1600" b="1" dirty="0">
                <a:latin typeface="Arial"/>
                <a:cs typeface="Arial"/>
              </a:rPr>
              <a:t>John Day </a:t>
            </a:r>
            <a:r>
              <a:rPr sz="1600" b="1" spc="-5" dirty="0">
                <a:latin typeface="Arial"/>
                <a:cs typeface="Arial"/>
              </a:rPr>
              <a:t>Habitat Improvement</a:t>
            </a:r>
            <a:r>
              <a:rPr sz="1600" b="1" spc="8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Project</a:t>
            </a:r>
            <a:endParaRPr sz="1600" dirty="0">
              <a:latin typeface="Arial"/>
              <a:cs typeface="Arial"/>
            </a:endParaRPr>
          </a:p>
          <a:p>
            <a:pPr marL="2540" algn="ctr">
              <a:lnSpc>
                <a:spcPct val="100000"/>
              </a:lnSpc>
              <a:spcBef>
                <a:spcPts val="10"/>
              </a:spcBef>
            </a:pPr>
            <a:r>
              <a:rPr sz="1200" spc="-5" dirty="0">
                <a:latin typeface="Arial"/>
                <a:cs typeface="Arial"/>
              </a:rPr>
              <a:t>Period: 1 </a:t>
            </a:r>
            <a:r>
              <a:rPr sz="1200" dirty="0" smtClean="0">
                <a:latin typeface="Arial"/>
                <a:cs typeface="Arial"/>
              </a:rPr>
              <a:t>J</a:t>
            </a:r>
            <a:r>
              <a:rPr lang="en-US" sz="1200" dirty="0" smtClean="0">
                <a:latin typeface="Arial"/>
                <a:cs typeface="Arial"/>
              </a:rPr>
              <a:t>anuary t</a:t>
            </a:r>
            <a:r>
              <a:rPr sz="1200" dirty="0" smtClean="0">
                <a:latin typeface="Arial"/>
                <a:cs typeface="Arial"/>
              </a:rPr>
              <a:t>o </a:t>
            </a:r>
            <a:r>
              <a:rPr sz="1200" spc="-5" dirty="0">
                <a:latin typeface="Arial"/>
                <a:cs typeface="Arial"/>
              </a:rPr>
              <a:t>31 </a:t>
            </a:r>
            <a:r>
              <a:rPr lang="en-US" sz="1200" spc="-5" dirty="0" smtClean="0">
                <a:latin typeface="Arial"/>
                <a:cs typeface="Arial"/>
              </a:rPr>
              <a:t>June 2020</a:t>
            </a:r>
            <a:endParaRPr sz="12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455678"/>
              </p:ext>
            </p:extLst>
          </p:nvPr>
        </p:nvGraphicFramePr>
        <p:xfrm>
          <a:off x="4879975" y="1293875"/>
          <a:ext cx="4140198" cy="12795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6524"/>
                <a:gridCol w="632205"/>
                <a:gridCol w="948436"/>
                <a:gridCol w="876300"/>
                <a:gridCol w="1046733"/>
              </a:tblGrid>
              <a:tr h="243586">
                <a:tc rowSpan="4">
                  <a:txBody>
                    <a:bodyPr/>
                    <a:lstStyle/>
                    <a:p>
                      <a:pPr marL="85090" marR="15557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Project 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Inputs: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Funding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FY17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Budget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Total</a:t>
                      </a:r>
                      <a:r>
                        <a:rPr sz="1000" b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000" b="1" dirty="0" smtClean="0">
                          <a:latin typeface="Calibri"/>
                          <a:cs typeface="Calibri"/>
                        </a:rPr>
                        <a:t>20</a:t>
                      </a:r>
                      <a:r>
                        <a:rPr lang="en-US" sz="1000" b="1" dirty="0" smtClean="0">
                          <a:latin typeface="Calibri"/>
                          <a:cs typeface="Calibri"/>
                        </a:rPr>
                        <a:t>20</a:t>
                      </a:r>
                      <a:r>
                        <a:rPr sz="1000" b="1" spc="-9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dirty="0">
                          <a:latin typeface="Calibri"/>
                          <a:cs typeface="Calibri"/>
                        </a:rPr>
                        <a:t>Staff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BPA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dirty="0" smtClean="0">
                          <a:latin typeface="Calibri"/>
                          <a:cs typeface="Calibri"/>
                        </a:rPr>
                        <a:t>$</a:t>
                      </a: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1,237,902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100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bio;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1</a:t>
                      </a:r>
                      <a:r>
                        <a:rPr sz="1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tech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1000" dirty="0" smtClean="0">
                          <a:latin typeface="Calibri"/>
                          <a:cs typeface="Calibri"/>
                        </a:rPr>
                        <a:t>none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2437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dirty="0">
                          <a:latin typeface="Calibri"/>
                          <a:cs typeface="Calibri"/>
                        </a:rPr>
                        <a:t>Staff: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John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Zakrajsek, </a:t>
                      </a:r>
                      <a:r>
                        <a:rPr lang="en-US" sz="1000" spc="-5" dirty="0" smtClean="0">
                          <a:latin typeface="Calibri"/>
                          <a:cs typeface="Calibri"/>
                        </a:rPr>
                        <a:t>Mitchell Daniel, </a:t>
                      </a:r>
                      <a:r>
                        <a:rPr sz="1000" spc="-5" dirty="0" smtClean="0">
                          <a:latin typeface="Calibri"/>
                          <a:cs typeface="Calibri"/>
                        </a:rPr>
                        <a:t>Delbert</a:t>
                      </a:r>
                      <a:r>
                        <a:rPr sz="1000" spc="-8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Jones</a:t>
                      </a: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485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090" marR="339725" algn="just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000" b="1" spc="-5" dirty="0">
                          <a:latin typeface="Calibri"/>
                          <a:cs typeface="Calibri"/>
                        </a:rPr>
                        <a:t>Collaborators: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NFJDWC,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ODFW, Confederated Tribes of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the  Warm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Springs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Indian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Reservation, Umatilla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Forest,  Wallowa-Whitman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Forest</a:t>
                      </a:r>
                      <a:endParaRPr sz="1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40791" y="1283970"/>
            <a:ext cx="4477385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b="1" spc="-5" dirty="0">
                <a:latin typeface="Calibri"/>
                <a:cs typeface="Calibri"/>
              </a:rPr>
              <a:t>Project Statement/Goal</a:t>
            </a:r>
            <a:r>
              <a:rPr sz="1000" spc="-5" dirty="0">
                <a:latin typeface="Calibri"/>
                <a:cs typeface="Calibri"/>
              </a:rPr>
              <a:t>: Protect, </a:t>
            </a:r>
            <a:r>
              <a:rPr sz="1000" dirty="0">
                <a:latin typeface="Calibri"/>
                <a:cs typeface="Calibri"/>
              </a:rPr>
              <a:t>enhance, and restore </a:t>
            </a:r>
            <a:r>
              <a:rPr sz="1000" spc="-5" dirty="0">
                <a:latin typeface="Calibri"/>
                <a:cs typeface="Calibri"/>
              </a:rPr>
              <a:t>functional, healthy </a:t>
            </a:r>
            <a:r>
              <a:rPr sz="1000" dirty="0">
                <a:latin typeface="Calibri"/>
                <a:cs typeface="Calibri"/>
              </a:rPr>
              <a:t>and  </a:t>
            </a:r>
            <a:r>
              <a:rPr sz="1000" spc="-5" dirty="0">
                <a:latin typeface="Calibri"/>
                <a:cs typeface="Calibri"/>
              </a:rPr>
              <a:t>sustainable floodplain, </a:t>
            </a:r>
            <a:r>
              <a:rPr sz="1000" dirty="0">
                <a:latin typeface="Calibri"/>
                <a:cs typeface="Calibri"/>
              </a:rPr>
              <a:t>channel and </a:t>
            </a:r>
            <a:r>
              <a:rPr sz="1000" spc="-5" dirty="0">
                <a:latin typeface="Calibri"/>
                <a:cs typeface="Calibri"/>
              </a:rPr>
              <a:t>watershed process </a:t>
            </a:r>
            <a:r>
              <a:rPr sz="1000" dirty="0">
                <a:latin typeface="Calibri"/>
                <a:cs typeface="Calibri"/>
              </a:rPr>
              <a:t>to protect and restore </a:t>
            </a:r>
            <a:r>
              <a:rPr sz="1000" spc="-5" dirty="0">
                <a:latin typeface="Calibri"/>
                <a:cs typeface="Calibri"/>
              </a:rPr>
              <a:t>fisheries  </a:t>
            </a:r>
            <a:r>
              <a:rPr sz="1000" dirty="0">
                <a:latin typeface="Calibri"/>
                <a:cs typeface="Calibri"/>
              </a:rPr>
              <a:t>and aquatic </a:t>
            </a:r>
            <a:r>
              <a:rPr sz="1000" spc="-5" dirty="0">
                <a:latin typeface="Calibri"/>
                <a:cs typeface="Calibri"/>
              </a:rPr>
              <a:t>species </a:t>
            </a:r>
            <a:r>
              <a:rPr sz="1000" dirty="0">
                <a:latin typeface="Calibri"/>
                <a:cs typeface="Calibri"/>
              </a:rPr>
              <a:t>in the North </a:t>
            </a:r>
            <a:r>
              <a:rPr sz="1000" spc="-5" dirty="0">
                <a:latin typeface="Calibri"/>
                <a:cs typeface="Calibri"/>
              </a:rPr>
              <a:t>Fork </a:t>
            </a:r>
            <a:r>
              <a:rPr sz="1000" dirty="0">
                <a:latin typeface="Calibri"/>
                <a:cs typeface="Calibri"/>
              </a:rPr>
              <a:t>John </a:t>
            </a:r>
            <a:r>
              <a:rPr sz="1000" spc="-5" dirty="0">
                <a:latin typeface="Calibri"/>
                <a:cs typeface="Calibri"/>
              </a:rPr>
              <a:t>Day</a:t>
            </a:r>
            <a:r>
              <a:rPr sz="1000" spc="-10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Subbasin.</a:t>
            </a:r>
            <a:endParaRPr sz="1000" dirty="0">
              <a:latin typeface="Calibri"/>
              <a:cs typeface="Calibri"/>
            </a:endParaRPr>
          </a:p>
          <a:p>
            <a:pPr marL="12700" marR="8890" algn="just">
              <a:lnSpc>
                <a:spcPct val="100000"/>
              </a:lnSpc>
              <a:spcBef>
                <a:spcPts val="400"/>
              </a:spcBef>
            </a:pPr>
            <a:r>
              <a:rPr sz="1000" b="1" spc="-5" dirty="0">
                <a:latin typeface="Calibri"/>
                <a:cs typeface="Calibri"/>
              </a:rPr>
              <a:t>Project Objectives</a:t>
            </a:r>
            <a:r>
              <a:rPr sz="1000" spc="-5" dirty="0">
                <a:latin typeface="Calibri"/>
                <a:cs typeface="Calibri"/>
              </a:rPr>
              <a:t>: Project objectives </a:t>
            </a:r>
            <a:r>
              <a:rPr sz="1000" dirty="0">
                <a:latin typeface="Calibri"/>
                <a:cs typeface="Calibri"/>
              </a:rPr>
              <a:t>address </a:t>
            </a:r>
            <a:r>
              <a:rPr sz="1000" spc="-5" dirty="0">
                <a:latin typeface="Calibri"/>
                <a:cs typeface="Calibri"/>
              </a:rPr>
              <a:t>limiting factors </a:t>
            </a:r>
            <a:r>
              <a:rPr sz="1000" dirty="0">
                <a:latin typeface="Calibri"/>
                <a:cs typeface="Calibri"/>
              </a:rPr>
              <a:t>as </a:t>
            </a:r>
            <a:r>
              <a:rPr sz="1000" spc="-5" dirty="0">
                <a:latin typeface="Calibri"/>
                <a:cs typeface="Calibri"/>
              </a:rPr>
              <a:t>identified </a:t>
            </a:r>
            <a:r>
              <a:rPr sz="1000" dirty="0">
                <a:latin typeface="Calibri"/>
                <a:cs typeface="Calibri"/>
              </a:rPr>
              <a:t>in </a:t>
            </a:r>
            <a:r>
              <a:rPr sz="1000" spc="-5" dirty="0">
                <a:latin typeface="Calibri"/>
                <a:cs typeface="Calibri"/>
              </a:rPr>
              <a:t>planning  documents, </a:t>
            </a:r>
            <a:r>
              <a:rPr sz="1000" dirty="0">
                <a:latin typeface="Calibri"/>
                <a:cs typeface="Calibri"/>
              </a:rPr>
              <a:t>inter and intra </a:t>
            </a:r>
            <a:r>
              <a:rPr sz="1000" spc="-5" dirty="0">
                <a:latin typeface="Calibri"/>
                <a:cs typeface="Calibri"/>
              </a:rPr>
              <a:t>planning efforts, coordination with </a:t>
            </a:r>
            <a:r>
              <a:rPr sz="1000" dirty="0">
                <a:latin typeface="Calibri"/>
                <a:cs typeface="Calibri"/>
              </a:rPr>
              <a:t>landowners, and </a:t>
            </a:r>
            <a:r>
              <a:rPr sz="1000" spc="-5" dirty="0">
                <a:latin typeface="Calibri"/>
                <a:cs typeface="Calibri"/>
              </a:rPr>
              <a:t>during  baseline surveys </a:t>
            </a:r>
            <a:r>
              <a:rPr sz="1000" dirty="0">
                <a:latin typeface="Calibri"/>
                <a:cs typeface="Calibri"/>
              </a:rPr>
              <a:t>and</a:t>
            </a:r>
            <a:r>
              <a:rPr sz="1000" spc="-6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assessments.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346" y="102870"/>
            <a:ext cx="1714500" cy="1143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6393" y="97917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60" h="1153160">
                <a:moveTo>
                  <a:pt x="0" y="1152905"/>
                </a:moveTo>
                <a:lnTo>
                  <a:pt x="1724406" y="1152905"/>
                </a:lnTo>
                <a:lnTo>
                  <a:pt x="1724406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12152" y="77723"/>
            <a:ext cx="17145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307198" y="72771"/>
            <a:ext cx="1724660" cy="1153160"/>
          </a:xfrm>
          <a:custGeom>
            <a:avLst/>
            <a:gdLst/>
            <a:ahLst/>
            <a:cxnLst/>
            <a:rect l="l" t="t" r="r" b="b"/>
            <a:pathLst>
              <a:path w="1724659" h="1153160">
                <a:moveTo>
                  <a:pt x="0" y="1152905"/>
                </a:moveTo>
                <a:lnTo>
                  <a:pt x="1724405" y="1152905"/>
                </a:lnTo>
                <a:lnTo>
                  <a:pt x="1724405" y="0"/>
                </a:lnTo>
                <a:lnTo>
                  <a:pt x="0" y="0"/>
                </a:lnTo>
                <a:lnTo>
                  <a:pt x="0" y="1152905"/>
                </a:lnTo>
                <a:close/>
              </a:path>
            </a:pathLst>
          </a:custGeom>
          <a:ln w="99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1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1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253603" y="312800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1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01431" y="303656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10668" y="0"/>
                </a:moveTo>
                <a:lnTo>
                  <a:pt x="3048" y="0"/>
                </a:lnTo>
                <a:lnTo>
                  <a:pt x="0" y="4318"/>
                </a:lnTo>
                <a:lnTo>
                  <a:pt x="0" y="14732"/>
                </a:lnTo>
                <a:lnTo>
                  <a:pt x="3048" y="19050"/>
                </a:lnTo>
                <a:lnTo>
                  <a:pt x="10668" y="19050"/>
                </a:lnTo>
                <a:lnTo>
                  <a:pt x="13716" y="14732"/>
                </a:lnTo>
                <a:lnTo>
                  <a:pt x="13716" y="4318"/>
                </a:lnTo>
                <a:lnTo>
                  <a:pt x="10668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95384" y="750951"/>
            <a:ext cx="13970" cy="19050"/>
          </a:xfrm>
          <a:custGeom>
            <a:avLst/>
            <a:gdLst/>
            <a:ahLst/>
            <a:cxnLst/>
            <a:rect l="l" t="t" r="r" b="b"/>
            <a:pathLst>
              <a:path w="13970" h="19050">
                <a:moveTo>
                  <a:pt x="0" y="9525"/>
                </a:moveTo>
                <a:lnTo>
                  <a:pt x="0" y="4318"/>
                </a:lnTo>
                <a:lnTo>
                  <a:pt x="3048" y="0"/>
                </a:lnTo>
                <a:lnTo>
                  <a:pt x="6858" y="0"/>
                </a:lnTo>
                <a:lnTo>
                  <a:pt x="10668" y="0"/>
                </a:lnTo>
                <a:lnTo>
                  <a:pt x="13716" y="4318"/>
                </a:lnTo>
                <a:lnTo>
                  <a:pt x="13716" y="9525"/>
                </a:lnTo>
                <a:lnTo>
                  <a:pt x="13716" y="14732"/>
                </a:lnTo>
                <a:lnTo>
                  <a:pt x="10668" y="19050"/>
                </a:lnTo>
                <a:lnTo>
                  <a:pt x="6858" y="19050"/>
                </a:lnTo>
                <a:lnTo>
                  <a:pt x="3048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12446" y="0"/>
                </a:moveTo>
                <a:lnTo>
                  <a:pt x="3555" y="0"/>
                </a:lnTo>
                <a:lnTo>
                  <a:pt x="0" y="4318"/>
                </a:lnTo>
                <a:lnTo>
                  <a:pt x="0" y="14732"/>
                </a:lnTo>
                <a:lnTo>
                  <a:pt x="3555" y="19050"/>
                </a:lnTo>
                <a:lnTo>
                  <a:pt x="12446" y="19050"/>
                </a:lnTo>
                <a:lnTo>
                  <a:pt x="16001" y="14732"/>
                </a:lnTo>
                <a:lnTo>
                  <a:pt x="16001" y="4318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47329" y="595502"/>
            <a:ext cx="16510" cy="19050"/>
          </a:xfrm>
          <a:custGeom>
            <a:avLst/>
            <a:gdLst/>
            <a:ahLst/>
            <a:cxnLst/>
            <a:rect l="l" t="t" r="r" b="b"/>
            <a:pathLst>
              <a:path w="16509" h="19050">
                <a:moveTo>
                  <a:pt x="0" y="9525"/>
                </a:moveTo>
                <a:lnTo>
                  <a:pt x="0" y="4318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318"/>
                </a:lnTo>
                <a:lnTo>
                  <a:pt x="16001" y="9525"/>
                </a:lnTo>
                <a:lnTo>
                  <a:pt x="16001" y="14732"/>
                </a:lnTo>
                <a:lnTo>
                  <a:pt x="12446" y="19050"/>
                </a:lnTo>
                <a:lnTo>
                  <a:pt x="8000" y="19050"/>
                </a:lnTo>
                <a:lnTo>
                  <a:pt x="3555" y="19050"/>
                </a:lnTo>
                <a:lnTo>
                  <a:pt x="0" y="14732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12446" y="0"/>
                </a:moveTo>
                <a:lnTo>
                  <a:pt x="3555" y="0"/>
                </a:lnTo>
                <a:lnTo>
                  <a:pt x="0" y="4572"/>
                </a:lnTo>
                <a:lnTo>
                  <a:pt x="0" y="16001"/>
                </a:lnTo>
                <a:lnTo>
                  <a:pt x="3555" y="20574"/>
                </a:lnTo>
                <a:lnTo>
                  <a:pt x="12446" y="20574"/>
                </a:lnTo>
                <a:lnTo>
                  <a:pt x="16001" y="16001"/>
                </a:lnTo>
                <a:lnTo>
                  <a:pt x="16001" y="4572"/>
                </a:lnTo>
                <a:lnTo>
                  <a:pt x="12446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06231" y="708279"/>
            <a:ext cx="16510" cy="20955"/>
          </a:xfrm>
          <a:custGeom>
            <a:avLst/>
            <a:gdLst/>
            <a:ahLst/>
            <a:cxnLst/>
            <a:rect l="l" t="t" r="r" b="b"/>
            <a:pathLst>
              <a:path w="16509" h="20954">
                <a:moveTo>
                  <a:pt x="0" y="10287"/>
                </a:moveTo>
                <a:lnTo>
                  <a:pt x="0" y="4572"/>
                </a:lnTo>
                <a:lnTo>
                  <a:pt x="3555" y="0"/>
                </a:lnTo>
                <a:lnTo>
                  <a:pt x="8000" y="0"/>
                </a:lnTo>
                <a:lnTo>
                  <a:pt x="12446" y="0"/>
                </a:lnTo>
                <a:lnTo>
                  <a:pt x="16001" y="4572"/>
                </a:lnTo>
                <a:lnTo>
                  <a:pt x="16001" y="10287"/>
                </a:lnTo>
                <a:lnTo>
                  <a:pt x="16001" y="16001"/>
                </a:lnTo>
                <a:lnTo>
                  <a:pt x="12446" y="20574"/>
                </a:lnTo>
                <a:lnTo>
                  <a:pt x="8000" y="20574"/>
                </a:lnTo>
                <a:lnTo>
                  <a:pt x="3555" y="20574"/>
                </a:lnTo>
                <a:lnTo>
                  <a:pt x="0" y="16001"/>
                </a:lnTo>
                <a:lnTo>
                  <a:pt x="0" y="10287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11175" y="0"/>
                </a:moveTo>
                <a:lnTo>
                  <a:pt x="3301" y="0"/>
                </a:lnTo>
                <a:lnTo>
                  <a:pt x="0" y="4317"/>
                </a:lnTo>
                <a:lnTo>
                  <a:pt x="0" y="14731"/>
                </a:lnTo>
                <a:lnTo>
                  <a:pt x="3301" y="19050"/>
                </a:lnTo>
                <a:lnTo>
                  <a:pt x="11175" y="19050"/>
                </a:lnTo>
                <a:lnTo>
                  <a:pt x="14477" y="14731"/>
                </a:lnTo>
                <a:lnTo>
                  <a:pt x="14477" y="4317"/>
                </a:lnTo>
                <a:lnTo>
                  <a:pt x="11175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66379" y="640461"/>
            <a:ext cx="14604" cy="19050"/>
          </a:xfrm>
          <a:custGeom>
            <a:avLst/>
            <a:gdLst/>
            <a:ahLst/>
            <a:cxnLst/>
            <a:rect l="l" t="t" r="r" b="b"/>
            <a:pathLst>
              <a:path w="14604" h="19050">
                <a:moveTo>
                  <a:pt x="0" y="9525"/>
                </a:moveTo>
                <a:lnTo>
                  <a:pt x="0" y="4317"/>
                </a:lnTo>
                <a:lnTo>
                  <a:pt x="3301" y="0"/>
                </a:lnTo>
                <a:lnTo>
                  <a:pt x="7239" y="0"/>
                </a:lnTo>
                <a:lnTo>
                  <a:pt x="11175" y="0"/>
                </a:lnTo>
                <a:lnTo>
                  <a:pt x="14477" y="4317"/>
                </a:lnTo>
                <a:lnTo>
                  <a:pt x="14477" y="9525"/>
                </a:lnTo>
                <a:lnTo>
                  <a:pt x="14477" y="14731"/>
                </a:lnTo>
                <a:lnTo>
                  <a:pt x="11175" y="19050"/>
                </a:lnTo>
                <a:lnTo>
                  <a:pt x="7239" y="19050"/>
                </a:lnTo>
                <a:lnTo>
                  <a:pt x="3301" y="19050"/>
                </a:lnTo>
                <a:lnTo>
                  <a:pt x="0" y="14731"/>
                </a:lnTo>
                <a:lnTo>
                  <a:pt x="0" y="9525"/>
                </a:lnTo>
                <a:close/>
              </a:path>
            </a:pathLst>
          </a:custGeom>
          <a:ln w="25146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881598" y="5327476"/>
            <a:ext cx="1421852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A portion of the Granite Creek RM7.5 site managed by the Umatilla National Forest to be restored in 2020. Note leveled tailings in the foreground and tailing piles to the rear.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587136" y="3274278"/>
            <a:ext cx="1384350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US" sz="800" spc="-5" dirty="0" smtClean="0">
                <a:latin typeface="Calibri"/>
                <a:cs typeface="Calibri"/>
              </a:rPr>
              <a:t>Owens Creek at after the rain in late may where channel incision lowered substrate levels by approximately 2.5’ in this location. Talking with the landowner about potential restoration treatments.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953" y="2268854"/>
            <a:ext cx="4680224" cy="207454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>
                <a:solidFill>
                  <a:schemeClr val="tx1"/>
                </a:solidFill>
                <a:cs typeface="Calibri"/>
              </a:rPr>
              <a:t>Outputs: (specific 6-mo </a:t>
            </a:r>
            <a:r>
              <a:rPr lang="en-US" sz="1000" b="1" dirty="0">
                <a:solidFill>
                  <a:schemeClr val="tx1"/>
                </a:solidFill>
                <a:cs typeface="Calibri"/>
              </a:rPr>
              <a:t>task</a:t>
            </a:r>
            <a:r>
              <a:rPr lang="en-US" sz="1000" b="1" spc="-2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>
                <a:solidFill>
                  <a:schemeClr val="tx1"/>
                </a:solidFill>
                <a:cs typeface="Calibri"/>
              </a:rPr>
              <a:t>accomplishments)</a:t>
            </a:r>
            <a:endParaRPr lang="en-US" sz="1000" dirty="0">
              <a:solidFill>
                <a:schemeClr val="tx1"/>
              </a:solidFill>
              <a:cs typeface="Calibri"/>
            </a:endParaRP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Completed and </a:t>
            </a:r>
            <a:r>
              <a:rPr lang="en-US" sz="900" spc="-5" dirty="0">
                <a:solidFill>
                  <a:schemeClr val="tx1"/>
                </a:solidFill>
                <a:cs typeface="Calibri"/>
              </a:rPr>
              <a:t>submitted the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1 February 2019 to 30 April 2020 Annual Report to BPA</a:t>
            </a:r>
            <a:r>
              <a:rPr lang="en-US" sz="900" spc="-5" dirty="0">
                <a:solidFill>
                  <a:schemeClr val="tx1"/>
                </a:solidFill>
                <a:cs typeface="Calibri"/>
              </a:rPr>
              <a:t>. 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Worked through contracting large wood sourcing issues related to the Granite Creek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RM 7.5 Restoration Project (0.8 </a:t>
            </a:r>
            <a:r>
              <a:rPr lang="en-US" sz="900" spc="-5" dirty="0" err="1" smtClean="0">
                <a:solidFill>
                  <a:schemeClr val="tx1"/>
                </a:solidFill>
                <a:cs typeface="Calibri"/>
              </a:rPr>
              <a:t>mles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long) to ensure implementation in 2020.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Secured conformation from the Wallowa-Whitman National Forest allowing BPA to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become lead federal agency for NHPA and ESA consultation. Awaiting letter the forest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has found regarding mine tailing eligibility for the Bull Run Creek Tailings.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Ensured cultural resource surveys were completed on </a:t>
            </a:r>
            <a:r>
              <a:rPr lang="en-US" sz="900" spc="-5" dirty="0" err="1" smtClean="0">
                <a:solidFill>
                  <a:schemeClr val="tx1"/>
                </a:solidFill>
                <a:cs typeface="Calibri"/>
              </a:rPr>
              <a:t>Hidaway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Creek.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Accepted 100% design for the Desolation Creek Reach 3 restoration effort; 2-mile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floodplain restoration project. Proposed for 2021 or 2022 construction depending on funding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Discussed </a:t>
            </a:r>
            <a:r>
              <a:rPr lang="en-US" sz="900" spc="-5" dirty="0">
                <a:solidFill>
                  <a:schemeClr val="tx1"/>
                </a:solidFill>
                <a:cs typeface="Calibri"/>
              </a:rPr>
              <a:t>potential irrigation diversion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efficiency </a:t>
            </a:r>
            <a:r>
              <a:rPr lang="en-US" sz="900" spc="-5" dirty="0">
                <a:solidFill>
                  <a:schemeClr val="tx1"/>
                </a:solidFill>
                <a:cs typeface="Calibri"/>
              </a:rPr>
              <a:t>treatments along Owens Creek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with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Water Acquisition Project.</a:t>
            </a:r>
          </a:p>
          <a:p>
            <a:pPr indent="-86360">
              <a:buChar char="▪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Worked with collaborators to define out year hand crew work in the Camas and </a:t>
            </a:r>
          </a:p>
          <a:p>
            <a:pPr>
              <a:tabLst>
                <a:tab pos="159385" algn="l"/>
              </a:tabLst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 Desolation Creek basins.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791" y="4343400"/>
            <a:ext cx="4678081" cy="135340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Outcomes</a:t>
            </a:r>
            <a:r>
              <a:rPr lang="en-US" sz="1000" b="1" dirty="0">
                <a:solidFill>
                  <a:schemeClr val="tx1"/>
                </a:solidFill>
              </a:rPr>
              <a:t>: (broader results/changes from cumulative accomplishments)</a:t>
            </a:r>
            <a:endParaRPr lang="en-US" sz="1000" dirty="0">
              <a:solidFill>
                <a:schemeClr val="tx1"/>
              </a:solidFill>
            </a:endParaRPr>
          </a:p>
          <a:p>
            <a:r>
              <a:rPr lang="en-US" sz="1000" dirty="0" smtClean="0">
                <a:solidFill>
                  <a:schemeClr val="tx1"/>
                </a:solidFill>
              </a:rPr>
              <a:t>▪ </a:t>
            </a:r>
            <a:r>
              <a:rPr lang="en-US" sz="900" dirty="0" smtClean="0">
                <a:solidFill>
                  <a:schemeClr val="tx1"/>
                </a:solidFill>
              </a:rPr>
              <a:t>Met reporting obligations to BPA for the 2018 and 2019 performance period.</a:t>
            </a:r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 smtClean="0">
                <a:solidFill>
                  <a:schemeClr val="tx1"/>
                </a:solidFill>
              </a:rPr>
              <a:t>▪ Continued to develop existing and new restoration actions in the Camas, Desolation, </a:t>
            </a:r>
          </a:p>
          <a:p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  and Granite Creek focus basins.</a:t>
            </a:r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 smtClean="0">
                <a:solidFill>
                  <a:schemeClr val="tx1"/>
                </a:solidFill>
              </a:rPr>
              <a:t>▪ Continued to work toward meeting goals and completing expected actions outlined</a:t>
            </a:r>
          </a:p>
          <a:p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  in the 2013 ISRP Geographical Review process.</a:t>
            </a:r>
          </a:p>
          <a:p>
            <a:r>
              <a:rPr lang="en-US" sz="900" dirty="0" smtClean="0">
                <a:solidFill>
                  <a:schemeClr val="tx1"/>
                </a:solidFill>
              </a:rPr>
              <a:t>▪ Continued to educate local communities in the value of the CTUIR’s First Foods and</a:t>
            </a:r>
          </a:p>
          <a:p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smtClean="0">
                <a:solidFill>
                  <a:schemeClr val="tx1"/>
                </a:solidFill>
              </a:rPr>
              <a:t>  Umatilla River Vision and their role in land management.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9755" y="5760506"/>
            <a:ext cx="4678046" cy="1051283"/>
          </a:xfrm>
          <a:prstGeom prst="rect">
            <a:avLst/>
          </a:prstGeom>
          <a:solidFill>
            <a:schemeClr val="bg2">
              <a:lumMod val="9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Impacts </a:t>
            </a:r>
            <a:r>
              <a:rPr lang="en-US" sz="1000" b="1" dirty="0" smtClean="0">
                <a:solidFill>
                  <a:schemeClr val="tx1"/>
                </a:solidFill>
                <a:cs typeface="Calibri"/>
              </a:rPr>
              <a:t>(work supports long-term progress</a:t>
            </a:r>
            <a:r>
              <a:rPr lang="en-US" sz="1000" b="1" spc="-114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1000" b="1" spc="-5" dirty="0" smtClean="0">
                <a:solidFill>
                  <a:schemeClr val="tx1"/>
                </a:solidFill>
                <a:cs typeface="Calibri"/>
              </a:rPr>
              <a:t>towards</a:t>
            </a: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000" spc="-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achievement of healthy watersheds (DNR River Vision)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and increased </a:t>
            </a:r>
          </a:p>
          <a:p>
            <a:r>
              <a:rPr lang="en-US" sz="900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  traditional first food abundance and use opportunities.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900" spc="-5" dirty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Contribute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to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achievement of </a:t>
            </a:r>
            <a:r>
              <a:rPr lang="en-US" sz="900" spc="-5" dirty="0" err="1" smtClean="0">
                <a:solidFill>
                  <a:schemeClr val="tx1"/>
                </a:solidFill>
                <a:cs typeface="Calibri"/>
              </a:rPr>
              <a:t>Subbasin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Plan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and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ESA Recovery Plan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 goals.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900" dirty="0" smtClean="0">
                <a:solidFill>
                  <a:schemeClr val="tx1"/>
                </a:solidFill>
                <a:cs typeface="Calibri"/>
              </a:rPr>
              <a:t> Assist in the recovery of Endangered Species Act listed summer steelhead trout and</a:t>
            </a:r>
          </a:p>
          <a:p>
            <a:r>
              <a:rPr lang="en-US" sz="900" dirty="0" smtClean="0">
                <a:solidFill>
                  <a:schemeClr val="tx1"/>
                </a:solidFill>
                <a:cs typeface="Calibri"/>
              </a:rPr>
              <a:t>   bull trout and unlisted spring Chinook salmon.</a:t>
            </a:r>
          </a:p>
          <a:p>
            <a:pPr marR="430530">
              <a:buFont typeface="Wingdings" panose="05000000000000000000" pitchFamily="2" charset="2"/>
              <a:buChar char="§"/>
              <a:tabLst>
                <a:tab pos="159385" algn="l"/>
              </a:tabLst>
            </a:pP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 Address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water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quality limiting factors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as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per Clean </a:t>
            </a:r>
            <a:r>
              <a:rPr lang="en-US" sz="900" dirty="0" smtClean="0">
                <a:solidFill>
                  <a:schemeClr val="tx1"/>
                </a:solidFill>
                <a:cs typeface="Calibri"/>
              </a:rPr>
              <a:t>Water Act 303d</a:t>
            </a:r>
            <a:r>
              <a:rPr lang="en-US" sz="900" spc="-45" dirty="0" smtClean="0">
                <a:solidFill>
                  <a:schemeClr val="tx1"/>
                </a:solidFill>
                <a:cs typeface="Calibri"/>
              </a:rPr>
              <a:t> </a:t>
            </a:r>
            <a:r>
              <a:rPr lang="en-US" sz="900" spc="-5" dirty="0" smtClean="0">
                <a:solidFill>
                  <a:schemeClr val="tx1"/>
                </a:solidFill>
                <a:cs typeface="Calibri"/>
              </a:rPr>
              <a:t>list.</a:t>
            </a:r>
            <a:endParaRPr lang="en-US" sz="9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04" y="2822083"/>
            <a:ext cx="2540000" cy="190500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418980" y="4852452"/>
            <a:ext cx="2607672" cy="19557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551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Confederated Tribes of the Umatilla Indian Reservation DNR Fisheries Program</dc:title>
  <dc:creator>GaryJ</dc:creator>
  <cp:lastModifiedBy>John Zakrajsek</cp:lastModifiedBy>
  <cp:revision>27</cp:revision>
  <dcterms:created xsi:type="dcterms:W3CDTF">2018-07-10T06:35:00Z</dcterms:created>
  <dcterms:modified xsi:type="dcterms:W3CDTF">2020-07-01T22:08:57Z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2018-07-10T00:00:00Z</vt:filetime>
  </property>
</Properties>
</file>