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25877" y="292353"/>
            <a:ext cx="4643120" cy="868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Confederated </a:t>
            </a:r>
            <a:r>
              <a:rPr sz="1400" b="1" spc="-15" dirty="0">
                <a:latin typeface="Arial"/>
                <a:cs typeface="Arial"/>
              </a:rPr>
              <a:t>Tribes </a:t>
            </a:r>
            <a:r>
              <a:rPr sz="1400" b="1" spc="-5" dirty="0">
                <a:latin typeface="Arial"/>
                <a:cs typeface="Arial"/>
              </a:rPr>
              <a:t>of the Umatilla Indian Reservation  DNR Fisheries Program Project Semiannual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Report</a:t>
            </a:r>
            <a:endParaRPr sz="1400" dirty="0">
              <a:latin typeface="Arial"/>
              <a:cs typeface="Arial"/>
            </a:endParaRPr>
          </a:p>
          <a:p>
            <a:pPr marL="243204">
              <a:lnSpc>
                <a:spcPts val="1910"/>
              </a:lnSpc>
            </a:pPr>
            <a:r>
              <a:rPr sz="1600" b="1" spc="-50" dirty="0">
                <a:latin typeface="Arial"/>
                <a:cs typeface="Arial"/>
              </a:rPr>
              <a:t>N.F. </a:t>
            </a:r>
            <a:r>
              <a:rPr sz="1600" b="1" dirty="0">
                <a:latin typeface="Arial"/>
                <a:cs typeface="Arial"/>
              </a:rPr>
              <a:t>John Day </a:t>
            </a:r>
            <a:r>
              <a:rPr sz="1600" b="1" spc="-5" dirty="0">
                <a:latin typeface="Arial"/>
                <a:cs typeface="Arial"/>
              </a:rPr>
              <a:t>Habitat Improvement</a:t>
            </a:r>
            <a:r>
              <a:rPr sz="1600" b="1" spc="8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Project</a:t>
            </a:r>
            <a:endParaRPr sz="1600" dirty="0">
              <a:latin typeface="Arial"/>
              <a:cs typeface="Arial"/>
            </a:endParaRPr>
          </a:p>
          <a:p>
            <a:pPr marL="2540" algn="ctr">
              <a:lnSpc>
                <a:spcPct val="100000"/>
              </a:lnSpc>
              <a:spcBef>
                <a:spcPts val="10"/>
              </a:spcBef>
            </a:pPr>
            <a:r>
              <a:rPr sz="1200" spc="-5" dirty="0">
                <a:latin typeface="Arial"/>
                <a:cs typeface="Arial"/>
              </a:rPr>
              <a:t>Period: 1 </a:t>
            </a:r>
            <a:r>
              <a:rPr sz="1200" dirty="0" smtClean="0">
                <a:latin typeface="Arial"/>
                <a:cs typeface="Arial"/>
              </a:rPr>
              <a:t>J</a:t>
            </a:r>
            <a:r>
              <a:rPr lang="en-US" sz="1200" dirty="0" smtClean="0">
                <a:latin typeface="Arial"/>
                <a:cs typeface="Arial"/>
              </a:rPr>
              <a:t>uly t</a:t>
            </a:r>
            <a:r>
              <a:rPr sz="1200" dirty="0" smtClean="0">
                <a:latin typeface="Arial"/>
                <a:cs typeface="Arial"/>
              </a:rPr>
              <a:t>o </a:t>
            </a:r>
            <a:r>
              <a:rPr sz="1200" spc="-5" dirty="0">
                <a:latin typeface="Arial"/>
                <a:cs typeface="Arial"/>
              </a:rPr>
              <a:t>31 </a:t>
            </a:r>
            <a:r>
              <a:rPr lang="en-US" sz="1200" spc="-5" dirty="0" smtClean="0">
                <a:latin typeface="Arial"/>
                <a:cs typeface="Arial"/>
              </a:rPr>
              <a:t>December 2020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928" y="1243445"/>
            <a:ext cx="4599398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Project Statement/Goal</a:t>
            </a:r>
            <a:r>
              <a:rPr sz="1000" spc="-5" dirty="0">
                <a:latin typeface="Calibri"/>
                <a:cs typeface="Calibri"/>
              </a:rPr>
              <a:t>: Protect, </a:t>
            </a:r>
            <a:r>
              <a:rPr sz="1000" dirty="0">
                <a:latin typeface="Calibri"/>
                <a:cs typeface="Calibri"/>
              </a:rPr>
              <a:t>enhance, and restore </a:t>
            </a:r>
            <a:r>
              <a:rPr sz="1000" spc="-5" dirty="0">
                <a:latin typeface="Calibri"/>
                <a:cs typeface="Calibri"/>
              </a:rPr>
              <a:t>functional, healthy </a:t>
            </a:r>
            <a:r>
              <a:rPr sz="1000" dirty="0">
                <a:latin typeface="Calibri"/>
                <a:cs typeface="Calibri"/>
              </a:rPr>
              <a:t>and  </a:t>
            </a:r>
            <a:r>
              <a:rPr sz="1000" spc="-5" dirty="0">
                <a:latin typeface="Calibri"/>
                <a:cs typeface="Calibri"/>
              </a:rPr>
              <a:t>sustainable floodplain, </a:t>
            </a:r>
            <a:r>
              <a:rPr sz="1000" dirty="0">
                <a:latin typeface="Calibri"/>
                <a:cs typeface="Calibri"/>
              </a:rPr>
              <a:t>channel and </a:t>
            </a:r>
            <a:r>
              <a:rPr sz="1000" spc="-5" dirty="0">
                <a:latin typeface="Calibri"/>
                <a:cs typeface="Calibri"/>
              </a:rPr>
              <a:t>watershed process </a:t>
            </a:r>
            <a:r>
              <a:rPr sz="1000" dirty="0">
                <a:latin typeface="Calibri"/>
                <a:cs typeface="Calibri"/>
              </a:rPr>
              <a:t>to </a:t>
            </a:r>
            <a:r>
              <a:rPr sz="1000" dirty="0" smtClean="0">
                <a:latin typeface="Calibri"/>
                <a:cs typeface="Calibri"/>
              </a:rPr>
              <a:t>restore</a:t>
            </a:r>
            <a:r>
              <a:rPr lang="en-US" sz="1000" dirty="0" smtClean="0">
                <a:latin typeface="Calibri"/>
                <a:cs typeface="Calibri"/>
              </a:rPr>
              <a:t> habitat for the CTUIR’s First Foods </a:t>
            </a:r>
            <a:r>
              <a:rPr sz="1000" dirty="0" smtClean="0">
                <a:latin typeface="Calibri"/>
                <a:cs typeface="Calibri"/>
              </a:rPr>
              <a:t>in </a:t>
            </a:r>
            <a:r>
              <a:rPr sz="1000" dirty="0">
                <a:latin typeface="Calibri"/>
                <a:cs typeface="Calibri"/>
              </a:rPr>
              <a:t>the North </a:t>
            </a:r>
            <a:r>
              <a:rPr sz="1000" spc="-5" dirty="0">
                <a:latin typeface="Calibri"/>
                <a:cs typeface="Calibri"/>
              </a:rPr>
              <a:t>Fork </a:t>
            </a:r>
            <a:r>
              <a:rPr sz="1000" dirty="0">
                <a:latin typeface="Calibri"/>
                <a:cs typeface="Calibri"/>
              </a:rPr>
              <a:t>John </a:t>
            </a:r>
            <a:r>
              <a:rPr sz="1000" spc="-5" dirty="0">
                <a:latin typeface="Calibri"/>
                <a:cs typeface="Calibri"/>
              </a:rPr>
              <a:t>Day</a:t>
            </a:r>
            <a:r>
              <a:rPr sz="1000" spc="-10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Subbasin.</a:t>
            </a:r>
            <a:endParaRPr sz="1000" dirty="0">
              <a:latin typeface="Calibri"/>
              <a:cs typeface="Calibri"/>
            </a:endParaRPr>
          </a:p>
          <a:p>
            <a:pPr marL="12700" marR="889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Project Objectives</a:t>
            </a:r>
            <a:r>
              <a:rPr sz="1000" spc="-5" dirty="0">
                <a:latin typeface="Calibri"/>
                <a:cs typeface="Calibri"/>
              </a:rPr>
              <a:t>: Project objectives </a:t>
            </a:r>
            <a:r>
              <a:rPr sz="1000" dirty="0">
                <a:latin typeface="Calibri"/>
                <a:cs typeface="Calibri"/>
              </a:rPr>
              <a:t>address </a:t>
            </a:r>
            <a:r>
              <a:rPr sz="1000" spc="-5" dirty="0">
                <a:latin typeface="Calibri"/>
                <a:cs typeface="Calibri"/>
              </a:rPr>
              <a:t>limiting factors </a:t>
            </a:r>
            <a:r>
              <a:rPr sz="1000" dirty="0">
                <a:latin typeface="Calibri"/>
                <a:cs typeface="Calibri"/>
              </a:rPr>
              <a:t>as </a:t>
            </a:r>
            <a:r>
              <a:rPr sz="1000" spc="-5" dirty="0">
                <a:latin typeface="Calibri"/>
                <a:cs typeface="Calibri"/>
              </a:rPr>
              <a:t>identified </a:t>
            </a:r>
            <a:r>
              <a:rPr sz="1000" dirty="0">
                <a:latin typeface="Calibri"/>
                <a:cs typeface="Calibri"/>
              </a:rPr>
              <a:t>in </a:t>
            </a:r>
            <a:r>
              <a:rPr sz="1000" spc="-5" dirty="0">
                <a:latin typeface="Calibri"/>
                <a:cs typeface="Calibri"/>
              </a:rPr>
              <a:t>planning  documents, </a:t>
            </a:r>
            <a:r>
              <a:rPr sz="1000" dirty="0">
                <a:latin typeface="Calibri"/>
                <a:cs typeface="Calibri"/>
              </a:rPr>
              <a:t>inter and intra </a:t>
            </a:r>
            <a:r>
              <a:rPr sz="1000" spc="-5" dirty="0">
                <a:latin typeface="Calibri"/>
                <a:cs typeface="Calibri"/>
              </a:rPr>
              <a:t>planning efforts, coordination with </a:t>
            </a:r>
            <a:r>
              <a:rPr sz="1000" dirty="0">
                <a:latin typeface="Calibri"/>
                <a:cs typeface="Calibri"/>
              </a:rPr>
              <a:t>landowners, and </a:t>
            </a:r>
            <a:r>
              <a:rPr sz="1000" spc="-5" dirty="0">
                <a:latin typeface="Calibri"/>
                <a:cs typeface="Calibri"/>
              </a:rPr>
              <a:t>during  baseline surveys </a:t>
            </a:r>
            <a:r>
              <a:rPr sz="1000" dirty="0">
                <a:latin typeface="Calibri"/>
                <a:cs typeface="Calibri"/>
              </a:rPr>
              <a:t>and</a:t>
            </a:r>
            <a:r>
              <a:rPr sz="1000" spc="-6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assessments.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1473" y="101410"/>
            <a:ext cx="1714500" cy="10781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6393" y="97917"/>
            <a:ext cx="1724660" cy="1081595"/>
          </a:xfrm>
          <a:custGeom>
            <a:avLst/>
            <a:gdLst/>
            <a:ahLst/>
            <a:cxnLst/>
            <a:rect l="l" t="t" r="r" b="b"/>
            <a:pathLst>
              <a:path w="1724660" h="1153160">
                <a:moveTo>
                  <a:pt x="0" y="1152905"/>
                </a:moveTo>
                <a:lnTo>
                  <a:pt x="1724406" y="1152905"/>
                </a:lnTo>
                <a:lnTo>
                  <a:pt x="1724406" y="0"/>
                </a:lnTo>
                <a:lnTo>
                  <a:pt x="0" y="0"/>
                </a:lnTo>
                <a:lnTo>
                  <a:pt x="0" y="1152905"/>
                </a:lnTo>
                <a:close/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12152" y="77723"/>
            <a:ext cx="1714500" cy="10833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07198" y="72771"/>
            <a:ext cx="1724660" cy="1088262"/>
          </a:xfrm>
          <a:custGeom>
            <a:avLst/>
            <a:gdLst/>
            <a:ahLst/>
            <a:cxnLst/>
            <a:rect l="l" t="t" r="r" b="b"/>
            <a:pathLst>
              <a:path w="1724659" h="1153160">
                <a:moveTo>
                  <a:pt x="0" y="1152905"/>
                </a:moveTo>
                <a:lnTo>
                  <a:pt x="1724405" y="1152905"/>
                </a:lnTo>
                <a:lnTo>
                  <a:pt x="1724405" y="0"/>
                </a:lnTo>
                <a:lnTo>
                  <a:pt x="0" y="0"/>
                </a:lnTo>
                <a:lnTo>
                  <a:pt x="0" y="1152905"/>
                </a:lnTo>
                <a:close/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53603" y="312800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12446" y="0"/>
                </a:moveTo>
                <a:lnTo>
                  <a:pt x="3555" y="0"/>
                </a:lnTo>
                <a:lnTo>
                  <a:pt x="0" y="4318"/>
                </a:lnTo>
                <a:lnTo>
                  <a:pt x="0" y="14731"/>
                </a:lnTo>
                <a:lnTo>
                  <a:pt x="3555" y="19050"/>
                </a:lnTo>
                <a:lnTo>
                  <a:pt x="12446" y="19050"/>
                </a:lnTo>
                <a:lnTo>
                  <a:pt x="16001" y="14731"/>
                </a:lnTo>
                <a:lnTo>
                  <a:pt x="16001" y="4318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53603" y="312800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0" y="9525"/>
                </a:moveTo>
                <a:lnTo>
                  <a:pt x="0" y="4318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318"/>
                </a:lnTo>
                <a:lnTo>
                  <a:pt x="16001" y="9525"/>
                </a:lnTo>
                <a:lnTo>
                  <a:pt x="16001" y="14731"/>
                </a:lnTo>
                <a:lnTo>
                  <a:pt x="12446" y="19050"/>
                </a:lnTo>
                <a:lnTo>
                  <a:pt x="8000" y="19050"/>
                </a:lnTo>
                <a:lnTo>
                  <a:pt x="3555" y="19050"/>
                </a:lnTo>
                <a:lnTo>
                  <a:pt x="0" y="14731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01431" y="303656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12446" y="0"/>
                </a:moveTo>
                <a:lnTo>
                  <a:pt x="3555" y="0"/>
                </a:lnTo>
                <a:lnTo>
                  <a:pt x="0" y="4318"/>
                </a:lnTo>
                <a:lnTo>
                  <a:pt x="0" y="14732"/>
                </a:lnTo>
                <a:lnTo>
                  <a:pt x="3555" y="19050"/>
                </a:lnTo>
                <a:lnTo>
                  <a:pt x="12446" y="19050"/>
                </a:lnTo>
                <a:lnTo>
                  <a:pt x="16001" y="14732"/>
                </a:lnTo>
                <a:lnTo>
                  <a:pt x="16001" y="4318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01431" y="303656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0" y="9525"/>
                </a:moveTo>
                <a:lnTo>
                  <a:pt x="0" y="4318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318"/>
                </a:lnTo>
                <a:lnTo>
                  <a:pt x="16001" y="9525"/>
                </a:lnTo>
                <a:lnTo>
                  <a:pt x="16001" y="14732"/>
                </a:lnTo>
                <a:lnTo>
                  <a:pt x="12446" y="19050"/>
                </a:lnTo>
                <a:lnTo>
                  <a:pt x="8000" y="19050"/>
                </a:lnTo>
                <a:lnTo>
                  <a:pt x="3555" y="19050"/>
                </a:lnTo>
                <a:lnTo>
                  <a:pt x="0" y="14732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95384" y="750951"/>
            <a:ext cx="13970" cy="19050"/>
          </a:xfrm>
          <a:custGeom>
            <a:avLst/>
            <a:gdLst/>
            <a:ahLst/>
            <a:cxnLst/>
            <a:rect l="l" t="t" r="r" b="b"/>
            <a:pathLst>
              <a:path w="13970" h="19050">
                <a:moveTo>
                  <a:pt x="10668" y="0"/>
                </a:moveTo>
                <a:lnTo>
                  <a:pt x="3048" y="0"/>
                </a:lnTo>
                <a:lnTo>
                  <a:pt x="0" y="4318"/>
                </a:lnTo>
                <a:lnTo>
                  <a:pt x="0" y="14732"/>
                </a:lnTo>
                <a:lnTo>
                  <a:pt x="3048" y="19050"/>
                </a:lnTo>
                <a:lnTo>
                  <a:pt x="10668" y="19050"/>
                </a:lnTo>
                <a:lnTo>
                  <a:pt x="13716" y="14732"/>
                </a:lnTo>
                <a:lnTo>
                  <a:pt x="13716" y="4318"/>
                </a:lnTo>
                <a:lnTo>
                  <a:pt x="10668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795384" y="750951"/>
            <a:ext cx="13970" cy="19050"/>
          </a:xfrm>
          <a:custGeom>
            <a:avLst/>
            <a:gdLst/>
            <a:ahLst/>
            <a:cxnLst/>
            <a:rect l="l" t="t" r="r" b="b"/>
            <a:pathLst>
              <a:path w="13970" h="19050">
                <a:moveTo>
                  <a:pt x="0" y="9525"/>
                </a:moveTo>
                <a:lnTo>
                  <a:pt x="0" y="4318"/>
                </a:lnTo>
                <a:lnTo>
                  <a:pt x="3048" y="0"/>
                </a:lnTo>
                <a:lnTo>
                  <a:pt x="6858" y="0"/>
                </a:lnTo>
                <a:lnTo>
                  <a:pt x="10668" y="0"/>
                </a:lnTo>
                <a:lnTo>
                  <a:pt x="13716" y="4318"/>
                </a:lnTo>
                <a:lnTo>
                  <a:pt x="13716" y="9525"/>
                </a:lnTo>
                <a:lnTo>
                  <a:pt x="13716" y="14732"/>
                </a:lnTo>
                <a:lnTo>
                  <a:pt x="10668" y="19050"/>
                </a:lnTo>
                <a:lnTo>
                  <a:pt x="6858" y="19050"/>
                </a:lnTo>
                <a:lnTo>
                  <a:pt x="3048" y="19050"/>
                </a:lnTo>
                <a:lnTo>
                  <a:pt x="0" y="14732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347329" y="595502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12446" y="0"/>
                </a:moveTo>
                <a:lnTo>
                  <a:pt x="3555" y="0"/>
                </a:lnTo>
                <a:lnTo>
                  <a:pt x="0" y="4318"/>
                </a:lnTo>
                <a:lnTo>
                  <a:pt x="0" y="14732"/>
                </a:lnTo>
                <a:lnTo>
                  <a:pt x="3555" y="19050"/>
                </a:lnTo>
                <a:lnTo>
                  <a:pt x="12446" y="19050"/>
                </a:lnTo>
                <a:lnTo>
                  <a:pt x="16001" y="14732"/>
                </a:lnTo>
                <a:lnTo>
                  <a:pt x="16001" y="4318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347329" y="595502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0" y="9525"/>
                </a:moveTo>
                <a:lnTo>
                  <a:pt x="0" y="4318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318"/>
                </a:lnTo>
                <a:lnTo>
                  <a:pt x="16001" y="9525"/>
                </a:lnTo>
                <a:lnTo>
                  <a:pt x="16001" y="14732"/>
                </a:lnTo>
                <a:lnTo>
                  <a:pt x="12446" y="19050"/>
                </a:lnTo>
                <a:lnTo>
                  <a:pt x="8000" y="19050"/>
                </a:lnTo>
                <a:lnTo>
                  <a:pt x="3555" y="19050"/>
                </a:lnTo>
                <a:lnTo>
                  <a:pt x="0" y="14732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06231" y="708279"/>
            <a:ext cx="16510" cy="20955"/>
          </a:xfrm>
          <a:custGeom>
            <a:avLst/>
            <a:gdLst/>
            <a:ahLst/>
            <a:cxnLst/>
            <a:rect l="l" t="t" r="r" b="b"/>
            <a:pathLst>
              <a:path w="16509" h="20954">
                <a:moveTo>
                  <a:pt x="12446" y="0"/>
                </a:moveTo>
                <a:lnTo>
                  <a:pt x="3555" y="0"/>
                </a:lnTo>
                <a:lnTo>
                  <a:pt x="0" y="4572"/>
                </a:lnTo>
                <a:lnTo>
                  <a:pt x="0" y="16001"/>
                </a:lnTo>
                <a:lnTo>
                  <a:pt x="3555" y="20574"/>
                </a:lnTo>
                <a:lnTo>
                  <a:pt x="12446" y="20574"/>
                </a:lnTo>
                <a:lnTo>
                  <a:pt x="16001" y="16001"/>
                </a:lnTo>
                <a:lnTo>
                  <a:pt x="16001" y="4572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706231" y="708279"/>
            <a:ext cx="16510" cy="20955"/>
          </a:xfrm>
          <a:custGeom>
            <a:avLst/>
            <a:gdLst/>
            <a:ahLst/>
            <a:cxnLst/>
            <a:rect l="l" t="t" r="r" b="b"/>
            <a:pathLst>
              <a:path w="16509" h="20954">
                <a:moveTo>
                  <a:pt x="0" y="10287"/>
                </a:moveTo>
                <a:lnTo>
                  <a:pt x="0" y="4572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572"/>
                </a:lnTo>
                <a:lnTo>
                  <a:pt x="16001" y="10287"/>
                </a:lnTo>
                <a:lnTo>
                  <a:pt x="16001" y="16001"/>
                </a:lnTo>
                <a:lnTo>
                  <a:pt x="12446" y="20574"/>
                </a:lnTo>
                <a:lnTo>
                  <a:pt x="8000" y="20574"/>
                </a:lnTo>
                <a:lnTo>
                  <a:pt x="3555" y="20574"/>
                </a:lnTo>
                <a:lnTo>
                  <a:pt x="0" y="16001"/>
                </a:lnTo>
                <a:lnTo>
                  <a:pt x="0" y="10287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366379" y="640461"/>
            <a:ext cx="14604" cy="19050"/>
          </a:xfrm>
          <a:custGeom>
            <a:avLst/>
            <a:gdLst/>
            <a:ahLst/>
            <a:cxnLst/>
            <a:rect l="l" t="t" r="r" b="b"/>
            <a:pathLst>
              <a:path w="14604" h="19050">
                <a:moveTo>
                  <a:pt x="11175" y="0"/>
                </a:moveTo>
                <a:lnTo>
                  <a:pt x="3301" y="0"/>
                </a:lnTo>
                <a:lnTo>
                  <a:pt x="0" y="4317"/>
                </a:lnTo>
                <a:lnTo>
                  <a:pt x="0" y="14731"/>
                </a:lnTo>
                <a:lnTo>
                  <a:pt x="3301" y="19050"/>
                </a:lnTo>
                <a:lnTo>
                  <a:pt x="11175" y="19050"/>
                </a:lnTo>
                <a:lnTo>
                  <a:pt x="14477" y="14731"/>
                </a:lnTo>
                <a:lnTo>
                  <a:pt x="14477" y="4317"/>
                </a:lnTo>
                <a:lnTo>
                  <a:pt x="11175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366379" y="640461"/>
            <a:ext cx="14604" cy="19050"/>
          </a:xfrm>
          <a:custGeom>
            <a:avLst/>
            <a:gdLst/>
            <a:ahLst/>
            <a:cxnLst/>
            <a:rect l="l" t="t" r="r" b="b"/>
            <a:pathLst>
              <a:path w="14604" h="19050">
                <a:moveTo>
                  <a:pt x="0" y="9525"/>
                </a:moveTo>
                <a:lnTo>
                  <a:pt x="0" y="4317"/>
                </a:lnTo>
                <a:lnTo>
                  <a:pt x="3301" y="0"/>
                </a:lnTo>
                <a:lnTo>
                  <a:pt x="7239" y="0"/>
                </a:lnTo>
                <a:lnTo>
                  <a:pt x="11175" y="0"/>
                </a:lnTo>
                <a:lnTo>
                  <a:pt x="14477" y="4317"/>
                </a:lnTo>
                <a:lnTo>
                  <a:pt x="14477" y="9525"/>
                </a:lnTo>
                <a:lnTo>
                  <a:pt x="14477" y="14731"/>
                </a:lnTo>
                <a:lnTo>
                  <a:pt x="11175" y="19050"/>
                </a:lnTo>
                <a:lnTo>
                  <a:pt x="7239" y="19050"/>
                </a:lnTo>
                <a:lnTo>
                  <a:pt x="3301" y="19050"/>
                </a:lnTo>
                <a:lnTo>
                  <a:pt x="0" y="14731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666837" y="5410200"/>
            <a:ext cx="1185349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lang="en-US" sz="1200" b="1" spc="-5" dirty="0" smtClean="0">
                <a:latin typeface="Calibri"/>
                <a:cs typeface="Calibri"/>
              </a:rPr>
              <a:t>Veterans crew member working to place wood by hand in Camas Creek during the summer of 2020.</a:t>
            </a:r>
            <a:endParaRPr sz="1200" b="1" dirty="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875162" y="4638456"/>
            <a:ext cx="197702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</a:pPr>
            <a:r>
              <a:rPr lang="en-US" sz="1200" b="1" spc="-5" dirty="0" smtClean="0">
                <a:latin typeface="Calibri"/>
                <a:cs typeface="Calibri"/>
              </a:rPr>
              <a:t>Granite Creek site shown work completed during 2020.</a:t>
            </a:r>
            <a:endParaRPr sz="1200" b="1" dirty="0">
              <a:latin typeface="Calibri"/>
              <a:cs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7928" y="2218071"/>
            <a:ext cx="4633477" cy="2232273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spc="-5" dirty="0">
                <a:solidFill>
                  <a:schemeClr val="tx1"/>
                </a:solidFill>
                <a:cs typeface="Calibri"/>
              </a:rPr>
              <a:t>Outputs: (specific 6-mo </a:t>
            </a:r>
            <a:r>
              <a:rPr lang="en-US" sz="1000" b="1" dirty="0">
                <a:solidFill>
                  <a:schemeClr val="tx1"/>
                </a:solidFill>
                <a:cs typeface="Calibri"/>
              </a:rPr>
              <a:t>task</a:t>
            </a:r>
            <a:r>
              <a:rPr lang="en-US" sz="1000" b="1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b="1" spc="-5" dirty="0">
                <a:solidFill>
                  <a:schemeClr val="tx1"/>
                </a:solidFill>
                <a:cs typeface="Calibri"/>
              </a:rPr>
              <a:t>accomplishments)</a:t>
            </a:r>
            <a:endParaRPr lang="en-US" sz="1000" dirty="0">
              <a:solidFill>
                <a:schemeClr val="tx1"/>
              </a:solidFill>
              <a:cs typeface="Calibri"/>
            </a:endParaRP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/>
                </a:solidFill>
              </a:rPr>
              <a:t>Implemented the Granite Creek RM 7.5 design along 0.4 miles of Granite Creek including two meander bends, five side channels, and 93 large wood features. 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/>
                </a:solidFill>
              </a:rPr>
              <a:t>Constructed 1.1 miles of riparian exclusion fence along 0.5 miles of </a:t>
            </a:r>
            <a:r>
              <a:rPr lang="en-US" sz="900" dirty="0" err="1">
                <a:solidFill>
                  <a:schemeClr val="tx1"/>
                </a:solidFill>
              </a:rPr>
              <a:t>Starveout</a:t>
            </a:r>
            <a:r>
              <a:rPr lang="en-US" sz="900" dirty="0">
                <a:solidFill>
                  <a:schemeClr val="tx1"/>
                </a:solidFill>
              </a:rPr>
              <a:t> Creek as part of a joint ODFW, Grant SWCD, and CTUIR collaborative effort.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/>
                </a:solidFill>
              </a:rPr>
              <a:t>Completed hand crew work along 0.7 miles of Camas Creek (10 structures) and 1.8 miles of North Fork Cable Creek (29 structures) during a Umatilla National Forest, Trout Unlimited, and CTUIR collaborative effort.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chemeClr val="tx1"/>
                </a:solidFill>
              </a:rPr>
              <a:t>Helped the </a:t>
            </a:r>
            <a:r>
              <a:rPr lang="en-US" sz="900" dirty="0">
                <a:solidFill>
                  <a:schemeClr val="tx1"/>
                </a:solidFill>
              </a:rPr>
              <a:t>North Fork John Day Watershed Council to secure $124,000 in funding for the Hideaway Creek RM 1.3 Restoration Project through OWEB’s FIP incentive.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/>
                </a:solidFill>
              </a:rPr>
              <a:t>Secured a construction contractor and completed a Fill/Removal Permit </a:t>
            </a:r>
            <a:r>
              <a:rPr lang="en-US" sz="900" dirty="0" smtClean="0">
                <a:solidFill>
                  <a:schemeClr val="tx1"/>
                </a:solidFill>
              </a:rPr>
              <a:t>for the </a:t>
            </a:r>
            <a:r>
              <a:rPr lang="en-US" sz="900" dirty="0">
                <a:solidFill>
                  <a:schemeClr val="tx1"/>
                </a:solidFill>
              </a:rPr>
              <a:t>Hideaway Creek RM 1.3 Restoration </a:t>
            </a:r>
            <a:r>
              <a:rPr lang="en-US" sz="900" dirty="0" smtClean="0">
                <a:solidFill>
                  <a:schemeClr val="tx1"/>
                </a:solidFill>
              </a:rPr>
              <a:t>Project’ 2021 implementation.</a:t>
            </a:r>
            <a:endParaRPr lang="en-US" sz="900" dirty="0">
              <a:solidFill>
                <a:schemeClr val="tx1"/>
              </a:solidFill>
            </a:endParaRP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/>
                </a:solidFill>
              </a:rPr>
              <a:t>Worked with Wallowa-Whitman National Forest and North Fork John Day Watershed Council staff to move the Bull Run Creek design to the 80% design step.</a:t>
            </a: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900" dirty="0">
                <a:solidFill>
                  <a:schemeClr val="tx1"/>
                </a:solidFill>
              </a:rPr>
              <a:t>Contributed to John Day Partnership Steering and Outreach Committee’s </a:t>
            </a:r>
            <a:r>
              <a:rPr lang="en-US" sz="900" dirty="0" smtClean="0">
                <a:solidFill>
                  <a:schemeClr val="tx1"/>
                </a:solidFill>
              </a:rPr>
              <a:t>effort.</a:t>
            </a:r>
            <a:endParaRPr lang="en-US" sz="900" dirty="0">
              <a:solidFill>
                <a:schemeClr val="tx1"/>
              </a:solidFill>
            </a:endParaRPr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chemeClr val="tx1"/>
                </a:solidFill>
              </a:rPr>
              <a:t>Gave tours </a:t>
            </a:r>
            <a:r>
              <a:rPr lang="en-US" sz="900" dirty="0">
                <a:solidFill>
                  <a:schemeClr val="tx1"/>
                </a:solidFill>
              </a:rPr>
              <a:t>of the Granite Creek RM 7.5 Restoration </a:t>
            </a:r>
            <a:r>
              <a:rPr lang="en-US" sz="900" dirty="0" smtClean="0">
                <a:solidFill>
                  <a:schemeClr val="tx1"/>
                </a:solidFill>
              </a:rPr>
              <a:t>Project to the public and agency staff.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06382" y="4536792"/>
            <a:ext cx="4632697" cy="1161406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>
                <a:solidFill>
                  <a:schemeClr val="tx1"/>
                </a:solidFill>
              </a:rPr>
              <a:t>Outcomes</a:t>
            </a:r>
            <a:r>
              <a:rPr lang="en-US" sz="1000" b="1" dirty="0">
                <a:solidFill>
                  <a:schemeClr val="tx1"/>
                </a:solidFill>
              </a:rPr>
              <a:t>: (broader results/changes from cumulative accomplishments)</a:t>
            </a:r>
            <a:endParaRPr lang="en-US" sz="10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chemeClr val="tx1"/>
                </a:solidFill>
              </a:rPr>
              <a:t>Met contract obligations for 2020.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chemeClr val="tx1"/>
                </a:solidFill>
              </a:rPr>
              <a:t>Continued to develop existing and new restoration actions in the Camas, Desolation, and Granite Creek focus basins.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chemeClr val="tx1"/>
                </a:solidFill>
              </a:rPr>
              <a:t>Continued to work toward meeting goals and completing expected actions outlined in the 2013 ISRP Geographical Review process.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chemeClr val="tx1"/>
                </a:solidFill>
              </a:rPr>
              <a:t>Continued to educate local communities in the value of the CTUIR’s First Foods and Umatilla</a:t>
            </a:r>
          </a:p>
          <a:p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smtClean="0">
                <a:solidFill>
                  <a:schemeClr val="tx1"/>
                </a:solidFill>
              </a:rPr>
              <a:t>      River Vision and their role in land management.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6382" y="5784646"/>
            <a:ext cx="4636177" cy="977151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spc="-5" dirty="0" smtClean="0">
                <a:solidFill>
                  <a:schemeClr val="tx1"/>
                </a:solidFill>
                <a:cs typeface="Calibri"/>
              </a:rPr>
              <a:t>Impacts </a:t>
            </a:r>
            <a:r>
              <a:rPr lang="en-US" sz="1000" b="1" dirty="0" smtClean="0">
                <a:solidFill>
                  <a:schemeClr val="tx1"/>
                </a:solidFill>
                <a:cs typeface="Calibri"/>
              </a:rPr>
              <a:t>(work supports long-term progress</a:t>
            </a:r>
            <a:r>
              <a:rPr lang="en-US" sz="1000" b="1" spc="-114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b="1" spc="-5" dirty="0" smtClean="0">
                <a:solidFill>
                  <a:schemeClr val="tx1"/>
                </a:solidFill>
                <a:cs typeface="Calibri"/>
              </a:rPr>
              <a:t>towards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Contribute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to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achievement of healthy watersheds (DNR River Vision)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and increased traditional First Food abundance and use opportunities.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Contribute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to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achievement of </a:t>
            </a:r>
            <a:r>
              <a:rPr lang="en-US" sz="900" spc="-5" dirty="0" err="1" smtClean="0">
                <a:solidFill>
                  <a:schemeClr val="tx1"/>
                </a:solidFill>
                <a:cs typeface="Calibri"/>
              </a:rPr>
              <a:t>Subbasin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 Plan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and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ESA Recovery Plan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 goals.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chemeClr val="tx1"/>
                </a:solidFill>
                <a:cs typeface="Calibri"/>
              </a:rPr>
              <a:t>Assist in the recovery of Endangered Species Act listed summer steelhead trout and bull trout and unlisted spring Chinook salmon.</a:t>
            </a:r>
          </a:p>
          <a:p>
            <a:pPr marL="171450" marR="430530" indent="-171450">
              <a:buFont typeface="Wingdings" panose="05000000000000000000" pitchFamily="2" charset="2"/>
              <a:buChar char="§"/>
              <a:tabLst>
                <a:tab pos="159385" algn="l"/>
              </a:tabLst>
            </a:pP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Address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water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quality limiting factors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as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per Clean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Water Act 303d</a:t>
            </a:r>
            <a:r>
              <a:rPr lang="en-US" sz="900" spc="-4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list.</a:t>
            </a:r>
            <a:endParaRPr lang="en-US" sz="9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870350" y="2647714"/>
            <a:ext cx="4140198" cy="191642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695101"/>
            <a:ext cx="2085973" cy="2066696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041853"/>
              </p:ext>
            </p:extLst>
          </p:nvPr>
        </p:nvGraphicFramePr>
        <p:xfrm>
          <a:off x="4870353" y="1243447"/>
          <a:ext cx="4140195" cy="13299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2545"/>
                <a:gridCol w="1000391"/>
                <a:gridCol w="770121"/>
                <a:gridCol w="908569"/>
                <a:gridCol w="908569"/>
              </a:tblGrid>
              <a:tr h="218299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385" algn="l"/>
                        </a:tabLst>
                      </a:pPr>
                      <a:r>
                        <a:rPr lang="en-US" sz="900" dirty="0">
                          <a:solidFill>
                            <a:sysClr val="windowText" lastClr="000000"/>
                          </a:solidFill>
                          <a:effectLst/>
                        </a:rPr>
                        <a:t>Project Input:</a:t>
                      </a:r>
                      <a:endParaRPr lang="en-US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385" algn="l"/>
                        </a:tabLs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Funding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385" algn="l"/>
                        </a:tabLs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FY20 Budget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385" algn="l"/>
                        </a:tabLs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Total Staff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385" algn="l"/>
                        </a:tabLs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New 2020 Staff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82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385" algn="l"/>
                        </a:tabLst>
                      </a:pPr>
                      <a:r>
                        <a:rPr lang="en-US" sz="900" dirty="0">
                          <a:solidFill>
                            <a:sysClr val="windowText" lastClr="000000"/>
                          </a:solidFill>
                          <a:effectLst/>
                        </a:rPr>
                        <a:t>BPA</a:t>
                      </a:r>
                      <a:endParaRPr lang="en-US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385" algn="l"/>
                        </a:tabLst>
                      </a:pPr>
                      <a:r>
                        <a:rPr lang="en-US" sz="900">
                          <a:solidFill>
                            <a:sysClr val="windowText" lastClr="000000"/>
                          </a:solidFill>
                          <a:effectLst/>
                        </a:rPr>
                        <a:t>$1,237,902</a:t>
                      </a:r>
                      <a:endParaRPr lang="en-US" sz="11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385" algn="l"/>
                        </a:tabLst>
                      </a:pPr>
                      <a:r>
                        <a:rPr lang="en-US" sz="900" dirty="0" smtClean="0">
                          <a:effectLst/>
                        </a:rPr>
                        <a:t>2bio:</a:t>
                      </a:r>
                      <a:r>
                        <a:rPr lang="en-US" sz="900" baseline="0" dirty="0" smtClean="0">
                          <a:effectLst/>
                        </a:rPr>
                        <a:t> </a:t>
                      </a:r>
                      <a:r>
                        <a:rPr lang="en-US" sz="900" dirty="0" smtClean="0">
                          <a:effectLst/>
                        </a:rPr>
                        <a:t>1 </a:t>
                      </a:r>
                      <a:r>
                        <a:rPr lang="en-US" sz="900" dirty="0">
                          <a:effectLst/>
                        </a:rPr>
                        <a:t>tech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385" algn="l"/>
                        </a:tabLst>
                      </a:pPr>
                      <a:r>
                        <a:rPr lang="en-US" sz="900" dirty="0">
                          <a:effectLst/>
                        </a:rPr>
                        <a:t>none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82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385" algn="l"/>
                        </a:tabLst>
                      </a:pPr>
                      <a:r>
                        <a:rPr lang="en-US" sz="900" dirty="0">
                          <a:solidFill>
                            <a:sysClr val="windowText" lastClr="000000"/>
                          </a:solidFill>
                          <a:effectLst/>
                        </a:rPr>
                        <a:t>Staff: John Zakrajsek, Mitchell Daniel, Delbert Jones</a:t>
                      </a:r>
                      <a:endParaRPr lang="en-US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50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9385" algn="l"/>
                        </a:tabLst>
                      </a:pPr>
                      <a:r>
                        <a:rPr lang="en-US" sz="900" dirty="0">
                          <a:solidFill>
                            <a:sysClr val="windowText" lastClr="000000"/>
                          </a:solidFill>
                          <a:effectLst/>
                        </a:rPr>
                        <a:t>Collaborators: NFJDWC, ODFW, Confederated Tribes of the Warm Springs Indian Reservation, Umatilla National Forest, Wallowa-Whitman National Forest</a:t>
                      </a:r>
                      <a:endParaRPr lang="en-US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536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Confederated Tribes of the Umatilla Indian Reservation DNR Fisheries Program</dc:title>
  <dc:creator>GaryJ</dc:creator>
  <cp:lastModifiedBy>Mike Lambert</cp:lastModifiedBy>
  <cp:revision>41</cp:revision>
  <dcterms:created xsi:type="dcterms:W3CDTF">2018-07-10T06:35:00Z</dcterms:created>
  <dcterms:modified xsi:type="dcterms:W3CDTF">2021-01-11T16:13:12Z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2018-03-01T00:00:00Z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2018-07-10T00:00:00Z</vt:filetime>
  </property>
</Properties>
</file>