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  <p:sldMasterId id="2147483780" r:id="rId12"/>
    <p:sldMasterId id="2147483792" r:id="rId13"/>
  </p:sldMasterIdLst>
  <p:sldIdLst>
    <p:sldId id="260" r:id="rId14"/>
    <p:sldId id="291" r:id="rId15"/>
    <p:sldId id="262" r:id="rId16"/>
    <p:sldId id="259" r:id="rId17"/>
    <p:sldId id="301" r:id="rId18"/>
    <p:sldId id="302" r:id="rId19"/>
    <p:sldId id="303" r:id="rId20"/>
    <p:sldId id="263" r:id="rId21"/>
    <p:sldId id="264" r:id="rId22"/>
    <p:sldId id="265" r:id="rId23"/>
    <p:sldId id="266" r:id="rId24"/>
    <p:sldId id="304" r:id="rId25"/>
    <p:sldId id="305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74" r:id="rId34"/>
    <p:sldId id="275" r:id="rId35"/>
    <p:sldId id="276" r:id="rId36"/>
    <p:sldId id="277" r:id="rId37"/>
    <p:sldId id="278" r:id="rId38"/>
    <p:sldId id="279" r:id="rId39"/>
    <p:sldId id="280" r:id="rId40"/>
    <p:sldId id="281" r:id="rId41"/>
    <p:sldId id="282" r:id="rId42"/>
    <p:sldId id="283" r:id="rId43"/>
    <p:sldId id="284" r:id="rId44"/>
    <p:sldId id="285" r:id="rId45"/>
    <p:sldId id="286" r:id="rId46"/>
    <p:sldId id="287" r:id="rId47"/>
    <p:sldId id="288" r:id="rId48"/>
    <p:sldId id="289" r:id="rId49"/>
    <p:sldId id="290" r:id="rId50"/>
    <p:sldId id="292" r:id="rId51"/>
    <p:sldId id="294" r:id="rId52"/>
    <p:sldId id="295" r:id="rId53"/>
    <p:sldId id="296" r:id="rId54"/>
    <p:sldId id="297" r:id="rId55"/>
    <p:sldId id="298" r:id="rId56"/>
    <p:sldId id="299" r:id="rId57"/>
    <p:sldId id="306" r:id="rId58"/>
    <p:sldId id="307" r:id="rId59"/>
    <p:sldId id="308" r:id="rId60"/>
    <p:sldId id="309" r:id="rId61"/>
    <p:sldId id="310" r:id="rId62"/>
    <p:sldId id="311" r:id="rId63"/>
    <p:sldId id="312" r:id="rId64"/>
    <p:sldId id="313" r:id="rId65"/>
    <p:sldId id="314" r:id="rId66"/>
    <p:sldId id="300" r:id="rId6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63" Type="http://schemas.openxmlformats.org/officeDocument/2006/relationships/slide" Target="slides/slide50.xml"/><Relationship Id="rId68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slide" Target="slides/slide45.xml"/><Relationship Id="rId66" Type="http://schemas.openxmlformats.org/officeDocument/2006/relationships/slide" Target="slides/slide5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slide" Target="slides/slide44.xml"/><Relationship Id="rId61" Type="http://schemas.openxmlformats.org/officeDocument/2006/relationships/slide" Target="slides/slide48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6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slide" Target="slides/slide47.xml"/><Relationship Id="rId65" Type="http://schemas.openxmlformats.org/officeDocument/2006/relationships/slide" Target="slides/slide5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slide" Target="slides/slide43.xml"/><Relationship Id="rId64" Type="http://schemas.openxmlformats.org/officeDocument/2006/relationships/slide" Target="slides/slide51.xml"/><Relationship Id="rId69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slide" Target="slides/slide46.xml"/><Relationship Id="rId67" Type="http://schemas.openxmlformats.org/officeDocument/2006/relationships/slide" Target="slides/slide54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62" Type="http://schemas.openxmlformats.org/officeDocument/2006/relationships/slide" Target="slides/slide49.xml"/><Relationship Id="rId7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969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35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64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705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66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007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347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062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357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4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692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763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716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973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395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2499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6587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8939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910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5884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248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5490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442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9912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970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5270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5149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639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0148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971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9664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188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6100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7363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3129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1740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26471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9142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2601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4877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3291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9045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4677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6961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1023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16520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51101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20746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7144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4849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5492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46135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58467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09485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4675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73400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61720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230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81961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0087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75025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7263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0432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075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62692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14938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56172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08404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77394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81431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75729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09312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59546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44778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27206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73080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01295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58924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0078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94764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28084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55967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20371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62396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59928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37205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03988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66651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79758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09958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20141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4583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42331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07004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77853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18842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95899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77058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24496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2753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48801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19668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4978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38669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76016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198335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87884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22005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761148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90128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46458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1540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05510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81177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959376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25761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52774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622438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16514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599543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638209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734183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44320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446241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0012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71580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329666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5260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400988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490430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56391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00510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712678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867365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990958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39660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417186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72501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738758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34844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54044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30004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524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4C1EC-5D0B-4170-9A1F-D7247A728B37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39735-F132-4386-A5A4-F40483264C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139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773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686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87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761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160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334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466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006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995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850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90F82-DC10-406D-A0C1-6D30B195A480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A5B20-5642-44DB-AAB8-669E661313F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473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A3D58-106C-4559-A93C-BDB20192C36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7/13/2022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B2591-1B8A-43A1-AC6A-C9930BBA40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321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0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0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2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2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2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2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2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2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6941" y="0"/>
            <a:ext cx="887505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6035" y="321733"/>
            <a:ext cx="29270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</a:rPr>
              <a:t>Geographic Overview</a:t>
            </a:r>
          </a:p>
          <a:p>
            <a:pPr algn="ctr"/>
            <a:r>
              <a:rPr lang="en-US" sz="2400" b="1" dirty="0" smtClean="0">
                <a:solidFill>
                  <a:schemeClr val="bg1"/>
                </a:solidFill>
              </a:rPr>
              <a:t>Of Project Area 3 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8365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96636" y="0"/>
            <a:ext cx="10598727" cy="6858000"/>
            <a:chOff x="796636" y="0"/>
            <a:chExt cx="10598727" cy="68580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96636" y="0"/>
              <a:ext cx="10598727" cy="6858000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1272988" y="188259"/>
              <a:ext cx="497027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prstClr val="black"/>
                  </a:solidFill>
                  <a:latin typeface="Arial Black" panose="020B0A04020102020204" pitchFamily="34" charset="0"/>
                </a:rPr>
                <a:t>Project Area 3 Overview</a:t>
              </a:r>
            </a:p>
          </p:txBody>
        </p:sp>
      </p:grpSp>
      <p:sp>
        <p:nvSpPr>
          <p:cNvPr id="3" name="Rectangle 2"/>
          <p:cNvSpPr/>
          <p:nvPr/>
        </p:nvSpPr>
        <p:spPr>
          <a:xfrm>
            <a:off x="4193059" y="2957384"/>
            <a:ext cx="2677298" cy="1853513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09991" y="3244334"/>
            <a:ext cx="1937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  <a:latin typeface="Arial Black" panose="020B0A04020102020204" pitchFamily="34" charset="0"/>
              </a:rPr>
              <a:t>Area of Focus</a:t>
            </a:r>
          </a:p>
        </p:txBody>
      </p:sp>
      <p:sp>
        <p:nvSpPr>
          <p:cNvPr id="5" name="Left Arrow 4"/>
          <p:cNvSpPr/>
          <p:nvPr/>
        </p:nvSpPr>
        <p:spPr>
          <a:xfrm>
            <a:off x="6989805" y="3259439"/>
            <a:ext cx="510746" cy="354227"/>
          </a:xfrm>
          <a:prstGeom prst="lef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01039" y="2250514"/>
            <a:ext cx="1127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Camp</a:t>
            </a:r>
          </a:p>
          <a:p>
            <a:pPr algn="ctr"/>
            <a:r>
              <a:rPr lang="en-US" b="1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Wooten</a:t>
            </a:r>
            <a:endParaRPr lang="en-US" b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>
            <a:off x="10528720" y="2573680"/>
            <a:ext cx="688779" cy="156641"/>
          </a:xfrm>
          <a:prstGeom prst="straightConnector1">
            <a:avLst/>
          </a:prstGeom>
          <a:ln w="38100">
            <a:solidFill>
              <a:schemeClr val="bg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1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636" y="0"/>
            <a:ext cx="10598727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354696" y="1421321"/>
            <a:ext cx="13808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 smtClean="0">
                <a:solidFill>
                  <a:prstClr val="white"/>
                </a:solidFill>
                <a:latin typeface="Arial Black" panose="020B0A04020102020204" pitchFamily="34" charset="0"/>
              </a:rPr>
              <a:t>Camera</a:t>
            </a:r>
          </a:p>
          <a:p>
            <a:pPr algn="ctr"/>
            <a:r>
              <a:rPr lang="en-US" sz="1600" b="1" dirty="0" smtClean="0">
                <a:solidFill>
                  <a:prstClr val="white"/>
                </a:solidFill>
                <a:latin typeface="Arial Black" panose="020B0A04020102020204" pitchFamily="34" charset="0"/>
              </a:rPr>
              <a:t>Location</a:t>
            </a:r>
            <a:endParaRPr lang="en-US" sz="1600" b="1" dirty="0">
              <a:solidFill>
                <a:prstClr val="white"/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Oval 1"/>
          <p:cNvSpPr/>
          <p:nvPr/>
        </p:nvSpPr>
        <p:spPr>
          <a:xfrm>
            <a:off x="6972300" y="2543175"/>
            <a:ext cx="185738" cy="17145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7058025" y="2028825"/>
            <a:ext cx="0" cy="500063"/>
          </a:xfrm>
          <a:prstGeom prst="straightConnector1">
            <a:avLst/>
          </a:prstGeom>
          <a:ln w="38100">
            <a:solidFill>
              <a:schemeClr val="bg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133600" y="5621867"/>
            <a:ext cx="497681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Relative Elevation Model generated using</a:t>
            </a:r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G</a:t>
            </a:r>
            <a:r>
              <a:rPr lang="en-US" dirty="0" smtClean="0"/>
              <a:t>eomorphic </a:t>
            </a:r>
            <a:r>
              <a:rPr lang="en-US" dirty="0" err="1"/>
              <a:t>G</a:t>
            </a:r>
            <a:r>
              <a:rPr lang="en-US" dirty="0" err="1" smtClean="0"/>
              <a:t>radeline</a:t>
            </a:r>
            <a:r>
              <a:rPr lang="en-US" dirty="0" smtClean="0"/>
              <a:t> tool (Powers et al. 2018)</a:t>
            </a:r>
          </a:p>
          <a:p>
            <a:r>
              <a:rPr lang="en-US" dirty="0" smtClean="0"/>
              <a:t>0 elevation = no color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88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P:\Tucannon Habitat Project\Presentations\Tucannon_Presentations\2020 RRNW posters\6. PA3_side-channel_inundation + river_outline + wood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16" y="1"/>
            <a:ext cx="10598416" cy="6857999"/>
          </a:xfrm>
          <a:prstGeom prst="rect">
            <a:avLst/>
          </a:prstGeom>
          <a:noFill/>
          <a:ln w="19050">
            <a:solidFill>
              <a:sysClr val="windowText" lastClr="000000"/>
            </a:solidFill>
          </a:ln>
        </p:spPr>
      </p:pic>
      <p:sp>
        <p:nvSpPr>
          <p:cNvPr id="21" name="Right Arrow 20"/>
          <p:cNvSpPr/>
          <p:nvPr/>
        </p:nvSpPr>
        <p:spPr>
          <a:xfrm>
            <a:off x="6497286" y="4697806"/>
            <a:ext cx="971626" cy="474556"/>
          </a:xfrm>
          <a:prstGeom prst="rightArrow">
            <a:avLst/>
          </a:prstGeom>
          <a:solidFill>
            <a:srgbClr val="00B0F0"/>
          </a:solidFill>
          <a:ln w="25400" cap="flat" cmpd="sng" algn="ctr">
            <a:solidFill>
              <a:srgbClr val="0000FF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Text Box 259"/>
          <p:cNvSpPr txBox="1"/>
          <p:nvPr/>
        </p:nvSpPr>
        <p:spPr>
          <a:xfrm>
            <a:off x="6554580" y="5088959"/>
            <a:ext cx="746908" cy="317186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FLOW</a:t>
            </a: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089798" y="540914"/>
            <a:ext cx="3290003" cy="101566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/>
              <a:t>Approximately 7-9 acres </a:t>
            </a:r>
          </a:p>
          <a:p>
            <a:pPr algn="ctr"/>
            <a:r>
              <a:rPr lang="en-US" sz="2000" b="1" dirty="0" smtClean="0"/>
              <a:t>of floodplain inundation</a:t>
            </a:r>
          </a:p>
          <a:p>
            <a:pPr algn="ctr"/>
            <a:r>
              <a:rPr lang="en-US" sz="2000" b="1" dirty="0"/>
              <a:t>w</a:t>
            </a:r>
            <a:r>
              <a:rPr lang="en-US" sz="2000" b="1" dirty="0" smtClean="0"/>
              <a:t>hen side-channels are filled</a:t>
            </a:r>
            <a:endParaRPr lang="en-US" sz="2000" b="1" dirty="0"/>
          </a:p>
        </p:txBody>
      </p:sp>
      <p:sp>
        <p:nvSpPr>
          <p:cNvPr id="44" name="TextBox 43"/>
          <p:cNvSpPr txBox="1"/>
          <p:nvPr/>
        </p:nvSpPr>
        <p:spPr>
          <a:xfrm>
            <a:off x="5660429" y="1218121"/>
            <a:ext cx="13808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 smtClean="0">
                <a:solidFill>
                  <a:prstClr val="white"/>
                </a:solidFill>
                <a:latin typeface="Arial Black" panose="020B0A04020102020204" pitchFamily="34" charset="0"/>
              </a:rPr>
              <a:t>Camera</a:t>
            </a:r>
          </a:p>
          <a:p>
            <a:pPr algn="ctr"/>
            <a:r>
              <a:rPr lang="en-US" sz="1600" b="1" dirty="0" smtClean="0">
                <a:solidFill>
                  <a:prstClr val="white"/>
                </a:solidFill>
                <a:latin typeface="Arial Black" panose="020B0A04020102020204" pitchFamily="34" charset="0"/>
              </a:rPr>
              <a:t>Location</a:t>
            </a:r>
            <a:endParaRPr lang="en-US" sz="1600" b="1" dirty="0">
              <a:solidFill>
                <a:prstClr val="white"/>
              </a:solidFill>
              <a:latin typeface="Arial Black" panose="020B0A04020102020204" pitchFamily="34" charset="0"/>
            </a:endParaRPr>
          </a:p>
        </p:txBody>
      </p:sp>
      <p:sp>
        <p:nvSpPr>
          <p:cNvPr id="45" name="Oval 44"/>
          <p:cNvSpPr/>
          <p:nvPr/>
        </p:nvSpPr>
        <p:spPr>
          <a:xfrm>
            <a:off x="6278033" y="2339975"/>
            <a:ext cx="185738" cy="17145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363758" y="1825625"/>
            <a:ext cx="0" cy="500063"/>
          </a:xfrm>
          <a:prstGeom prst="straightConnector1">
            <a:avLst/>
          </a:prstGeom>
          <a:ln w="38100">
            <a:solidFill>
              <a:schemeClr val="bg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394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0"/>
            <a:ext cx="9144000" cy="6858000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"/>
            <a:ext cx="5699591" cy="36962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91093" y="6190848"/>
            <a:ext cx="3192925" cy="6155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May 7, 2022 (~650 </a:t>
            </a:r>
            <a:r>
              <a:rPr lang="en-US" sz="2400" b="1" dirty="0" err="1" smtClean="0"/>
              <a:t>cfs</a:t>
            </a:r>
            <a:r>
              <a:rPr lang="en-US" sz="2400" b="1" dirty="0" smtClean="0"/>
              <a:t>*)</a:t>
            </a:r>
          </a:p>
          <a:p>
            <a:r>
              <a:rPr lang="en-US" sz="1000" b="1" dirty="0" smtClean="0"/>
              <a:t>*measured at Starbuck gage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768576" y="3915178"/>
            <a:ext cx="971626" cy="474556"/>
            <a:chOff x="8056463" y="3168204"/>
            <a:chExt cx="971626" cy="474556"/>
          </a:xfrm>
        </p:grpSpPr>
        <p:sp>
          <p:nvSpPr>
            <p:cNvPr id="17" name="Right Arrow 16"/>
            <p:cNvSpPr/>
            <p:nvPr/>
          </p:nvSpPr>
          <p:spPr>
            <a:xfrm rot="9969498">
              <a:off x="8056463" y="3168204"/>
              <a:ext cx="971626" cy="474556"/>
            </a:xfrm>
            <a:prstGeom prst="rightArrow">
              <a:avLst/>
            </a:prstGeom>
            <a:solidFill>
              <a:srgbClr val="00B0F0"/>
            </a:solidFill>
            <a:ln w="25400" cap="flat" cmpd="sng" algn="ctr">
              <a:solidFill>
                <a:srgbClr val="0000FF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 rot="20715461">
              <a:off x="8242478" y="3193960"/>
              <a:ext cx="7468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 smtClean="0">
                  <a:solidFill>
                    <a:schemeClr val="bg1"/>
                  </a:solidFill>
                </a:rPr>
                <a:t>FLOW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8" name="Rectangle 7"/>
          <p:cNvSpPr/>
          <p:nvPr/>
        </p:nvSpPr>
        <p:spPr>
          <a:xfrm>
            <a:off x="1416676" y="437882"/>
            <a:ext cx="1764406" cy="90152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390775" y="781050"/>
            <a:ext cx="6677025" cy="3038475"/>
          </a:xfrm>
          <a:prstGeom prst="straightConnector1">
            <a:avLst/>
          </a:prstGeom>
          <a:ln w="28575">
            <a:solidFill>
              <a:schemeClr val="bg1"/>
            </a:solidFill>
            <a:headEnd type="oval" w="med" len="med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565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65" y="3511606"/>
            <a:ext cx="5160135" cy="334639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500057" y="4456089"/>
            <a:ext cx="708338" cy="476519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74254" y="6065950"/>
            <a:ext cx="3192925" cy="6155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May 7, 2022 (~650 </a:t>
            </a:r>
            <a:r>
              <a:rPr lang="en-US" sz="2400" b="1" dirty="0" err="1" smtClean="0"/>
              <a:t>cfs</a:t>
            </a:r>
            <a:r>
              <a:rPr lang="en-US" sz="2400" b="1" dirty="0" smtClean="0"/>
              <a:t>*)</a:t>
            </a:r>
          </a:p>
          <a:p>
            <a:r>
              <a:rPr lang="en-US" sz="1000" b="1" dirty="0" smtClean="0"/>
              <a:t>*measured at Starbuck gage</a:t>
            </a:r>
          </a:p>
        </p:txBody>
      </p:sp>
      <p:sp>
        <p:nvSpPr>
          <p:cNvPr id="6" name="Right Arrow 5"/>
          <p:cNvSpPr/>
          <p:nvPr/>
        </p:nvSpPr>
        <p:spPr>
          <a:xfrm rot="20948521">
            <a:off x="1900362" y="3812146"/>
            <a:ext cx="971626" cy="474556"/>
          </a:xfrm>
          <a:prstGeom prst="rightArrow">
            <a:avLst/>
          </a:prstGeom>
          <a:solidFill>
            <a:srgbClr val="00B0F0"/>
          </a:solidFill>
          <a:ln w="25400" cap="flat" cmpd="sng" algn="ctr">
            <a:solidFill>
              <a:srgbClr val="0000FF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FLOW</a:t>
            </a: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4343400" y="3695700"/>
            <a:ext cx="4505325" cy="1028701"/>
          </a:xfrm>
          <a:prstGeom prst="straightConnector1">
            <a:avLst/>
          </a:prstGeom>
          <a:ln w="28575">
            <a:solidFill>
              <a:schemeClr val="bg1"/>
            </a:solidFill>
            <a:headEnd type="oval" w="med" len="med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698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65" y="3511606"/>
            <a:ext cx="5160135" cy="33463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482667" y="4529666"/>
            <a:ext cx="465666" cy="33866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98923" y="6147114"/>
            <a:ext cx="3192925" cy="6155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May 7, 2022 (~650 </a:t>
            </a:r>
            <a:r>
              <a:rPr lang="en-US" sz="2400" b="1" dirty="0" err="1" smtClean="0"/>
              <a:t>cfs</a:t>
            </a:r>
            <a:r>
              <a:rPr lang="en-US" sz="2400" b="1" dirty="0" smtClean="0"/>
              <a:t>*)</a:t>
            </a:r>
          </a:p>
          <a:p>
            <a:r>
              <a:rPr lang="en-US" sz="1000" b="1" dirty="0" smtClean="0"/>
              <a:t>*measured at Starbuck gage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823109" y="4067578"/>
            <a:ext cx="971626" cy="474556"/>
            <a:chOff x="8056463" y="3168204"/>
            <a:chExt cx="971626" cy="474556"/>
          </a:xfrm>
        </p:grpSpPr>
        <p:sp>
          <p:nvSpPr>
            <p:cNvPr id="11" name="Right Arrow 10"/>
            <p:cNvSpPr/>
            <p:nvPr/>
          </p:nvSpPr>
          <p:spPr>
            <a:xfrm rot="9969498">
              <a:off x="8056463" y="3168204"/>
              <a:ext cx="971626" cy="474556"/>
            </a:xfrm>
            <a:prstGeom prst="rightArrow">
              <a:avLst/>
            </a:prstGeom>
            <a:solidFill>
              <a:srgbClr val="00B0F0"/>
            </a:solidFill>
            <a:ln w="25400" cap="flat" cmpd="sng" algn="ctr">
              <a:solidFill>
                <a:srgbClr val="0000FF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 rot="20715461">
              <a:off x="8242478" y="3193960"/>
              <a:ext cx="7468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 smtClean="0">
                  <a:solidFill>
                    <a:schemeClr val="bg1"/>
                  </a:solidFill>
                </a:rPr>
                <a:t>FLOW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24" name="Picture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813800" y="482600"/>
            <a:ext cx="3860800" cy="2895600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cxnSp>
        <p:nvCxnSpPr>
          <p:cNvPr id="26" name="Straight Arrow Connector 25"/>
          <p:cNvCxnSpPr/>
          <p:nvPr/>
        </p:nvCxnSpPr>
        <p:spPr>
          <a:xfrm flipH="1">
            <a:off x="9772650" y="3234267"/>
            <a:ext cx="954617" cy="1423458"/>
          </a:xfrm>
          <a:prstGeom prst="straightConnector1">
            <a:avLst/>
          </a:prstGeom>
          <a:ln w="19050">
            <a:solidFill>
              <a:schemeClr val="bg1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9684199" y="71222"/>
            <a:ext cx="1002647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1200" b="1" dirty="0" smtClean="0"/>
              <a:t>May 7, 2022 </a:t>
            </a:r>
          </a:p>
          <a:p>
            <a:pPr algn="ctr"/>
            <a:r>
              <a:rPr lang="en-US" sz="1200" b="1" dirty="0" smtClean="0"/>
              <a:t>(~650 </a:t>
            </a:r>
            <a:r>
              <a:rPr lang="en-US" sz="1200" b="1" dirty="0" err="1" smtClean="0"/>
              <a:t>cfs</a:t>
            </a:r>
            <a:r>
              <a:rPr lang="en-US" sz="1200" b="1" dirty="0" smtClean="0"/>
              <a:t>)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>
            <a:off x="5400675" y="3924300"/>
            <a:ext cx="4333875" cy="800100"/>
          </a:xfrm>
          <a:prstGeom prst="straightConnector1">
            <a:avLst/>
          </a:prstGeom>
          <a:ln w="19050">
            <a:solidFill>
              <a:schemeClr val="bg1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66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581" y="-1672"/>
            <a:ext cx="9252581" cy="6859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74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95084" cy="6858000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5" name="Down Arrow 4"/>
            <p:cNvSpPr/>
            <p:nvPr/>
          </p:nvSpPr>
          <p:spPr>
            <a:xfrm>
              <a:off x="8623941" y="5276966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0258425" y="485775"/>
            <a:ext cx="117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B050"/>
                </a:solidFill>
              </a:rPr>
              <a:t>BEFORE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78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590934" cy="6858000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5" name="Down Arrow 4"/>
            <p:cNvSpPr/>
            <p:nvPr/>
          </p:nvSpPr>
          <p:spPr>
            <a:xfrm>
              <a:off x="9048503" y="5082848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766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650623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9537674" y="4235589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3784600" y="152400"/>
            <a:ext cx="351846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Peak Discharge = 3,430 </a:t>
            </a:r>
            <a:r>
              <a:rPr lang="en-US" sz="2400" b="1" dirty="0" err="1" smtClean="0"/>
              <a:t>cfs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9490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812694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9975785" y="4261167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0728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35429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0404210" y="4568099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0109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823622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0858521" y="4756734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0939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36307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58150" y="3987270"/>
            <a:ext cx="4133850" cy="2870729"/>
            <a:chOff x="8058150" y="3987270"/>
            <a:chExt cx="4133850" cy="287072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058150" y="3987270"/>
              <a:ext cx="4133850" cy="2870729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1306130" y="4871834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10429875" y="48577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AFTER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73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837" y="0"/>
            <a:ext cx="92503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44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27967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8452149" y="4999896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10258425" y="485775"/>
            <a:ext cx="117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B050"/>
                </a:solidFill>
              </a:rPr>
              <a:t>BEFORE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59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887394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9033174" y="4771296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4028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659697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9585052" y="4095021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59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639300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 rot="10800000">
              <a:off x="10113398" y="4240842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3784600" y="152400"/>
            <a:ext cx="328282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Peak Discharge = 730 </a:t>
            </a:r>
            <a:r>
              <a:rPr lang="en-US" sz="2400" b="1" dirty="0" err="1" smtClean="0"/>
              <a:t>cfs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8430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6200"/>
            <a:ext cx="10058400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0675419" y="4179862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2545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30546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1215889" y="4368398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230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37409" cy="6858000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788483" y="3800002"/>
            <a:ext cx="4403517" cy="3057998"/>
            <a:chOff x="7867649" y="3800002"/>
            <a:chExt cx="4403517" cy="305799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7649" y="3800002"/>
              <a:ext cx="4403517" cy="3057998"/>
            </a:xfrm>
            <a:prstGeom prst="rect">
              <a:avLst/>
            </a:prstGeom>
          </p:spPr>
        </p:pic>
        <p:sp>
          <p:nvSpPr>
            <p:cNvPr id="4" name="Down Arrow 3"/>
            <p:cNvSpPr/>
            <p:nvPr/>
          </p:nvSpPr>
          <p:spPr>
            <a:xfrm>
              <a:off x="11768928" y="4572645"/>
              <a:ext cx="149290" cy="214604"/>
            </a:xfrm>
            <a:prstGeom prst="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10429875" y="48577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AFTER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86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079" y="0"/>
            <a:ext cx="987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863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9089" t="11234" r="11262"/>
          <a:stretch/>
        </p:blipFill>
        <p:spPr>
          <a:xfrm>
            <a:off x="0" y="0"/>
            <a:ext cx="9566276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5" name="Down Arrow 4"/>
          <p:cNvSpPr/>
          <p:nvPr/>
        </p:nvSpPr>
        <p:spPr>
          <a:xfrm>
            <a:off x="8354681" y="5178938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258425" y="485775"/>
            <a:ext cx="117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B050"/>
                </a:solidFill>
              </a:rPr>
              <a:t>BEFORE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112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938" t="11111" r="11406"/>
          <a:stretch/>
        </p:blipFill>
        <p:spPr>
          <a:xfrm>
            <a:off x="-1" y="0"/>
            <a:ext cx="9965531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8550472" y="478629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8194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828" t="10813" r="13593"/>
          <a:stretch/>
        </p:blipFill>
        <p:spPr>
          <a:xfrm>
            <a:off x="-1" y="1"/>
            <a:ext cx="9242839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5" name="Down Arrow 4"/>
          <p:cNvSpPr/>
          <p:nvPr/>
        </p:nvSpPr>
        <p:spPr>
          <a:xfrm>
            <a:off x="8713455" y="4253956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8619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203" t="10556" r="12891"/>
          <a:stretch/>
        </p:blipFill>
        <p:spPr>
          <a:xfrm>
            <a:off x="0" y="0"/>
            <a:ext cx="9392479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 rot="10800000">
            <a:off x="8892367" y="424698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84600" y="152400"/>
            <a:ext cx="328282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Peak Discharge = 884 </a:t>
            </a:r>
            <a:r>
              <a:rPr lang="en-US" sz="2400" b="1" dirty="0" err="1" smtClean="0"/>
              <a:t>cfs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824368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9297" t="11508" r="12968"/>
          <a:stretch/>
        </p:blipFill>
        <p:spPr>
          <a:xfrm>
            <a:off x="-1" y="0"/>
            <a:ext cx="9336949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 rot="10800000">
            <a:off x="9064673" y="4467625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6793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125" t="10834" r="12968"/>
          <a:stretch/>
        </p:blipFill>
        <p:spPr>
          <a:xfrm>
            <a:off x="0" y="-5832"/>
            <a:ext cx="9429750" cy="686383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262731" y="438942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681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905" t="11944" r="12188" b="-138"/>
          <a:stretch/>
        </p:blipFill>
        <p:spPr>
          <a:xfrm>
            <a:off x="0" y="-13283"/>
            <a:ext cx="9544050" cy="687128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424656" y="461167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258425" y="48577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AFTER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53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046" t="11944" r="12734"/>
          <a:stretch/>
        </p:blipFill>
        <p:spPr>
          <a:xfrm>
            <a:off x="0" y="0"/>
            <a:ext cx="9583894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078705" y="487837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258425" y="485775"/>
            <a:ext cx="117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B050"/>
                </a:solidFill>
              </a:rPr>
              <a:t>BEFORE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6237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594" t="12639" r="12969"/>
          <a:stretch/>
        </p:blipFill>
        <p:spPr>
          <a:xfrm>
            <a:off x="0" y="1"/>
            <a:ext cx="9551046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281905" y="4657180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4440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750" t="12500" r="12891"/>
          <a:stretch/>
        </p:blipFill>
        <p:spPr>
          <a:xfrm>
            <a:off x="0" y="0"/>
            <a:ext cx="9525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455472" y="4505838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84600" y="152400"/>
            <a:ext cx="328282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Peak Discharge = 546 </a:t>
            </a:r>
            <a:r>
              <a:rPr lang="en-US" sz="2400" b="1" dirty="0" err="1" smtClean="0"/>
              <a:t>cfs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8450686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125" t="11925" r="12968"/>
          <a:stretch/>
        </p:blipFill>
        <p:spPr>
          <a:xfrm>
            <a:off x="0" y="1"/>
            <a:ext cx="9543446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618455" y="4521714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6288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281" t="11944" r="12735"/>
          <a:stretch/>
        </p:blipFill>
        <p:spPr>
          <a:xfrm>
            <a:off x="0" y="0"/>
            <a:ext cx="9551442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632214" y="455134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2428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7969" t="11806" r="12812"/>
          <a:stretch/>
        </p:blipFill>
        <p:spPr>
          <a:xfrm>
            <a:off x="0" y="1"/>
            <a:ext cx="95688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79" y="3810001"/>
            <a:ext cx="4389121" cy="304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794139" y="462754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258425" y="48577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AFTER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4029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775" y="0"/>
            <a:ext cx="98755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867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7500" t="12083" r="12500"/>
          <a:stretch/>
        </p:blipFill>
        <p:spPr>
          <a:xfrm>
            <a:off x="0" y="1"/>
            <a:ext cx="9707374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8365264" y="455134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258425" y="485775"/>
            <a:ext cx="117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B050"/>
                </a:solidFill>
              </a:rPr>
              <a:t>BEFORE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7103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7423" t="11925" r="13125"/>
          <a:stretch/>
        </p:blipFill>
        <p:spPr>
          <a:xfrm>
            <a:off x="0" y="1"/>
            <a:ext cx="9619188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8546239" y="435132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297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6641" t="12361" r="13984"/>
          <a:stretch/>
        </p:blipFill>
        <p:spPr>
          <a:xfrm>
            <a:off x="0" y="1"/>
            <a:ext cx="9651196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8727214" y="435132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4194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7343" t="12500" r="13203"/>
          <a:stretch/>
        </p:blipFill>
        <p:spPr>
          <a:xfrm>
            <a:off x="0" y="0"/>
            <a:ext cx="96774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8917714" y="418939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3919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7890" t="11806" r="13047"/>
          <a:stretch/>
        </p:blipFill>
        <p:spPr>
          <a:xfrm>
            <a:off x="0" y="1"/>
            <a:ext cx="9547201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117739" y="409414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2788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0000" t="12500" r="13281"/>
          <a:stretch/>
        </p:blipFill>
        <p:spPr>
          <a:xfrm>
            <a:off x="0" y="0"/>
            <a:ext cx="92964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298714" y="415129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3473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8122" r="19237"/>
          <a:stretch/>
        </p:blipFill>
        <p:spPr>
          <a:xfrm>
            <a:off x="0" y="0"/>
            <a:ext cx="8856375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9446760" y="4168714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4462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4980" r="16020"/>
          <a:stretch/>
        </p:blipFill>
        <p:spPr>
          <a:xfrm>
            <a:off x="0" y="0"/>
            <a:ext cx="841248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649960" y="4261847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9786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416" r="16388"/>
          <a:stretch/>
        </p:blipFill>
        <p:spPr>
          <a:xfrm>
            <a:off x="0" y="0"/>
            <a:ext cx="8923867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9810826" y="4295713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55386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311" r="16596"/>
          <a:stretch/>
        </p:blipFill>
        <p:spPr>
          <a:xfrm>
            <a:off x="0" y="0"/>
            <a:ext cx="891153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019831" y="4287005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43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9428" r="16071"/>
          <a:stretch/>
        </p:blipFill>
        <p:spPr>
          <a:xfrm>
            <a:off x="0" y="0"/>
            <a:ext cx="9083041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176586" y="4382799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06366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9499" r="15740"/>
          <a:stretch/>
        </p:blipFill>
        <p:spPr>
          <a:xfrm>
            <a:off x="0" y="0"/>
            <a:ext cx="9114729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379786" y="4179599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1348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9653" t="-123" r="17083" b="123"/>
          <a:stretch/>
        </p:blipFill>
        <p:spPr>
          <a:xfrm>
            <a:off x="0" y="0"/>
            <a:ext cx="8932334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566053" y="4018732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71334" y="152400"/>
            <a:ext cx="328282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Peak Discharge = </a:t>
            </a:r>
            <a:r>
              <a:rPr lang="en-US" sz="2400" b="1" dirty="0" smtClean="0"/>
              <a:t>714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cfs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5979521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972" r="15764"/>
          <a:stretch/>
        </p:blipFill>
        <p:spPr>
          <a:xfrm>
            <a:off x="0" y="0"/>
            <a:ext cx="8932335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>
            <a:off x="10760787" y="4027198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6690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9791" r="18126"/>
          <a:stretch/>
        </p:blipFill>
        <p:spPr>
          <a:xfrm>
            <a:off x="0" y="0"/>
            <a:ext cx="87884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3808677"/>
            <a:ext cx="4391025" cy="3049323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10930120" y="4120331"/>
            <a:ext cx="189471" cy="21418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080625" y="48577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AFTER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14394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638797"/>
              </p:ext>
            </p:extLst>
          </p:nvPr>
        </p:nvGraphicFramePr>
        <p:xfrm>
          <a:off x="1490135" y="1689672"/>
          <a:ext cx="9177866" cy="384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1449"/>
                <a:gridCol w="2292139"/>
                <a:gridCol w="2292139"/>
                <a:gridCol w="229213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  <a:r>
                        <a:rPr lang="en-US" sz="2400" b="1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frame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</a:t>
                      </a:r>
                      <a:r>
                        <a:rPr lang="en-US" sz="2400" b="1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</a:t>
                      </a:r>
                      <a:r>
                        <a:rPr lang="en-US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Days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Peak Discharge*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Peak Date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February</a:t>
                      </a:r>
                      <a:r>
                        <a:rPr lang="en-US" sz="18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6-10, </a:t>
                      </a:r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2020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3,430 </a:t>
                      </a:r>
                      <a:r>
                        <a:rPr lang="en-US" sz="1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February 7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20-24, 2020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730 </a:t>
                      </a:r>
                      <a:r>
                        <a:rPr lang="en-US" sz="1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22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22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Total Days in 2020</a:t>
                      </a:r>
                      <a:endParaRPr lang="en-US" sz="22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2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sz="22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3,430 </a:t>
                      </a:r>
                      <a:r>
                        <a:rPr lang="en-US" sz="20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2000" b="1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February 7</a:t>
                      </a: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Total Days in 2021</a:t>
                      </a: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2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0</a:t>
                      </a:r>
                      <a:endParaRPr lang="en-US" sz="22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410 </a:t>
                      </a:r>
                      <a:r>
                        <a:rPr lang="en-US" sz="20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February 24</a:t>
                      </a:r>
                      <a:endParaRPr lang="en-US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5-10, 2022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884 </a:t>
                      </a:r>
                      <a:r>
                        <a:rPr lang="en-US" sz="1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8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16-19, 2022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546 </a:t>
                      </a:r>
                      <a:r>
                        <a:rPr lang="en-US" sz="1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 17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June</a:t>
                      </a:r>
                      <a:r>
                        <a:rPr lang="en-US" sz="18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3-16, </a:t>
                      </a:r>
                      <a:r>
                        <a:rPr lang="en-US" sz="18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2022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714 </a:t>
                      </a:r>
                      <a:r>
                        <a:rPr lang="en-US" sz="1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cfs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June 14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Days in 2022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b="1" dirty="0" smtClean="0">
                          <a:solidFill>
                            <a:schemeClr val="tx1"/>
                          </a:solidFill>
                          <a:latin typeface="+mn-lt"/>
                          <a:cs typeface="Arial" panose="020B0604020202020204" pitchFamily="34" charset="0"/>
                        </a:rPr>
                        <a:t>TBD</a:t>
                      </a:r>
                      <a:endParaRPr lang="en-US" sz="2200" b="1" dirty="0">
                        <a:solidFill>
                          <a:schemeClr val="tx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TBD</a:t>
                      </a:r>
                      <a:endParaRPr lang="en-US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TBD</a:t>
                      </a:r>
                      <a:endParaRPr lang="en-US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837037" y="321277"/>
            <a:ext cx="85179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prstClr val="white"/>
                </a:solidFill>
                <a:latin typeface="Arial Black" panose="020B0A04020102020204" pitchFamily="34" charset="0"/>
              </a:rPr>
              <a:t>Total Days of Floodplain Inundation </a:t>
            </a:r>
          </a:p>
          <a:p>
            <a:pPr algn="ctr"/>
            <a:r>
              <a:rPr lang="en-US" sz="3200" b="1" dirty="0">
                <a:solidFill>
                  <a:prstClr val="white"/>
                </a:solidFill>
                <a:latin typeface="Arial Black" panose="020B0A04020102020204" pitchFamily="34" charset="0"/>
              </a:rPr>
              <a:t>PA3 Floodplain Channel</a:t>
            </a:r>
            <a:endParaRPr lang="en-US" sz="2400" b="1" dirty="0">
              <a:solidFill>
                <a:prstClr val="white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59465" y="5613401"/>
            <a:ext cx="6561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*peak discharge measured at USGS gage </a:t>
            </a:r>
            <a:r>
              <a:rPr lang="en-US" b="1" dirty="0" smtClean="0">
                <a:solidFill>
                  <a:schemeClr val="bg1"/>
                </a:solidFill>
              </a:rPr>
              <a:t>13344500 </a:t>
            </a:r>
            <a:r>
              <a:rPr lang="en-US" dirty="0" smtClean="0">
                <a:solidFill>
                  <a:schemeClr val="bg1"/>
                </a:solidFill>
              </a:rPr>
              <a:t>in Starbuck, WA.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69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9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1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1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1470</TotalTime>
  <Words>236</Words>
  <Application>Microsoft Office PowerPoint</Application>
  <PresentationFormat>Widescreen</PresentationFormat>
  <Paragraphs>82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13</vt:i4>
      </vt:variant>
      <vt:variant>
        <vt:lpstr>Slide Titles</vt:lpstr>
      </vt:variant>
      <vt:variant>
        <vt:i4>54</vt:i4>
      </vt:variant>
    </vt:vector>
  </HeadingPairs>
  <TitlesOfParts>
    <vt:vector size="72" baseType="lpstr">
      <vt:lpstr>Arial</vt:lpstr>
      <vt:lpstr>Arial Black</vt:lpstr>
      <vt:lpstr>Calibri</vt:lpstr>
      <vt:lpstr>Calibri Light</vt:lpstr>
      <vt:lpstr>Times New Roman</vt:lpstr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7_Office Theme</vt:lpstr>
      <vt:lpstr>8_Office Theme</vt:lpstr>
      <vt:lpstr>9_Office Theme</vt:lpstr>
      <vt:lpstr>10_Office Theme</vt:lpstr>
      <vt:lpstr>11_Office Theme</vt:lpstr>
      <vt:lpstr>12_Office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CTUIR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Zach Seilo</dc:creator>
  <cp:lastModifiedBy>Zach Seilo</cp:lastModifiedBy>
  <cp:revision>35</cp:revision>
  <dcterms:created xsi:type="dcterms:W3CDTF">2022-07-12T00:30:54Z</dcterms:created>
  <dcterms:modified xsi:type="dcterms:W3CDTF">2022-07-13T23:36:56Z</dcterms:modified>
</cp:coreProperties>
</file>