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7" r:id="rId5"/>
  </p:sldMasterIdLst>
  <p:notesMasterIdLst>
    <p:notesMasterId r:id="rId31"/>
  </p:notesMasterIdLst>
  <p:sldIdLst>
    <p:sldId id="297" r:id="rId6"/>
    <p:sldId id="279" r:id="rId7"/>
    <p:sldId id="284" r:id="rId8"/>
    <p:sldId id="287" r:id="rId9"/>
    <p:sldId id="341" r:id="rId10"/>
    <p:sldId id="285" r:id="rId11"/>
    <p:sldId id="257" r:id="rId12"/>
    <p:sldId id="357" r:id="rId13"/>
    <p:sldId id="281" r:id="rId14"/>
    <p:sldId id="345" r:id="rId15"/>
    <p:sldId id="294" r:id="rId16"/>
    <p:sldId id="298" r:id="rId17"/>
    <p:sldId id="323" r:id="rId18"/>
    <p:sldId id="303" r:id="rId19"/>
    <p:sldId id="340" r:id="rId20"/>
    <p:sldId id="333" r:id="rId21"/>
    <p:sldId id="335" r:id="rId22"/>
    <p:sldId id="339" r:id="rId23"/>
    <p:sldId id="291" r:id="rId24"/>
    <p:sldId id="359" r:id="rId25"/>
    <p:sldId id="360" r:id="rId26"/>
    <p:sldId id="362" r:id="rId27"/>
    <p:sldId id="327" r:id="rId28"/>
    <p:sldId id="346" r:id="rId29"/>
    <p:sldId id="35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16" userDrawn="1">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971AB"/>
    <a:srgbClr val="D4910A"/>
    <a:srgbClr val="1F77B4"/>
    <a:srgbClr val="E45F1C"/>
    <a:srgbClr val="EC9062"/>
    <a:srgbClr val="F5B027"/>
    <a:srgbClr val="D6A862"/>
    <a:srgbClr val="D4B43B"/>
    <a:srgbClr val="27BBE3"/>
    <a:srgbClr val="FD41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147" autoAdjust="0"/>
    <p:restoredTop sz="94660"/>
  </p:normalViewPr>
  <p:slideViewPr>
    <p:cSldViewPr snapToGrid="0" showGuides="1">
      <p:cViewPr varScale="1">
        <p:scale>
          <a:sx n="116" d="100"/>
          <a:sy n="116" d="100"/>
        </p:scale>
        <p:origin x="950" y="77"/>
      </p:cViewPr>
      <p:guideLst>
        <p:guide pos="3816"/>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 Id="rId8"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WDFW - Tucannon River Spring Chinook Returns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Natural</c:v>
                </c:pt>
              </c:strCache>
            </c:strRef>
          </c:tx>
          <c:spPr>
            <a:solidFill>
              <a:srgbClr val="00B050"/>
            </a:solidFill>
            <a:ln>
              <a:solidFill>
                <a:schemeClr val="tx1"/>
              </a:solidFill>
            </a:ln>
            <a:effectLst/>
          </c:spPr>
          <c:invertIfNegative val="0"/>
          <c:dPt>
            <c:idx val="65"/>
            <c:invertIfNegative val="0"/>
            <c:bubble3D val="0"/>
            <c:spPr>
              <a:solidFill>
                <a:srgbClr val="F315D3"/>
              </a:solidFill>
              <a:ln>
                <a:solidFill>
                  <a:schemeClr val="tx1"/>
                </a:solidFill>
              </a:ln>
              <a:effectLst/>
            </c:spPr>
            <c:extLst>
              <c:ext xmlns:c16="http://schemas.microsoft.com/office/drawing/2014/chart" uri="{C3380CC4-5D6E-409C-BE32-E72D297353CC}">
                <c16:uniqueId val="{00000001-D609-4F80-8D06-C0AB705CDF2F}"/>
              </c:ext>
            </c:extLst>
          </c:dPt>
          <c:cat>
            <c:numRef>
              <c:f>Sheet1!$A$2:$A$68</c:f>
              <c:numCache>
                <c:formatCode>General</c:formatCode>
                <c:ptCount val="67"/>
                <c:pt idx="0">
                  <c:v>1958</c:v>
                </c:pt>
                <c:pt idx="1">
                  <c:v>1959</c:v>
                </c:pt>
                <c:pt idx="2">
                  <c:v>1960</c:v>
                </c:pt>
                <c:pt idx="3">
                  <c:v>1961</c:v>
                </c:pt>
                <c:pt idx="4">
                  <c:v>1962</c:v>
                </c:pt>
                <c:pt idx="5">
                  <c:v>1963</c:v>
                </c:pt>
                <c:pt idx="6">
                  <c:v>1964</c:v>
                </c:pt>
                <c:pt idx="7">
                  <c:v>1965</c:v>
                </c:pt>
                <c:pt idx="8">
                  <c:v>1966</c:v>
                </c:pt>
                <c:pt idx="9">
                  <c:v>1967</c:v>
                </c:pt>
                <c:pt idx="10">
                  <c:v>1968</c:v>
                </c:pt>
                <c:pt idx="11">
                  <c:v>1969</c:v>
                </c:pt>
                <c:pt idx="12">
                  <c:v>1970</c:v>
                </c:pt>
                <c:pt idx="13">
                  <c:v>1971</c:v>
                </c:pt>
                <c:pt idx="14">
                  <c:v>1972</c:v>
                </c:pt>
                <c:pt idx="15">
                  <c:v>1973</c:v>
                </c:pt>
                <c:pt idx="16">
                  <c:v>1974</c:v>
                </c:pt>
                <c:pt idx="17">
                  <c:v>1975</c:v>
                </c:pt>
                <c:pt idx="18">
                  <c:v>1976</c:v>
                </c:pt>
                <c:pt idx="19">
                  <c:v>1977</c:v>
                </c:pt>
                <c:pt idx="20">
                  <c:v>1978</c:v>
                </c:pt>
                <c:pt idx="21">
                  <c:v>1979</c:v>
                </c:pt>
                <c:pt idx="22">
                  <c:v>1980</c:v>
                </c:pt>
                <c:pt idx="23">
                  <c:v>1981</c:v>
                </c:pt>
                <c:pt idx="24">
                  <c:v>1982</c:v>
                </c:pt>
                <c:pt idx="25">
                  <c:v>1983</c:v>
                </c:pt>
                <c:pt idx="26">
                  <c:v>1984</c:v>
                </c:pt>
                <c:pt idx="27">
                  <c:v>1985</c:v>
                </c:pt>
                <c:pt idx="28">
                  <c:v>1986</c:v>
                </c:pt>
                <c:pt idx="29">
                  <c:v>1987</c:v>
                </c:pt>
                <c:pt idx="30">
                  <c:v>1988</c:v>
                </c:pt>
                <c:pt idx="31">
                  <c:v>1989</c:v>
                </c:pt>
                <c:pt idx="32">
                  <c:v>1990</c:v>
                </c:pt>
                <c:pt idx="33">
                  <c:v>1991</c:v>
                </c:pt>
                <c:pt idx="34">
                  <c:v>1992</c:v>
                </c:pt>
                <c:pt idx="35">
                  <c:v>1993</c:v>
                </c:pt>
                <c:pt idx="36">
                  <c:v>1994</c:v>
                </c:pt>
                <c:pt idx="37">
                  <c:v>1995</c:v>
                </c:pt>
                <c:pt idx="38">
                  <c:v>1996</c:v>
                </c:pt>
                <c:pt idx="39">
                  <c:v>1997</c:v>
                </c:pt>
                <c:pt idx="40">
                  <c:v>1998</c:v>
                </c:pt>
                <c:pt idx="41">
                  <c:v>1999</c:v>
                </c:pt>
                <c:pt idx="42">
                  <c:v>2000</c:v>
                </c:pt>
                <c:pt idx="43">
                  <c:v>2001</c:v>
                </c:pt>
                <c:pt idx="44">
                  <c:v>2002</c:v>
                </c:pt>
                <c:pt idx="45">
                  <c:v>2003</c:v>
                </c:pt>
                <c:pt idx="46">
                  <c:v>2004</c:v>
                </c:pt>
                <c:pt idx="47">
                  <c:v>2005</c:v>
                </c:pt>
                <c:pt idx="48">
                  <c:v>2006</c:v>
                </c:pt>
                <c:pt idx="49">
                  <c:v>2007</c:v>
                </c:pt>
                <c:pt idx="50">
                  <c:v>2008</c:v>
                </c:pt>
                <c:pt idx="51">
                  <c:v>2009</c:v>
                </c:pt>
                <c:pt idx="52">
                  <c:v>2010</c:v>
                </c:pt>
                <c:pt idx="53">
                  <c:v>2011</c:v>
                </c:pt>
                <c:pt idx="54">
                  <c:v>2012</c:v>
                </c:pt>
                <c:pt idx="55">
                  <c:v>2013</c:v>
                </c:pt>
                <c:pt idx="56">
                  <c:v>2014</c:v>
                </c:pt>
                <c:pt idx="57">
                  <c:v>2015</c:v>
                </c:pt>
                <c:pt idx="58">
                  <c:v>2016</c:v>
                </c:pt>
                <c:pt idx="59">
                  <c:v>2017</c:v>
                </c:pt>
                <c:pt idx="60">
                  <c:v>2018</c:v>
                </c:pt>
                <c:pt idx="61">
                  <c:v>2019</c:v>
                </c:pt>
                <c:pt idx="62">
                  <c:v>2020</c:v>
                </c:pt>
                <c:pt idx="63">
                  <c:v>2021</c:v>
                </c:pt>
                <c:pt idx="64">
                  <c:v>2022</c:v>
                </c:pt>
                <c:pt idx="65">
                  <c:v>2023</c:v>
                </c:pt>
                <c:pt idx="66">
                  <c:v>2024</c:v>
                </c:pt>
              </c:numCache>
            </c:numRef>
          </c:cat>
          <c:val>
            <c:numRef>
              <c:f>Sheet1!$B$2:$B$68</c:f>
              <c:numCache>
                <c:formatCode>General</c:formatCode>
                <c:ptCount val="67"/>
                <c:pt idx="0">
                  <c:v>875</c:v>
                </c:pt>
                <c:pt idx="1">
                  <c:v>963</c:v>
                </c:pt>
                <c:pt idx="2">
                  <c:v>792</c:v>
                </c:pt>
                <c:pt idx="3">
                  <c:v>1582</c:v>
                </c:pt>
                <c:pt idx="4">
                  <c:v>845</c:v>
                </c:pt>
                <c:pt idx="5">
                  <c:v>410</c:v>
                </c:pt>
                <c:pt idx="6">
                  <c:v>1039</c:v>
                </c:pt>
                <c:pt idx="7">
                  <c:v>486</c:v>
                </c:pt>
                <c:pt idx="8">
                  <c:v>1181</c:v>
                </c:pt>
                <c:pt idx="9">
                  <c:v>817</c:v>
                </c:pt>
                <c:pt idx="10">
                  <c:v>345</c:v>
                </c:pt>
                <c:pt idx="11">
                  <c:v>1039</c:v>
                </c:pt>
                <c:pt idx="12">
                  <c:v>1055</c:v>
                </c:pt>
                <c:pt idx="13">
                  <c:v>201</c:v>
                </c:pt>
                <c:pt idx="14">
                  <c:v>385</c:v>
                </c:pt>
                <c:pt idx="15">
                  <c:v>433</c:v>
                </c:pt>
                <c:pt idx="16">
                  <c:v>345</c:v>
                </c:pt>
                <c:pt idx="17">
                  <c:v>661</c:v>
                </c:pt>
                <c:pt idx="18">
                  <c:v>324</c:v>
                </c:pt>
                <c:pt idx="19">
                  <c:v>317</c:v>
                </c:pt>
                <c:pt idx="22">
                  <c:v>624</c:v>
                </c:pt>
                <c:pt idx="23">
                  <c:v>852</c:v>
                </c:pt>
                <c:pt idx="24">
                  <c:v>624</c:v>
                </c:pt>
                <c:pt idx="25">
                  <c:v>563</c:v>
                </c:pt>
                <c:pt idx="26">
                  <c:v>586</c:v>
                </c:pt>
                <c:pt idx="27">
                  <c:v>844</c:v>
                </c:pt>
                <c:pt idx="28">
                  <c:v>636</c:v>
                </c:pt>
                <c:pt idx="29">
                  <c:v>582</c:v>
                </c:pt>
                <c:pt idx="30">
                  <c:v>412</c:v>
                </c:pt>
                <c:pt idx="31">
                  <c:v>338</c:v>
                </c:pt>
                <c:pt idx="32">
                  <c:v>492</c:v>
                </c:pt>
                <c:pt idx="33">
                  <c:v>260</c:v>
                </c:pt>
                <c:pt idx="34">
                  <c:v>390</c:v>
                </c:pt>
                <c:pt idx="35">
                  <c:v>304</c:v>
                </c:pt>
                <c:pt idx="36">
                  <c:v>98</c:v>
                </c:pt>
                <c:pt idx="37">
                  <c:v>21</c:v>
                </c:pt>
                <c:pt idx="38">
                  <c:v>143</c:v>
                </c:pt>
                <c:pt idx="39">
                  <c:v>122</c:v>
                </c:pt>
                <c:pt idx="40">
                  <c:v>85</c:v>
                </c:pt>
                <c:pt idx="41">
                  <c:v>2</c:v>
                </c:pt>
                <c:pt idx="42">
                  <c:v>81</c:v>
                </c:pt>
                <c:pt idx="43">
                  <c:v>708</c:v>
                </c:pt>
                <c:pt idx="44">
                  <c:v>351</c:v>
                </c:pt>
                <c:pt idx="45">
                  <c:v>248</c:v>
                </c:pt>
                <c:pt idx="46">
                  <c:v>400</c:v>
                </c:pt>
                <c:pt idx="47">
                  <c:v>300</c:v>
                </c:pt>
                <c:pt idx="48">
                  <c:v>152</c:v>
                </c:pt>
                <c:pt idx="49">
                  <c:v>200</c:v>
                </c:pt>
                <c:pt idx="50">
                  <c:v>536</c:v>
                </c:pt>
                <c:pt idx="51">
                  <c:v>744</c:v>
                </c:pt>
                <c:pt idx="52">
                  <c:v>1438</c:v>
                </c:pt>
                <c:pt idx="53">
                  <c:v>754</c:v>
                </c:pt>
                <c:pt idx="54">
                  <c:v>815</c:v>
                </c:pt>
                <c:pt idx="55">
                  <c:v>747</c:v>
                </c:pt>
                <c:pt idx="56">
                  <c:v>901</c:v>
                </c:pt>
                <c:pt idx="57">
                  <c:v>729</c:v>
                </c:pt>
                <c:pt idx="58">
                  <c:v>226</c:v>
                </c:pt>
                <c:pt idx="59">
                  <c:v>70</c:v>
                </c:pt>
                <c:pt idx="60">
                  <c:v>120</c:v>
                </c:pt>
                <c:pt idx="61">
                  <c:v>45</c:v>
                </c:pt>
                <c:pt idx="62">
                  <c:v>55</c:v>
                </c:pt>
                <c:pt idx="63">
                  <c:v>107</c:v>
                </c:pt>
                <c:pt idx="64">
                  <c:v>220</c:v>
                </c:pt>
                <c:pt idx="65">
                  <c:v>20</c:v>
                </c:pt>
              </c:numCache>
            </c:numRef>
          </c:val>
          <c:extLst>
            <c:ext xmlns:c16="http://schemas.microsoft.com/office/drawing/2014/chart" uri="{C3380CC4-5D6E-409C-BE32-E72D297353CC}">
              <c16:uniqueId val="{00000002-D609-4F80-8D06-C0AB705CDF2F}"/>
            </c:ext>
          </c:extLst>
        </c:ser>
        <c:ser>
          <c:idx val="1"/>
          <c:order val="1"/>
          <c:tx>
            <c:strRef>
              <c:f>Sheet1!$C$1</c:f>
              <c:strCache>
                <c:ptCount val="1"/>
                <c:pt idx="0">
                  <c:v>Hatchery</c:v>
                </c:pt>
              </c:strCache>
            </c:strRef>
          </c:tx>
          <c:spPr>
            <a:solidFill>
              <a:schemeClr val="accent2"/>
            </a:solidFill>
            <a:ln>
              <a:solidFill>
                <a:schemeClr val="tx1"/>
              </a:solidFill>
            </a:ln>
            <a:effectLst/>
          </c:spPr>
          <c:invertIfNegative val="0"/>
          <c:dPt>
            <c:idx val="65"/>
            <c:invertIfNegative val="0"/>
            <c:bubble3D val="0"/>
            <c:spPr>
              <a:solidFill>
                <a:srgbClr val="F315D3"/>
              </a:solidFill>
              <a:ln>
                <a:solidFill>
                  <a:schemeClr val="tx1"/>
                </a:solidFill>
              </a:ln>
              <a:effectLst/>
            </c:spPr>
            <c:extLst>
              <c:ext xmlns:c16="http://schemas.microsoft.com/office/drawing/2014/chart" uri="{C3380CC4-5D6E-409C-BE32-E72D297353CC}">
                <c16:uniqueId val="{00000004-D609-4F80-8D06-C0AB705CDF2F}"/>
              </c:ext>
            </c:extLst>
          </c:dPt>
          <c:cat>
            <c:numRef>
              <c:f>Sheet1!$A$2:$A$68</c:f>
              <c:numCache>
                <c:formatCode>General</c:formatCode>
                <c:ptCount val="67"/>
                <c:pt idx="0">
                  <c:v>1958</c:v>
                </c:pt>
                <c:pt idx="1">
                  <c:v>1959</c:v>
                </c:pt>
                <c:pt idx="2">
                  <c:v>1960</c:v>
                </c:pt>
                <c:pt idx="3">
                  <c:v>1961</c:v>
                </c:pt>
                <c:pt idx="4">
                  <c:v>1962</c:v>
                </c:pt>
                <c:pt idx="5">
                  <c:v>1963</c:v>
                </c:pt>
                <c:pt idx="6">
                  <c:v>1964</c:v>
                </c:pt>
                <c:pt idx="7">
                  <c:v>1965</c:v>
                </c:pt>
                <c:pt idx="8">
                  <c:v>1966</c:v>
                </c:pt>
                <c:pt idx="9">
                  <c:v>1967</c:v>
                </c:pt>
                <c:pt idx="10">
                  <c:v>1968</c:v>
                </c:pt>
                <c:pt idx="11">
                  <c:v>1969</c:v>
                </c:pt>
                <c:pt idx="12">
                  <c:v>1970</c:v>
                </c:pt>
                <c:pt idx="13">
                  <c:v>1971</c:v>
                </c:pt>
                <c:pt idx="14">
                  <c:v>1972</c:v>
                </c:pt>
                <c:pt idx="15">
                  <c:v>1973</c:v>
                </c:pt>
                <c:pt idx="16">
                  <c:v>1974</c:v>
                </c:pt>
                <c:pt idx="17">
                  <c:v>1975</c:v>
                </c:pt>
                <c:pt idx="18">
                  <c:v>1976</c:v>
                </c:pt>
                <c:pt idx="19">
                  <c:v>1977</c:v>
                </c:pt>
                <c:pt idx="20">
                  <c:v>1978</c:v>
                </c:pt>
                <c:pt idx="21">
                  <c:v>1979</c:v>
                </c:pt>
                <c:pt idx="22">
                  <c:v>1980</c:v>
                </c:pt>
                <c:pt idx="23">
                  <c:v>1981</c:v>
                </c:pt>
                <c:pt idx="24">
                  <c:v>1982</c:v>
                </c:pt>
                <c:pt idx="25">
                  <c:v>1983</c:v>
                </c:pt>
                <c:pt idx="26">
                  <c:v>1984</c:v>
                </c:pt>
                <c:pt idx="27">
                  <c:v>1985</c:v>
                </c:pt>
                <c:pt idx="28">
                  <c:v>1986</c:v>
                </c:pt>
                <c:pt idx="29">
                  <c:v>1987</c:v>
                </c:pt>
                <c:pt idx="30">
                  <c:v>1988</c:v>
                </c:pt>
                <c:pt idx="31">
                  <c:v>1989</c:v>
                </c:pt>
                <c:pt idx="32">
                  <c:v>1990</c:v>
                </c:pt>
                <c:pt idx="33">
                  <c:v>1991</c:v>
                </c:pt>
                <c:pt idx="34">
                  <c:v>1992</c:v>
                </c:pt>
                <c:pt idx="35">
                  <c:v>1993</c:v>
                </c:pt>
                <c:pt idx="36">
                  <c:v>1994</c:v>
                </c:pt>
                <c:pt idx="37">
                  <c:v>1995</c:v>
                </c:pt>
                <c:pt idx="38">
                  <c:v>1996</c:v>
                </c:pt>
                <c:pt idx="39">
                  <c:v>1997</c:v>
                </c:pt>
                <c:pt idx="40">
                  <c:v>1998</c:v>
                </c:pt>
                <c:pt idx="41">
                  <c:v>1999</c:v>
                </c:pt>
                <c:pt idx="42">
                  <c:v>2000</c:v>
                </c:pt>
                <c:pt idx="43">
                  <c:v>2001</c:v>
                </c:pt>
                <c:pt idx="44">
                  <c:v>2002</c:v>
                </c:pt>
                <c:pt idx="45">
                  <c:v>2003</c:v>
                </c:pt>
                <c:pt idx="46">
                  <c:v>2004</c:v>
                </c:pt>
                <c:pt idx="47">
                  <c:v>2005</c:v>
                </c:pt>
                <c:pt idx="48">
                  <c:v>2006</c:v>
                </c:pt>
                <c:pt idx="49">
                  <c:v>2007</c:v>
                </c:pt>
                <c:pt idx="50">
                  <c:v>2008</c:v>
                </c:pt>
                <c:pt idx="51">
                  <c:v>2009</c:v>
                </c:pt>
                <c:pt idx="52">
                  <c:v>2010</c:v>
                </c:pt>
                <c:pt idx="53">
                  <c:v>2011</c:v>
                </c:pt>
                <c:pt idx="54">
                  <c:v>2012</c:v>
                </c:pt>
                <c:pt idx="55">
                  <c:v>2013</c:v>
                </c:pt>
                <c:pt idx="56">
                  <c:v>2014</c:v>
                </c:pt>
                <c:pt idx="57">
                  <c:v>2015</c:v>
                </c:pt>
                <c:pt idx="58">
                  <c:v>2016</c:v>
                </c:pt>
                <c:pt idx="59">
                  <c:v>2017</c:v>
                </c:pt>
                <c:pt idx="60">
                  <c:v>2018</c:v>
                </c:pt>
                <c:pt idx="61">
                  <c:v>2019</c:v>
                </c:pt>
                <c:pt idx="62">
                  <c:v>2020</c:v>
                </c:pt>
                <c:pt idx="63">
                  <c:v>2021</c:v>
                </c:pt>
                <c:pt idx="64">
                  <c:v>2022</c:v>
                </c:pt>
                <c:pt idx="65">
                  <c:v>2023</c:v>
                </c:pt>
                <c:pt idx="66">
                  <c:v>2024</c:v>
                </c:pt>
              </c:numCache>
            </c:numRef>
          </c:cat>
          <c:val>
            <c:numRef>
              <c:f>Sheet1!$C$2:$C$68</c:f>
              <c:numCache>
                <c:formatCode>General</c:formatCode>
                <c:ptCount val="67"/>
                <c:pt idx="30">
                  <c:v>17</c:v>
                </c:pt>
                <c:pt idx="31">
                  <c:v>107</c:v>
                </c:pt>
                <c:pt idx="32">
                  <c:v>254</c:v>
                </c:pt>
                <c:pt idx="33">
                  <c:v>260</c:v>
                </c:pt>
                <c:pt idx="34">
                  <c:v>282</c:v>
                </c:pt>
                <c:pt idx="35">
                  <c:v>229</c:v>
                </c:pt>
                <c:pt idx="36">
                  <c:v>42</c:v>
                </c:pt>
                <c:pt idx="37">
                  <c:v>33</c:v>
                </c:pt>
                <c:pt idx="38">
                  <c:v>80</c:v>
                </c:pt>
                <c:pt idx="39">
                  <c:v>122</c:v>
                </c:pt>
                <c:pt idx="40">
                  <c:v>55</c:v>
                </c:pt>
                <c:pt idx="41">
                  <c:v>242</c:v>
                </c:pt>
                <c:pt idx="42">
                  <c:v>256</c:v>
                </c:pt>
                <c:pt idx="43">
                  <c:v>289</c:v>
                </c:pt>
                <c:pt idx="44">
                  <c:v>653</c:v>
                </c:pt>
                <c:pt idx="45">
                  <c:v>195</c:v>
                </c:pt>
                <c:pt idx="46">
                  <c:v>172</c:v>
                </c:pt>
                <c:pt idx="47">
                  <c:v>135</c:v>
                </c:pt>
                <c:pt idx="48">
                  <c:v>114</c:v>
                </c:pt>
                <c:pt idx="49">
                  <c:v>144</c:v>
                </c:pt>
                <c:pt idx="50">
                  <c:v>655</c:v>
                </c:pt>
                <c:pt idx="51">
                  <c:v>1116</c:v>
                </c:pt>
                <c:pt idx="52">
                  <c:v>1085</c:v>
                </c:pt>
                <c:pt idx="53">
                  <c:v>546</c:v>
                </c:pt>
                <c:pt idx="54">
                  <c:v>420</c:v>
                </c:pt>
                <c:pt idx="55">
                  <c:v>368</c:v>
                </c:pt>
                <c:pt idx="56">
                  <c:v>185</c:v>
                </c:pt>
                <c:pt idx="57">
                  <c:v>1048</c:v>
                </c:pt>
                <c:pt idx="58">
                  <c:v>526</c:v>
                </c:pt>
                <c:pt idx="59">
                  <c:v>442</c:v>
                </c:pt>
                <c:pt idx="60">
                  <c:v>400</c:v>
                </c:pt>
                <c:pt idx="61">
                  <c:v>158</c:v>
                </c:pt>
                <c:pt idx="62">
                  <c:v>26</c:v>
                </c:pt>
                <c:pt idx="63">
                  <c:v>108</c:v>
                </c:pt>
                <c:pt idx="64">
                  <c:v>53</c:v>
                </c:pt>
                <c:pt idx="65">
                  <c:v>80</c:v>
                </c:pt>
              </c:numCache>
            </c:numRef>
          </c:val>
          <c:extLst>
            <c:ext xmlns:c16="http://schemas.microsoft.com/office/drawing/2014/chart" uri="{C3380CC4-5D6E-409C-BE32-E72D297353CC}">
              <c16:uniqueId val="{00000005-D609-4F80-8D06-C0AB705CDF2F}"/>
            </c:ext>
          </c:extLst>
        </c:ser>
        <c:dLbls>
          <c:showLegendKey val="0"/>
          <c:showVal val="0"/>
          <c:showCatName val="0"/>
          <c:showSerName val="0"/>
          <c:showPercent val="0"/>
          <c:showBubbleSize val="0"/>
        </c:dLbls>
        <c:gapWidth val="25"/>
        <c:overlap val="100"/>
        <c:serLines>
          <c:spPr>
            <a:ln w="9525" cap="flat" cmpd="sng" algn="ctr">
              <a:noFill/>
              <a:round/>
            </a:ln>
            <a:effectLst/>
          </c:spPr>
        </c:serLines>
        <c:axId val="422593232"/>
        <c:axId val="422592056"/>
      </c:barChart>
      <c:catAx>
        <c:axId val="422593232"/>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a:t>Run Year</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270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22592056"/>
        <c:crosses val="autoZero"/>
        <c:auto val="1"/>
        <c:lblAlgn val="ctr"/>
        <c:lblOffset val="100"/>
        <c:noMultiLvlLbl val="0"/>
      </c:catAx>
      <c:valAx>
        <c:axId val="422592056"/>
        <c:scaling>
          <c:orientation val="minMax"/>
        </c:scaling>
        <c:delete val="0"/>
        <c:axPos val="l"/>
        <c:majorGridlines>
          <c:spPr>
            <a:ln w="9525" cap="flat" cmpd="sng" algn="ctr">
              <a:solidFill>
                <a:schemeClr val="bg1">
                  <a:lumMod val="50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a:t>Number of Spring Chinook Returning</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22593232"/>
        <c:crosses val="autoZero"/>
        <c:crossBetween val="between"/>
      </c:valAx>
      <c:spPr>
        <a:noFill/>
        <a:ln w="12700">
          <a:solidFill>
            <a:schemeClr val="tx1"/>
          </a:solidFill>
        </a:ln>
        <a:effectLst/>
      </c:spPr>
    </c:plotArea>
    <c:legend>
      <c:legendPos val="r"/>
      <c:layout>
        <c:manualLayout>
          <c:xMode val="edge"/>
          <c:yMode val="edge"/>
          <c:x val="0.15034415135577697"/>
          <c:y val="0.14055484343526828"/>
          <c:w val="0.451617435082797"/>
          <c:h val="7.4332539827870386E-2"/>
        </c:manualLayout>
      </c:layout>
      <c:overlay val="1"/>
      <c:spPr>
        <a:solidFill>
          <a:schemeClr val="bg1"/>
        </a:solidFill>
        <a:ln w="12700">
          <a:solidFill>
            <a:schemeClr val="tx1"/>
          </a:solidFill>
        </a:ln>
        <a:effectLst>
          <a:outerShdw blurRad="50800" dist="38100" dir="2700000" algn="tl" rotWithShape="0">
            <a:prstClr val="black">
              <a:alpha val="40000"/>
            </a:prstClr>
          </a:outerShdw>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ysClr val="window" lastClr="FFFFFF"/>
    </a:solidFill>
    <a:ln w="15875">
      <a:noFill/>
    </a:ln>
    <a:effectLst>
      <a:outerShdw blurRad="50800" dist="38100" dir="2700000" algn="tl" rotWithShape="0">
        <a:prstClr val="black">
          <a:alpha val="40000"/>
        </a:prstClr>
      </a:outerShdw>
    </a:effectLst>
  </c:spPr>
  <c:txPr>
    <a:bodyPr/>
    <a:lstStyle/>
    <a:p>
      <a:pPr>
        <a:defRPr>
          <a:latin typeface="+mn-lt"/>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0.92108</cdr:x>
      <cdr:y>0.62509</cdr:y>
    </cdr:from>
    <cdr:to>
      <cdr:x>0.9702</cdr:x>
      <cdr:y>0.71092</cdr:y>
    </cdr:to>
    <cdr:sp macro="" textlink="">
      <cdr:nvSpPr>
        <cdr:cNvPr id="2" name="TextBox 6">
          <a:extLst xmlns:a="http://schemas.openxmlformats.org/drawingml/2006/main">
            <a:ext uri="{FF2B5EF4-FFF2-40B4-BE49-F238E27FC236}">
              <a16:creationId xmlns:a16="http://schemas.microsoft.com/office/drawing/2014/main" id="{C244F03E-61B6-F587-E375-691F003AAF33}"/>
            </a:ext>
          </a:extLst>
        </cdr:cNvPr>
        <cdr:cNvSpPr txBox="1"/>
      </cdr:nvSpPr>
      <cdr:spPr>
        <a:xfrm xmlns:a="http://schemas.openxmlformats.org/drawingml/2006/main">
          <a:off x="5430381" y="2463537"/>
          <a:ext cx="289596" cy="33826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2800" b="1" dirty="0"/>
            <a:t>?</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933BC4-F199-4BE0-85B0-A5D4428C6FBB}" type="datetimeFigureOut">
              <a:rPr lang="en-US" smtClean="0"/>
              <a:t>4/14/2025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97596A-893E-4F10-A976-BBB4FCC2D38D}" type="slidenum">
              <a:rPr lang="en-US" smtClean="0"/>
              <a:t>‹#›</a:t>
            </a:fld>
            <a:endParaRPr lang="en-US"/>
          </a:p>
        </p:txBody>
      </p:sp>
    </p:spTree>
    <p:extLst>
      <p:ext uri="{BB962C8B-B14F-4D97-AF65-F5344CB8AC3E}">
        <p14:creationId xmlns:p14="http://schemas.microsoft.com/office/powerpoint/2010/main" val="3001469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97596A-893E-4F10-A976-BBB4FCC2D38D}" type="slidenum">
              <a:rPr lang="en-US" smtClean="0"/>
              <a:t>16</a:t>
            </a:fld>
            <a:endParaRPr lang="en-US"/>
          </a:p>
        </p:txBody>
      </p:sp>
    </p:spTree>
    <p:extLst>
      <p:ext uri="{BB962C8B-B14F-4D97-AF65-F5344CB8AC3E}">
        <p14:creationId xmlns:p14="http://schemas.microsoft.com/office/powerpoint/2010/main" val="2028599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52B8B-BA22-C4F8-2A3A-E44F03C2C4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8BACF49-728E-E0D3-76D1-A2F35144A2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5D73E0-E194-E8DD-A94B-7A2112BAA593}"/>
              </a:ext>
            </a:extLst>
          </p:cNvPr>
          <p:cNvSpPr>
            <a:spLocks noGrp="1"/>
          </p:cNvSpPr>
          <p:nvPr>
            <p:ph type="dt" sz="half" idx="10"/>
          </p:nvPr>
        </p:nvSpPr>
        <p:spPr/>
        <p:txBody>
          <a:bodyPr/>
          <a:lstStyle/>
          <a:p>
            <a:fld id="{1C30201B-EDB3-4775-824A-69146EC49803}" type="datetimeFigureOut">
              <a:rPr lang="en-US" smtClean="0"/>
              <a:t>4/14/2025</a:t>
            </a:fld>
            <a:endParaRPr lang="en-US"/>
          </a:p>
        </p:txBody>
      </p:sp>
      <p:sp>
        <p:nvSpPr>
          <p:cNvPr id="5" name="Footer Placeholder 4">
            <a:extLst>
              <a:ext uri="{FF2B5EF4-FFF2-40B4-BE49-F238E27FC236}">
                <a16:creationId xmlns:a16="http://schemas.microsoft.com/office/drawing/2014/main" id="{8061B7B5-E7BE-3666-F030-471BB246AE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CDE5C1-A645-C702-1696-5D48DA34A4FF}"/>
              </a:ext>
            </a:extLst>
          </p:cNvPr>
          <p:cNvSpPr>
            <a:spLocks noGrp="1"/>
          </p:cNvSpPr>
          <p:nvPr>
            <p:ph type="sldNum" sz="quarter" idx="12"/>
          </p:nvPr>
        </p:nvSpPr>
        <p:spPr/>
        <p:txBody>
          <a:bodyPr/>
          <a:lstStyle/>
          <a:p>
            <a:fld id="{CF8B9DB9-181F-41DF-A2AA-7910184BC813}" type="slidenum">
              <a:rPr lang="en-US" smtClean="0"/>
              <a:t>‹#›</a:t>
            </a:fld>
            <a:endParaRPr lang="en-US"/>
          </a:p>
        </p:txBody>
      </p:sp>
    </p:spTree>
    <p:extLst>
      <p:ext uri="{BB962C8B-B14F-4D97-AF65-F5344CB8AC3E}">
        <p14:creationId xmlns:p14="http://schemas.microsoft.com/office/powerpoint/2010/main" val="322253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F3D75-E622-3FD2-956C-DD8A809A6D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88F7E6-57DD-009D-543F-4717281CCF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F61237-99BE-CF02-4977-1BA035FF52B1}"/>
              </a:ext>
            </a:extLst>
          </p:cNvPr>
          <p:cNvSpPr>
            <a:spLocks noGrp="1"/>
          </p:cNvSpPr>
          <p:nvPr>
            <p:ph type="dt" sz="half" idx="10"/>
          </p:nvPr>
        </p:nvSpPr>
        <p:spPr/>
        <p:txBody>
          <a:bodyPr/>
          <a:lstStyle/>
          <a:p>
            <a:fld id="{1C30201B-EDB3-4775-824A-69146EC49803}" type="datetimeFigureOut">
              <a:rPr lang="en-US" smtClean="0"/>
              <a:t>4/14/2025</a:t>
            </a:fld>
            <a:endParaRPr lang="en-US"/>
          </a:p>
        </p:txBody>
      </p:sp>
      <p:sp>
        <p:nvSpPr>
          <p:cNvPr id="5" name="Footer Placeholder 4">
            <a:extLst>
              <a:ext uri="{FF2B5EF4-FFF2-40B4-BE49-F238E27FC236}">
                <a16:creationId xmlns:a16="http://schemas.microsoft.com/office/drawing/2014/main" id="{F7435F14-E957-009D-5794-6E1569D7DE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27EA64-4535-410D-7B51-2B3EA7AD5BFD}"/>
              </a:ext>
            </a:extLst>
          </p:cNvPr>
          <p:cNvSpPr>
            <a:spLocks noGrp="1"/>
          </p:cNvSpPr>
          <p:nvPr>
            <p:ph type="sldNum" sz="quarter" idx="12"/>
          </p:nvPr>
        </p:nvSpPr>
        <p:spPr/>
        <p:txBody>
          <a:bodyPr/>
          <a:lstStyle/>
          <a:p>
            <a:fld id="{CF8B9DB9-181F-41DF-A2AA-7910184BC813}" type="slidenum">
              <a:rPr lang="en-US" smtClean="0"/>
              <a:t>‹#›</a:t>
            </a:fld>
            <a:endParaRPr lang="en-US"/>
          </a:p>
        </p:txBody>
      </p:sp>
    </p:spTree>
    <p:extLst>
      <p:ext uri="{BB962C8B-B14F-4D97-AF65-F5344CB8AC3E}">
        <p14:creationId xmlns:p14="http://schemas.microsoft.com/office/powerpoint/2010/main" val="3125110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34F93F-3AD2-B620-08C8-45A420D5497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7A4908-E11F-2CAC-CF44-911801BE860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9A317-5DC8-F4B8-9EF7-310F1BDFAD82}"/>
              </a:ext>
            </a:extLst>
          </p:cNvPr>
          <p:cNvSpPr>
            <a:spLocks noGrp="1"/>
          </p:cNvSpPr>
          <p:nvPr>
            <p:ph type="dt" sz="half" idx="10"/>
          </p:nvPr>
        </p:nvSpPr>
        <p:spPr/>
        <p:txBody>
          <a:bodyPr/>
          <a:lstStyle/>
          <a:p>
            <a:fld id="{1C30201B-EDB3-4775-824A-69146EC49803}" type="datetimeFigureOut">
              <a:rPr lang="en-US" smtClean="0"/>
              <a:t>4/14/2025</a:t>
            </a:fld>
            <a:endParaRPr lang="en-US"/>
          </a:p>
        </p:txBody>
      </p:sp>
      <p:sp>
        <p:nvSpPr>
          <p:cNvPr id="5" name="Footer Placeholder 4">
            <a:extLst>
              <a:ext uri="{FF2B5EF4-FFF2-40B4-BE49-F238E27FC236}">
                <a16:creationId xmlns:a16="http://schemas.microsoft.com/office/drawing/2014/main" id="{8B4A9695-AAEB-46E9-177C-F7F7416CCE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F5CA3E-B833-63A3-21F1-E987C7BD39C5}"/>
              </a:ext>
            </a:extLst>
          </p:cNvPr>
          <p:cNvSpPr>
            <a:spLocks noGrp="1"/>
          </p:cNvSpPr>
          <p:nvPr>
            <p:ph type="sldNum" sz="quarter" idx="12"/>
          </p:nvPr>
        </p:nvSpPr>
        <p:spPr/>
        <p:txBody>
          <a:bodyPr/>
          <a:lstStyle/>
          <a:p>
            <a:fld id="{CF8B9DB9-181F-41DF-A2AA-7910184BC813}" type="slidenum">
              <a:rPr lang="en-US" smtClean="0"/>
              <a:t>‹#›</a:t>
            </a:fld>
            <a:endParaRPr lang="en-US"/>
          </a:p>
        </p:txBody>
      </p:sp>
    </p:spTree>
    <p:extLst>
      <p:ext uri="{BB962C8B-B14F-4D97-AF65-F5344CB8AC3E}">
        <p14:creationId xmlns:p14="http://schemas.microsoft.com/office/powerpoint/2010/main" val="30632574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F8687-E781-8BC7-B4BF-0CA7364065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2A9C47-6AD7-ACC1-05A1-F1A4A49235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2892B2-69EB-4EAF-03B8-E43B5D6AE7B4}"/>
              </a:ext>
            </a:extLst>
          </p:cNvPr>
          <p:cNvSpPr>
            <a:spLocks noGrp="1"/>
          </p:cNvSpPr>
          <p:nvPr>
            <p:ph type="dt" sz="half" idx="10"/>
          </p:nvPr>
        </p:nvSpPr>
        <p:spPr/>
        <p:txBody>
          <a:bodyPr/>
          <a:lstStyle/>
          <a:p>
            <a:fld id="{C057AAB3-178A-4CC9-B6F2-BAE43886D6BD}" type="datetimeFigureOut">
              <a:rPr lang="en-US" smtClean="0"/>
              <a:t>4/14/2025</a:t>
            </a:fld>
            <a:endParaRPr lang="en-US"/>
          </a:p>
        </p:txBody>
      </p:sp>
      <p:sp>
        <p:nvSpPr>
          <p:cNvPr id="5" name="Footer Placeholder 4">
            <a:extLst>
              <a:ext uri="{FF2B5EF4-FFF2-40B4-BE49-F238E27FC236}">
                <a16:creationId xmlns:a16="http://schemas.microsoft.com/office/drawing/2014/main" id="{33676476-2AB0-4D3B-7869-452CC003FB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981B79-02C4-91AA-151E-54B9816C1586}"/>
              </a:ext>
            </a:extLst>
          </p:cNvPr>
          <p:cNvSpPr>
            <a:spLocks noGrp="1"/>
          </p:cNvSpPr>
          <p:nvPr>
            <p:ph type="sldNum" sz="quarter" idx="12"/>
          </p:nvPr>
        </p:nvSpPr>
        <p:spPr/>
        <p:txBody>
          <a:bodyPr/>
          <a:lstStyle/>
          <a:p>
            <a:fld id="{BCEB7E88-4318-4E2D-A5DE-B269752D1F3D}" type="slidenum">
              <a:rPr lang="en-US" smtClean="0"/>
              <a:t>‹#›</a:t>
            </a:fld>
            <a:endParaRPr lang="en-US"/>
          </a:p>
        </p:txBody>
      </p:sp>
    </p:spTree>
    <p:extLst>
      <p:ext uri="{BB962C8B-B14F-4D97-AF65-F5344CB8AC3E}">
        <p14:creationId xmlns:p14="http://schemas.microsoft.com/office/powerpoint/2010/main" val="29021615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F59D8-98DA-E367-55A2-754450E31D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4FCBC5-C8A5-82A7-C6F4-B386E72957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BB7479-4B52-8857-1509-FD95AEB65EBF}"/>
              </a:ext>
            </a:extLst>
          </p:cNvPr>
          <p:cNvSpPr>
            <a:spLocks noGrp="1"/>
          </p:cNvSpPr>
          <p:nvPr>
            <p:ph type="dt" sz="half" idx="10"/>
          </p:nvPr>
        </p:nvSpPr>
        <p:spPr/>
        <p:txBody>
          <a:bodyPr/>
          <a:lstStyle/>
          <a:p>
            <a:fld id="{C057AAB3-178A-4CC9-B6F2-BAE43886D6BD}" type="datetimeFigureOut">
              <a:rPr lang="en-US" smtClean="0"/>
              <a:t>4/14/2025</a:t>
            </a:fld>
            <a:endParaRPr lang="en-US"/>
          </a:p>
        </p:txBody>
      </p:sp>
      <p:sp>
        <p:nvSpPr>
          <p:cNvPr id="5" name="Footer Placeholder 4">
            <a:extLst>
              <a:ext uri="{FF2B5EF4-FFF2-40B4-BE49-F238E27FC236}">
                <a16:creationId xmlns:a16="http://schemas.microsoft.com/office/drawing/2014/main" id="{39F3CEF7-7A76-DA23-30AC-247C13ABA3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5B0311-66FC-8D79-A8BE-323377BF9257}"/>
              </a:ext>
            </a:extLst>
          </p:cNvPr>
          <p:cNvSpPr>
            <a:spLocks noGrp="1"/>
          </p:cNvSpPr>
          <p:nvPr>
            <p:ph type="sldNum" sz="quarter" idx="12"/>
          </p:nvPr>
        </p:nvSpPr>
        <p:spPr/>
        <p:txBody>
          <a:bodyPr/>
          <a:lstStyle/>
          <a:p>
            <a:fld id="{BCEB7E88-4318-4E2D-A5DE-B269752D1F3D}" type="slidenum">
              <a:rPr lang="en-US" smtClean="0"/>
              <a:t>‹#›</a:t>
            </a:fld>
            <a:endParaRPr lang="en-US"/>
          </a:p>
        </p:txBody>
      </p:sp>
    </p:spTree>
    <p:extLst>
      <p:ext uri="{BB962C8B-B14F-4D97-AF65-F5344CB8AC3E}">
        <p14:creationId xmlns:p14="http://schemas.microsoft.com/office/powerpoint/2010/main" val="13632514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E41E9-456B-A025-7449-EB0E49FC32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DFDFA9-8308-10DF-7825-883BD1D456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3C4680-B63E-805E-79CB-5B8170EED02F}"/>
              </a:ext>
            </a:extLst>
          </p:cNvPr>
          <p:cNvSpPr>
            <a:spLocks noGrp="1"/>
          </p:cNvSpPr>
          <p:nvPr>
            <p:ph type="dt" sz="half" idx="10"/>
          </p:nvPr>
        </p:nvSpPr>
        <p:spPr/>
        <p:txBody>
          <a:bodyPr/>
          <a:lstStyle/>
          <a:p>
            <a:fld id="{C057AAB3-178A-4CC9-B6F2-BAE43886D6BD}" type="datetimeFigureOut">
              <a:rPr lang="en-US" smtClean="0"/>
              <a:t>4/14/2025</a:t>
            </a:fld>
            <a:endParaRPr lang="en-US"/>
          </a:p>
        </p:txBody>
      </p:sp>
      <p:sp>
        <p:nvSpPr>
          <p:cNvPr id="5" name="Footer Placeholder 4">
            <a:extLst>
              <a:ext uri="{FF2B5EF4-FFF2-40B4-BE49-F238E27FC236}">
                <a16:creationId xmlns:a16="http://schemas.microsoft.com/office/drawing/2014/main" id="{A9AED3B9-9049-636F-6E22-817962DB16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2666CC-5FD4-EFA9-710D-7EA12C43619D}"/>
              </a:ext>
            </a:extLst>
          </p:cNvPr>
          <p:cNvSpPr>
            <a:spLocks noGrp="1"/>
          </p:cNvSpPr>
          <p:nvPr>
            <p:ph type="sldNum" sz="quarter" idx="12"/>
          </p:nvPr>
        </p:nvSpPr>
        <p:spPr/>
        <p:txBody>
          <a:bodyPr/>
          <a:lstStyle/>
          <a:p>
            <a:fld id="{BCEB7E88-4318-4E2D-A5DE-B269752D1F3D}" type="slidenum">
              <a:rPr lang="en-US" smtClean="0"/>
              <a:t>‹#›</a:t>
            </a:fld>
            <a:endParaRPr lang="en-US"/>
          </a:p>
        </p:txBody>
      </p:sp>
    </p:spTree>
    <p:extLst>
      <p:ext uri="{BB962C8B-B14F-4D97-AF65-F5344CB8AC3E}">
        <p14:creationId xmlns:p14="http://schemas.microsoft.com/office/powerpoint/2010/main" val="23934597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EE398-2A0C-BE8F-AA90-CC24A92FA2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903382-0921-2538-878C-7D23DBECFA5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D101FE-F8FA-BA8B-AD18-C9F4C12464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E1C530-A64A-E744-D84B-0C2267C2E86A}"/>
              </a:ext>
            </a:extLst>
          </p:cNvPr>
          <p:cNvSpPr>
            <a:spLocks noGrp="1"/>
          </p:cNvSpPr>
          <p:nvPr>
            <p:ph type="dt" sz="half" idx="10"/>
          </p:nvPr>
        </p:nvSpPr>
        <p:spPr/>
        <p:txBody>
          <a:bodyPr/>
          <a:lstStyle/>
          <a:p>
            <a:fld id="{C057AAB3-178A-4CC9-B6F2-BAE43886D6BD}" type="datetimeFigureOut">
              <a:rPr lang="en-US" smtClean="0"/>
              <a:t>4/14/2025</a:t>
            </a:fld>
            <a:endParaRPr lang="en-US"/>
          </a:p>
        </p:txBody>
      </p:sp>
      <p:sp>
        <p:nvSpPr>
          <p:cNvPr id="6" name="Footer Placeholder 5">
            <a:extLst>
              <a:ext uri="{FF2B5EF4-FFF2-40B4-BE49-F238E27FC236}">
                <a16:creationId xmlns:a16="http://schemas.microsoft.com/office/drawing/2014/main" id="{99DCAE57-C67B-2B49-5958-F9DF9EFF26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455AF6-2D73-C5C1-67F1-4809EE958EAB}"/>
              </a:ext>
            </a:extLst>
          </p:cNvPr>
          <p:cNvSpPr>
            <a:spLocks noGrp="1"/>
          </p:cNvSpPr>
          <p:nvPr>
            <p:ph type="sldNum" sz="quarter" idx="12"/>
          </p:nvPr>
        </p:nvSpPr>
        <p:spPr/>
        <p:txBody>
          <a:bodyPr/>
          <a:lstStyle/>
          <a:p>
            <a:fld id="{BCEB7E88-4318-4E2D-A5DE-B269752D1F3D}" type="slidenum">
              <a:rPr lang="en-US" smtClean="0"/>
              <a:t>‹#›</a:t>
            </a:fld>
            <a:endParaRPr lang="en-US"/>
          </a:p>
        </p:txBody>
      </p:sp>
    </p:spTree>
    <p:extLst>
      <p:ext uri="{BB962C8B-B14F-4D97-AF65-F5344CB8AC3E}">
        <p14:creationId xmlns:p14="http://schemas.microsoft.com/office/powerpoint/2010/main" val="33327090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31CE0-ED18-AE01-9D34-524BEBDF1B5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7BF01E-9F77-E343-CBC6-60D6978269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A415FA-19E1-8205-849F-0654662CCD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A4B166-70FC-26DE-ECEA-6592DA7EC8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0FB5655-4AAD-4C4F-0BEA-776A01BBEC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400614-FE29-606E-DA8D-3380448C4DBC}"/>
              </a:ext>
            </a:extLst>
          </p:cNvPr>
          <p:cNvSpPr>
            <a:spLocks noGrp="1"/>
          </p:cNvSpPr>
          <p:nvPr>
            <p:ph type="dt" sz="half" idx="10"/>
          </p:nvPr>
        </p:nvSpPr>
        <p:spPr/>
        <p:txBody>
          <a:bodyPr/>
          <a:lstStyle/>
          <a:p>
            <a:fld id="{C057AAB3-178A-4CC9-B6F2-BAE43886D6BD}" type="datetimeFigureOut">
              <a:rPr lang="en-US" smtClean="0"/>
              <a:t>4/14/2025</a:t>
            </a:fld>
            <a:endParaRPr lang="en-US"/>
          </a:p>
        </p:txBody>
      </p:sp>
      <p:sp>
        <p:nvSpPr>
          <p:cNvPr id="8" name="Footer Placeholder 7">
            <a:extLst>
              <a:ext uri="{FF2B5EF4-FFF2-40B4-BE49-F238E27FC236}">
                <a16:creationId xmlns:a16="http://schemas.microsoft.com/office/drawing/2014/main" id="{85514930-7709-4587-AFA2-A50FDE0031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37F359-C5DF-EA6A-CE48-A0912B22EABC}"/>
              </a:ext>
            </a:extLst>
          </p:cNvPr>
          <p:cNvSpPr>
            <a:spLocks noGrp="1"/>
          </p:cNvSpPr>
          <p:nvPr>
            <p:ph type="sldNum" sz="quarter" idx="12"/>
          </p:nvPr>
        </p:nvSpPr>
        <p:spPr/>
        <p:txBody>
          <a:bodyPr/>
          <a:lstStyle/>
          <a:p>
            <a:fld id="{BCEB7E88-4318-4E2D-A5DE-B269752D1F3D}" type="slidenum">
              <a:rPr lang="en-US" smtClean="0"/>
              <a:t>‹#›</a:t>
            </a:fld>
            <a:endParaRPr lang="en-US"/>
          </a:p>
        </p:txBody>
      </p:sp>
    </p:spTree>
    <p:extLst>
      <p:ext uri="{BB962C8B-B14F-4D97-AF65-F5344CB8AC3E}">
        <p14:creationId xmlns:p14="http://schemas.microsoft.com/office/powerpoint/2010/main" val="38930680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97E14-D0E4-04CC-EB72-31525E18713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7CBEA5C-6355-F40C-B1B5-190D2E147685}"/>
              </a:ext>
            </a:extLst>
          </p:cNvPr>
          <p:cNvSpPr>
            <a:spLocks noGrp="1"/>
          </p:cNvSpPr>
          <p:nvPr>
            <p:ph type="dt" sz="half" idx="10"/>
          </p:nvPr>
        </p:nvSpPr>
        <p:spPr/>
        <p:txBody>
          <a:bodyPr/>
          <a:lstStyle/>
          <a:p>
            <a:fld id="{C057AAB3-178A-4CC9-B6F2-BAE43886D6BD}" type="datetimeFigureOut">
              <a:rPr lang="en-US" smtClean="0"/>
              <a:t>4/14/2025</a:t>
            </a:fld>
            <a:endParaRPr lang="en-US"/>
          </a:p>
        </p:txBody>
      </p:sp>
      <p:sp>
        <p:nvSpPr>
          <p:cNvPr id="4" name="Footer Placeholder 3">
            <a:extLst>
              <a:ext uri="{FF2B5EF4-FFF2-40B4-BE49-F238E27FC236}">
                <a16:creationId xmlns:a16="http://schemas.microsoft.com/office/drawing/2014/main" id="{85157279-F82B-7F53-3D12-F251809316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0DEF54-F466-217E-D75A-7C6D061746DE}"/>
              </a:ext>
            </a:extLst>
          </p:cNvPr>
          <p:cNvSpPr>
            <a:spLocks noGrp="1"/>
          </p:cNvSpPr>
          <p:nvPr>
            <p:ph type="sldNum" sz="quarter" idx="12"/>
          </p:nvPr>
        </p:nvSpPr>
        <p:spPr/>
        <p:txBody>
          <a:bodyPr/>
          <a:lstStyle/>
          <a:p>
            <a:fld id="{BCEB7E88-4318-4E2D-A5DE-B269752D1F3D}" type="slidenum">
              <a:rPr lang="en-US" smtClean="0"/>
              <a:t>‹#›</a:t>
            </a:fld>
            <a:endParaRPr lang="en-US"/>
          </a:p>
        </p:txBody>
      </p:sp>
    </p:spTree>
    <p:extLst>
      <p:ext uri="{BB962C8B-B14F-4D97-AF65-F5344CB8AC3E}">
        <p14:creationId xmlns:p14="http://schemas.microsoft.com/office/powerpoint/2010/main" val="1753639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14E09B-9AC9-5C14-E6CC-AB84DB925D34}"/>
              </a:ext>
            </a:extLst>
          </p:cNvPr>
          <p:cNvSpPr>
            <a:spLocks noGrp="1"/>
          </p:cNvSpPr>
          <p:nvPr>
            <p:ph type="dt" sz="half" idx="10"/>
          </p:nvPr>
        </p:nvSpPr>
        <p:spPr/>
        <p:txBody>
          <a:bodyPr/>
          <a:lstStyle/>
          <a:p>
            <a:fld id="{C057AAB3-178A-4CC9-B6F2-BAE43886D6BD}" type="datetimeFigureOut">
              <a:rPr lang="en-US" smtClean="0"/>
              <a:t>4/14/2025</a:t>
            </a:fld>
            <a:endParaRPr lang="en-US"/>
          </a:p>
        </p:txBody>
      </p:sp>
      <p:sp>
        <p:nvSpPr>
          <p:cNvPr id="3" name="Footer Placeholder 2">
            <a:extLst>
              <a:ext uri="{FF2B5EF4-FFF2-40B4-BE49-F238E27FC236}">
                <a16:creationId xmlns:a16="http://schemas.microsoft.com/office/drawing/2014/main" id="{39DA4987-8CD7-FDC6-342E-A0D1113052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8128C6F-A206-8879-FA29-A86BB30DA383}"/>
              </a:ext>
            </a:extLst>
          </p:cNvPr>
          <p:cNvSpPr>
            <a:spLocks noGrp="1"/>
          </p:cNvSpPr>
          <p:nvPr>
            <p:ph type="sldNum" sz="quarter" idx="12"/>
          </p:nvPr>
        </p:nvSpPr>
        <p:spPr/>
        <p:txBody>
          <a:bodyPr/>
          <a:lstStyle/>
          <a:p>
            <a:fld id="{BCEB7E88-4318-4E2D-A5DE-B269752D1F3D}" type="slidenum">
              <a:rPr lang="en-US" smtClean="0"/>
              <a:t>‹#›</a:t>
            </a:fld>
            <a:endParaRPr lang="en-US"/>
          </a:p>
        </p:txBody>
      </p:sp>
    </p:spTree>
    <p:extLst>
      <p:ext uri="{BB962C8B-B14F-4D97-AF65-F5344CB8AC3E}">
        <p14:creationId xmlns:p14="http://schemas.microsoft.com/office/powerpoint/2010/main" val="37996003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EC393-03CB-6036-BC04-E13B64E815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A479C4-37F6-CD85-3D2C-3392CD49F5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0CECDE-DD8A-597B-4587-A5130F32CE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B8D70D-731C-87FF-763E-8900C35B545B}"/>
              </a:ext>
            </a:extLst>
          </p:cNvPr>
          <p:cNvSpPr>
            <a:spLocks noGrp="1"/>
          </p:cNvSpPr>
          <p:nvPr>
            <p:ph type="dt" sz="half" idx="10"/>
          </p:nvPr>
        </p:nvSpPr>
        <p:spPr/>
        <p:txBody>
          <a:bodyPr/>
          <a:lstStyle/>
          <a:p>
            <a:fld id="{C057AAB3-178A-4CC9-B6F2-BAE43886D6BD}" type="datetimeFigureOut">
              <a:rPr lang="en-US" smtClean="0"/>
              <a:t>4/14/2025</a:t>
            </a:fld>
            <a:endParaRPr lang="en-US"/>
          </a:p>
        </p:txBody>
      </p:sp>
      <p:sp>
        <p:nvSpPr>
          <p:cNvPr id="6" name="Footer Placeholder 5">
            <a:extLst>
              <a:ext uri="{FF2B5EF4-FFF2-40B4-BE49-F238E27FC236}">
                <a16:creationId xmlns:a16="http://schemas.microsoft.com/office/drawing/2014/main" id="{C17EE28F-0014-D8C2-202C-79C396BCE5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414413-7A48-6B5D-25C5-2485A8E5FEAB}"/>
              </a:ext>
            </a:extLst>
          </p:cNvPr>
          <p:cNvSpPr>
            <a:spLocks noGrp="1"/>
          </p:cNvSpPr>
          <p:nvPr>
            <p:ph type="sldNum" sz="quarter" idx="12"/>
          </p:nvPr>
        </p:nvSpPr>
        <p:spPr/>
        <p:txBody>
          <a:bodyPr/>
          <a:lstStyle/>
          <a:p>
            <a:fld id="{BCEB7E88-4318-4E2D-A5DE-B269752D1F3D}" type="slidenum">
              <a:rPr lang="en-US" smtClean="0"/>
              <a:t>‹#›</a:t>
            </a:fld>
            <a:endParaRPr lang="en-US"/>
          </a:p>
        </p:txBody>
      </p:sp>
    </p:spTree>
    <p:extLst>
      <p:ext uri="{BB962C8B-B14F-4D97-AF65-F5344CB8AC3E}">
        <p14:creationId xmlns:p14="http://schemas.microsoft.com/office/powerpoint/2010/main" val="688136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DECA3-E0C9-D0AA-5D1C-8F5953460A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A9F516-126F-F774-66A8-403C205686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BB2BAD-0EB9-2EA4-117C-A361EC55490A}"/>
              </a:ext>
            </a:extLst>
          </p:cNvPr>
          <p:cNvSpPr>
            <a:spLocks noGrp="1"/>
          </p:cNvSpPr>
          <p:nvPr>
            <p:ph type="dt" sz="half" idx="10"/>
          </p:nvPr>
        </p:nvSpPr>
        <p:spPr/>
        <p:txBody>
          <a:bodyPr/>
          <a:lstStyle/>
          <a:p>
            <a:fld id="{1C30201B-EDB3-4775-824A-69146EC49803}" type="datetimeFigureOut">
              <a:rPr lang="en-US" smtClean="0"/>
              <a:t>4/14/2025</a:t>
            </a:fld>
            <a:endParaRPr lang="en-US"/>
          </a:p>
        </p:txBody>
      </p:sp>
      <p:sp>
        <p:nvSpPr>
          <p:cNvPr id="5" name="Footer Placeholder 4">
            <a:extLst>
              <a:ext uri="{FF2B5EF4-FFF2-40B4-BE49-F238E27FC236}">
                <a16:creationId xmlns:a16="http://schemas.microsoft.com/office/drawing/2014/main" id="{50C9B8BE-9BFB-2CCF-36C8-8323A0943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7C3149-2713-34E3-01B7-E4ACE24D64CF}"/>
              </a:ext>
            </a:extLst>
          </p:cNvPr>
          <p:cNvSpPr>
            <a:spLocks noGrp="1"/>
          </p:cNvSpPr>
          <p:nvPr>
            <p:ph type="sldNum" sz="quarter" idx="12"/>
          </p:nvPr>
        </p:nvSpPr>
        <p:spPr/>
        <p:txBody>
          <a:bodyPr/>
          <a:lstStyle/>
          <a:p>
            <a:fld id="{CF8B9DB9-181F-41DF-A2AA-7910184BC813}" type="slidenum">
              <a:rPr lang="en-US" smtClean="0"/>
              <a:t>‹#›</a:t>
            </a:fld>
            <a:endParaRPr lang="en-US"/>
          </a:p>
        </p:txBody>
      </p:sp>
    </p:spTree>
    <p:extLst>
      <p:ext uri="{BB962C8B-B14F-4D97-AF65-F5344CB8AC3E}">
        <p14:creationId xmlns:p14="http://schemas.microsoft.com/office/powerpoint/2010/main" val="23697474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E48CD-9F11-0748-849A-AAAFEE5C56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96F15E-330E-F8F0-FF05-B4F298DBD6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59258B5-0C03-7CC6-7A49-1E31FB6A5B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7F0A5E-3384-E915-4BAB-CC5C555DEA8E}"/>
              </a:ext>
            </a:extLst>
          </p:cNvPr>
          <p:cNvSpPr>
            <a:spLocks noGrp="1"/>
          </p:cNvSpPr>
          <p:nvPr>
            <p:ph type="dt" sz="half" idx="10"/>
          </p:nvPr>
        </p:nvSpPr>
        <p:spPr/>
        <p:txBody>
          <a:bodyPr/>
          <a:lstStyle/>
          <a:p>
            <a:fld id="{C057AAB3-178A-4CC9-B6F2-BAE43886D6BD}" type="datetimeFigureOut">
              <a:rPr lang="en-US" smtClean="0"/>
              <a:t>4/14/2025</a:t>
            </a:fld>
            <a:endParaRPr lang="en-US"/>
          </a:p>
        </p:txBody>
      </p:sp>
      <p:sp>
        <p:nvSpPr>
          <p:cNvPr id="6" name="Footer Placeholder 5">
            <a:extLst>
              <a:ext uri="{FF2B5EF4-FFF2-40B4-BE49-F238E27FC236}">
                <a16:creationId xmlns:a16="http://schemas.microsoft.com/office/drawing/2014/main" id="{E86E0857-4136-FEE3-21AF-4ECF40AB18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3965E4-1D29-AAD8-90E7-F4EA9BF19698}"/>
              </a:ext>
            </a:extLst>
          </p:cNvPr>
          <p:cNvSpPr>
            <a:spLocks noGrp="1"/>
          </p:cNvSpPr>
          <p:nvPr>
            <p:ph type="sldNum" sz="quarter" idx="12"/>
          </p:nvPr>
        </p:nvSpPr>
        <p:spPr/>
        <p:txBody>
          <a:bodyPr/>
          <a:lstStyle/>
          <a:p>
            <a:fld id="{BCEB7E88-4318-4E2D-A5DE-B269752D1F3D}" type="slidenum">
              <a:rPr lang="en-US" smtClean="0"/>
              <a:t>‹#›</a:t>
            </a:fld>
            <a:endParaRPr lang="en-US"/>
          </a:p>
        </p:txBody>
      </p:sp>
    </p:spTree>
    <p:extLst>
      <p:ext uri="{BB962C8B-B14F-4D97-AF65-F5344CB8AC3E}">
        <p14:creationId xmlns:p14="http://schemas.microsoft.com/office/powerpoint/2010/main" val="101982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5451B-7A25-93AE-0FA5-0477FC8BD0A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3F14927-D9C8-5B13-9B4F-72786FFBB1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405260-4715-14E5-1D82-529C70BDD822}"/>
              </a:ext>
            </a:extLst>
          </p:cNvPr>
          <p:cNvSpPr>
            <a:spLocks noGrp="1"/>
          </p:cNvSpPr>
          <p:nvPr>
            <p:ph type="dt" sz="half" idx="10"/>
          </p:nvPr>
        </p:nvSpPr>
        <p:spPr/>
        <p:txBody>
          <a:bodyPr/>
          <a:lstStyle/>
          <a:p>
            <a:fld id="{C057AAB3-178A-4CC9-B6F2-BAE43886D6BD}" type="datetimeFigureOut">
              <a:rPr lang="en-US" smtClean="0"/>
              <a:t>4/14/2025</a:t>
            </a:fld>
            <a:endParaRPr lang="en-US"/>
          </a:p>
        </p:txBody>
      </p:sp>
      <p:sp>
        <p:nvSpPr>
          <p:cNvPr id="5" name="Footer Placeholder 4">
            <a:extLst>
              <a:ext uri="{FF2B5EF4-FFF2-40B4-BE49-F238E27FC236}">
                <a16:creationId xmlns:a16="http://schemas.microsoft.com/office/drawing/2014/main" id="{7C20797A-F877-E089-6734-BF67AA250F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3EA2F9-9A0D-8B6E-90FC-B4D7E5637D6E}"/>
              </a:ext>
            </a:extLst>
          </p:cNvPr>
          <p:cNvSpPr>
            <a:spLocks noGrp="1"/>
          </p:cNvSpPr>
          <p:nvPr>
            <p:ph type="sldNum" sz="quarter" idx="12"/>
          </p:nvPr>
        </p:nvSpPr>
        <p:spPr/>
        <p:txBody>
          <a:bodyPr/>
          <a:lstStyle/>
          <a:p>
            <a:fld id="{BCEB7E88-4318-4E2D-A5DE-B269752D1F3D}" type="slidenum">
              <a:rPr lang="en-US" smtClean="0"/>
              <a:t>‹#›</a:t>
            </a:fld>
            <a:endParaRPr lang="en-US"/>
          </a:p>
        </p:txBody>
      </p:sp>
    </p:spTree>
    <p:extLst>
      <p:ext uri="{BB962C8B-B14F-4D97-AF65-F5344CB8AC3E}">
        <p14:creationId xmlns:p14="http://schemas.microsoft.com/office/powerpoint/2010/main" val="2090230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AEEEB1-0B76-A28C-F998-7841B0D612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222DBC0-F6AB-6100-AFA9-74645C0083E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43EF8A-1DE6-CB35-9AB1-5DA07D46487C}"/>
              </a:ext>
            </a:extLst>
          </p:cNvPr>
          <p:cNvSpPr>
            <a:spLocks noGrp="1"/>
          </p:cNvSpPr>
          <p:nvPr>
            <p:ph type="dt" sz="half" idx="10"/>
          </p:nvPr>
        </p:nvSpPr>
        <p:spPr/>
        <p:txBody>
          <a:bodyPr/>
          <a:lstStyle/>
          <a:p>
            <a:fld id="{C057AAB3-178A-4CC9-B6F2-BAE43886D6BD}" type="datetimeFigureOut">
              <a:rPr lang="en-US" smtClean="0"/>
              <a:t>4/14/2025</a:t>
            </a:fld>
            <a:endParaRPr lang="en-US"/>
          </a:p>
        </p:txBody>
      </p:sp>
      <p:sp>
        <p:nvSpPr>
          <p:cNvPr id="5" name="Footer Placeholder 4">
            <a:extLst>
              <a:ext uri="{FF2B5EF4-FFF2-40B4-BE49-F238E27FC236}">
                <a16:creationId xmlns:a16="http://schemas.microsoft.com/office/drawing/2014/main" id="{F45A9960-1A10-7FF2-2766-7E5D5D5A0F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974031-1767-0FE6-A57E-C5B4F10AE45B}"/>
              </a:ext>
            </a:extLst>
          </p:cNvPr>
          <p:cNvSpPr>
            <a:spLocks noGrp="1"/>
          </p:cNvSpPr>
          <p:nvPr>
            <p:ph type="sldNum" sz="quarter" idx="12"/>
          </p:nvPr>
        </p:nvSpPr>
        <p:spPr/>
        <p:txBody>
          <a:bodyPr/>
          <a:lstStyle/>
          <a:p>
            <a:fld id="{BCEB7E88-4318-4E2D-A5DE-B269752D1F3D}" type="slidenum">
              <a:rPr lang="en-US" smtClean="0"/>
              <a:t>‹#›</a:t>
            </a:fld>
            <a:endParaRPr lang="en-US"/>
          </a:p>
        </p:txBody>
      </p:sp>
    </p:spTree>
    <p:extLst>
      <p:ext uri="{BB962C8B-B14F-4D97-AF65-F5344CB8AC3E}">
        <p14:creationId xmlns:p14="http://schemas.microsoft.com/office/powerpoint/2010/main" val="3151237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4FB2-E35E-C441-AF1A-C9113E255A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792CE4-AD9C-59A5-9C12-3FD3763E000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37E68F-FF41-87C4-EAC5-6CDB245647C4}"/>
              </a:ext>
            </a:extLst>
          </p:cNvPr>
          <p:cNvSpPr>
            <a:spLocks noGrp="1"/>
          </p:cNvSpPr>
          <p:nvPr>
            <p:ph type="dt" sz="half" idx="10"/>
          </p:nvPr>
        </p:nvSpPr>
        <p:spPr/>
        <p:txBody>
          <a:bodyPr/>
          <a:lstStyle/>
          <a:p>
            <a:fld id="{1C30201B-EDB3-4775-824A-69146EC49803}" type="datetimeFigureOut">
              <a:rPr lang="en-US" smtClean="0"/>
              <a:t>4/14/2025</a:t>
            </a:fld>
            <a:endParaRPr lang="en-US"/>
          </a:p>
        </p:txBody>
      </p:sp>
      <p:sp>
        <p:nvSpPr>
          <p:cNvPr id="5" name="Footer Placeholder 4">
            <a:extLst>
              <a:ext uri="{FF2B5EF4-FFF2-40B4-BE49-F238E27FC236}">
                <a16:creationId xmlns:a16="http://schemas.microsoft.com/office/drawing/2014/main" id="{DD0F788A-D395-6B43-9135-BCC2968CEC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4A7145-ECD1-3D50-39C8-D18BAE12CEBD}"/>
              </a:ext>
            </a:extLst>
          </p:cNvPr>
          <p:cNvSpPr>
            <a:spLocks noGrp="1"/>
          </p:cNvSpPr>
          <p:nvPr>
            <p:ph type="sldNum" sz="quarter" idx="12"/>
          </p:nvPr>
        </p:nvSpPr>
        <p:spPr/>
        <p:txBody>
          <a:bodyPr/>
          <a:lstStyle/>
          <a:p>
            <a:fld id="{CF8B9DB9-181F-41DF-A2AA-7910184BC813}" type="slidenum">
              <a:rPr lang="en-US" smtClean="0"/>
              <a:t>‹#›</a:t>
            </a:fld>
            <a:endParaRPr lang="en-US"/>
          </a:p>
        </p:txBody>
      </p:sp>
    </p:spTree>
    <p:extLst>
      <p:ext uri="{BB962C8B-B14F-4D97-AF65-F5344CB8AC3E}">
        <p14:creationId xmlns:p14="http://schemas.microsoft.com/office/powerpoint/2010/main" val="1621204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02649-0458-C515-A2C7-F0A06B4DC8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DCE201-545F-8972-9691-E0C30A3E51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0FC1EC-DB19-8498-DD69-3AB28D9925D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09E39C-4761-00DF-7814-E9D35F1C3F1C}"/>
              </a:ext>
            </a:extLst>
          </p:cNvPr>
          <p:cNvSpPr>
            <a:spLocks noGrp="1"/>
          </p:cNvSpPr>
          <p:nvPr>
            <p:ph type="dt" sz="half" idx="10"/>
          </p:nvPr>
        </p:nvSpPr>
        <p:spPr/>
        <p:txBody>
          <a:bodyPr/>
          <a:lstStyle/>
          <a:p>
            <a:fld id="{1C30201B-EDB3-4775-824A-69146EC49803}" type="datetimeFigureOut">
              <a:rPr lang="en-US" smtClean="0"/>
              <a:t>4/14/2025</a:t>
            </a:fld>
            <a:endParaRPr lang="en-US"/>
          </a:p>
        </p:txBody>
      </p:sp>
      <p:sp>
        <p:nvSpPr>
          <p:cNvPr id="6" name="Footer Placeholder 5">
            <a:extLst>
              <a:ext uri="{FF2B5EF4-FFF2-40B4-BE49-F238E27FC236}">
                <a16:creationId xmlns:a16="http://schemas.microsoft.com/office/drawing/2014/main" id="{D965F8EC-557E-0877-DC84-1392AD8644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AE88AF-5A11-19CA-1CF9-E940AA805708}"/>
              </a:ext>
            </a:extLst>
          </p:cNvPr>
          <p:cNvSpPr>
            <a:spLocks noGrp="1"/>
          </p:cNvSpPr>
          <p:nvPr>
            <p:ph type="sldNum" sz="quarter" idx="12"/>
          </p:nvPr>
        </p:nvSpPr>
        <p:spPr/>
        <p:txBody>
          <a:bodyPr/>
          <a:lstStyle/>
          <a:p>
            <a:fld id="{CF8B9DB9-181F-41DF-A2AA-7910184BC813}" type="slidenum">
              <a:rPr lang="en-US" smtClean="0"/>
              <a:t>‹#›</a:t>
            </a:fld>
            <a:endParaRPr lang="en-US"/>
          </a:p>
        </p:txBody>
      </p:sp>
    </p:spTree>
    <p:extLst>
      <p:ext uri="{BB962C8B-B14F-4D97-AF65-F5344CB8AC3E}">
        <p14:creationId xmlns:p14="http://schemas.microsoft.com/office/powerpoint/2010/main" val="2043597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15E03-AB50-D649-586C-290361D45E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523D89-88CA-06BB-9363-8DC57033B3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52741E-2850-1011-D42A-D916A6167B1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A7D330-2388-4714-6A18-3E65AE4090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3DE9C-C3AA-0093-943F-56ECBE3A168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6BD744-D5CF-167F-8066-83DE11A1C94E}"/>
              </a:ext>
            </a:extLst>
          </p:cNvPr>
          <p:cNvSpPr>
            <a:spLocks noGrp="1"/>
          </p:cNvSpPr>
          <p:nvPr>
            <p:ph type="dt" sz="half" idx="10"/>
          </p:nvPr>
        </p:nvSpPr>
        <p:spPr/>
        <p:txBody>
          <a:bodyPr/>
          <a:lstStyle/>
          <a:p>
            <a:fld id="{1C30201B-EDB3-4775-824A-69146EC49803}" type="datetimeFigureOut">
              <a:rPr lang="en-US" smtClean="0"/>
              <a:t>4/14/2025</a:t>
            </a:fld>
            <a:endParaRPr lang="en-US"/>
          </a:p>
        </p:txBody>
      </p:sp>
      <p:sp>
        <p:nvSpPr>
          <p:cNvPr id="8" name="Footer Placeholder 7">
            <a:extLst>
              <a:ext uri="{FF2B5EF4-FFF2-40B4-BE49-F238E27FC236}">
                <a16:creationId xmlns:a16="http://schemas.microsoft.com/office/drawing/2014/main" id="{9015B16B-D793-2AB8-B9B9-6E170CD942D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BB2569-C100-1018-BE0C-945378527327}"/>
              </a:ext>
            </a:extLst>
          </p:cNvPr>
          <p:cNvSpPr>
            <a:spLocks noGrp="1"/>
          </p:cNvSpPr>
          <p:nvPr>
            <p:ph type="sldNum" sz="quarter" idx="12"/>
          </p:nvPr>
        </p:nvSpPr>
        <p:spPr/>
        <p:txBody>
          <a:bodyPr/>
          <a:lstStyle/>
          <a:p>
            <a:fld id="{CF8B9DB9-181F-41DF-A2AA-7910184BC813}" type="slidenum">
              <a:rPr lang="en-US" smtClean="0"/>
              <a:t>‹#›</a:t>
            </a:fld>
            <a:endParaRPr lang="en-US"/>
          </a:p>
        </p:txBody>
      </p:sp>
    </p:spTree>
    <p:extLst>
      <p:ext uri="{BB962C8B-B14F-4D97-AF65-F5344CB8AC3E}">
        <p14:creationId xmlns:p14="http://schemas.microsoft.com/office/powerpoint/2010/main" val="1683517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FB837-D45F-D14E-092F-80A6E43CEE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B9EDC6-6358-3102-B4B0-4E45B9A60C81}"/>
              </a:ext>
            </a:extLst>
          </p:cNvPr>
          <p:cNvSpPr>
            <a:spLocks noGrp="1"/>
          </p:cNvSpPr>
          <p:nvPr>
            <p:ph type="dt" sz="half" idx="10"/>
          </p:nvPr>
        </p:nvSpPr>
        <p:spPr/>
        <p:txBody>
          <a:bodyPr/>
          <a:lstStyle/>
          <a:p>
            <a:fld id="{1C30201B-EDB3-4775-824A-69146EC49803}" type="datetimeFigureOut">
              <a:rPr lang="en-US" smtClean="0"/>
              <a:t>4/14/2025</a:t>
            </a:fld>
            <a:endParaRPr lang="en-US"/>
          </a:p>
        </p:txBody>
      </p:sp>
      <p:sp>
        <p:nvSpPr>
          <p:cNvPr id="4" name="Footer Placeholder 3">
            <a:extLst>
              <a:ext uri="{FF2B5EF4-FFF2-40B4-BE49-F238E27FC236}">
                <a16:creationId xmlns:a16="http://schemas.microsoft.com/office/drawing/2014/main" id="{91E92046-6F8A-8F2E-B91A-FCB47E4315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BBADC5-3914-E8F3-AC17-DD076854580D}"/>
              </a:ext>
            </a:extLst>
          </p:cNvPr>
          <p:cNvSpPr>
            <a:spLocks noGrp="1"/>
          </p:cNvSpPr>
          <p:nvPr>
            <p:ph type="sldNum" sz="quarter" idx="12"/>
          </p:nvPr>
        </p:nvSpPr>
        <p:spPr/>
        <p:txBody>
          <a:bodyPr/>
          <a:lstStyle/>
          <a:p>
            <a:fld id="{CF8B9DB9-181F-41DF-A2AA-7910184BC813}" type="slidenum">
              <a:rPr lang="en-US" smtClean="0"/>
              <a:t>‹#›</a:t>
            </a:fld>
            <a:endParaRPr lang="en-US"/>
          </a:p>
        </p:txBody>
      </p:sp>
    </p:spTree>
    <p:extLst>
      <p:ext uri="{BB962C8B-B14F-4D97-AF65-F5344CB8AC3E}">
        <p14:creationId xmlns:p14="http://schemas.microsoft.com/office/powerpoint/2010/main" val="2135461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2BE51E-1E06-5A55-C92F-CFFC73F721B9}"/>
              </a:ext>
            </a:extLst>
          </p:cNvPr>
          <p:cNvSpPr>
            <a:spLocks noGrp="1"/>
          </p:cNvSpPr>
          <p:nvPr>
            <p:ph type="dt" sz="half" idx="10"/>
          </p:nvPr>
        </p:nvSpPr>
        <p:spPr/>
        <p:txBody>
          <a:bodyPr/>
          <a:lstStyle/>
          <a:p>
            <a:fld id="{1C30201B-EDB3-4775-824A-69146EC49803}" type="datetimeFigureOut">
              <a:rPr lang="en-US" smtClean="0"/>
              <a:t>4/14/2025</a:t>
            </a:fld>
            <a:endParaRPr lang="en-US"/>
          </a:p>
        </p:txBody>
      </p:sp>
      <p:sp>
        <p:nvSpPr>
          <p:cNvPr id="3" name="Footer Placeholder 2">
            <a:extLst>
              <a:ext uri="{FF2B5EF4-FFF2-40B4-BE49-F238E27FC236}">
                <a16:creationId xmlns:a16="http://schemas.microsoft.com/office/drawing/2014/main" id="{C42F82B3-6983-6485-A34B-A71F95B9DA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EA8C47E-5513-0CBB-0406-C7D4905E03D8}"/>
              </a:ext>
            </a:extLst>
          </p:cNvPr>
          <p:cNvSpPr>
            <a:spLocks noGrp="1"/>
          </p:cNvSpPr>
          <p:nvPr>
            <p:ph type="sldNum" sz="quarter" idx="12"/>
          </p:nvPr>
        </p:nvSpPr>
        <p:spPr/>
        <p:txBody>
          <a:bodyPr/>
          <a:lstStyle/>
          <a:p>
            <a:fld id="{CF8B9DB9-181F-41DF-A2AA-7910184BC813}" type="slidenum">
              <a:rPr lang="en-US" smtClean="0"/>
              <a:t>‹#›</a:t>
            </a:fld>
            <a:endParaRPr lang="en-US"/>
          </a:p>
        </p:txBody>
      </p:sp>
    </p:spTree>
    <p:extLst>
      <p:ext uri="{BB962C8B-B14F-4D97-AF65-F5344CB8AC3E}">
        <p14:creationId xmlns:p14="http://schemas.microsoft.com/office/powerpoint/2010/main" val="406542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2308-7760-BDCD-2655-737DB1353C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E1D6D7-56ED-D6C0-B21F-9A8926D839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728306-1168-48A6-EBAE-1E867255D3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C21C26-4B2F-B995-E1A0-77F7DEB2E7B7}"/>
              </a:ext>
            </a:extLst>
          </p:cNvPr>
          <p:cNvSpPr>
            <a:spLocks noGrp="1"/>
          </p:cNvSpPr>
          <p:nvPr>
            <p:ph type="dt" sz="half" idx="10"/>
          </p:nvPr>
        </p:nvSpPr>
        <p:spPr/>
        <p:txBody>
          <a:bodyPr/>
          <a:lstStyle/>
          <a:p>
            <a:fld id="{1C30201B-EDB3-4775-824A-69146EC49803}" type="datetimeFigureOut">
              <a:rPr lang="en-US" smtClean="0"/>
              <a:t>4/14/2025</a:t>
            </a:fld>
            <a:endParaRPr lang="en-US"/>
          </a:p>
        </p:txBody>
      </p:sp>
      <p:sp>
        <p:nvSpPr>
          <p:cNvPr id="6" name="Footer Placeholder 5">
            <a:extLst>
              <a:ext uri="{FF2B5EF4-FFF2-40B4-BE49-F238E27FC236}">
                <a16:creationId xmlns:a16="http://schemas.microsoft.com/office/drawing/2014/main" id="{E8E53918-3190-09CB-B610-CC4E8180B6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D6BE24-3E1A-CC78-1AAB-3F70B3CCA333}"/>
              </a:ext>
            </a:extLst>
          </p:cNvPr>
          <p:cNvSpPr>
            <a:spLocks noGrp="1"/>
          </p:cNvSpPr>
          <p:nvPr>
            <p:ph type="sldNum" sz="quarter" idx="12"/>
          </p:nvPr>
        </p:nvSpPr>
        <p:spPr/>
        <p:txBody>
          <a:bodyPr/>
          <a:lstStyle/>
          <a:p>
            <a:fld id="{CF8B9DB9-181F-41DF-A2AA-7910184BC813}" type="slidenum">
              <a:rPr lang="en-US" smtClean="0"/>
              <a:t>‹#›</a:t>
            </a:fld>
            <a:endParaRPr lang="en-US"/>
          </a:p>
        </p:txBody>
      </p:sp>
    </p:spTree>
    <p:extLst>
      <p:ext uri="{BB962C8B-B14F-4D97-AF65-F5344CB8AC3E}">
        <p14:creationId xmlns:p14="http://schemas.microsoft.com/office/powerpoint/2010/main" val="1182496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9A662-BED9-FDD1-DCA4-5A075FA0D6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04CECD8-513C-32AE-B087-6A21B2488D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BE2F0A-0CAA-2FAE-4ED2-FF0456961E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1BEF38-1D7F-CCD6-0D17-ED1A620FDB69}"/>
              </a:ext>
            </a:extLst>
          </p:cNvPr>
          <p:cNvSpPr>
            <a:spLocks noGrp="1"/>
          </p:cNvSpPr>
          <p:nvPr>
            <p:ph type="dt" sz="half" idx="10"/>
          </p:nvPr>
        </p:nvSpPr>
        <p:spPr/>
        <p:txBody>
          <a:bodyPr/>
          <a:lstStyle/>
          <a:p>
            <a:fld id="{1C30201B-EDB3-4775-824A-69146EC49803}" type="datetimeFigureOut">
              <a:rPr lang="en-US" smtClean="0"/>
              <a:t>4/14/2025</a:t>
            </a:fld>
            <a:endParaRPr lang="en-US"/>
          </a:p>
        </p:txBody>
      </p:sp>
      <p:sp>
        <p:nvSpPr>
          <p:cNvPr id="6" name="Footer Placeholder 5">
            <a:extLst>
              <a:ext uri="{FF2B5EF4-FFF2-40B4-BE49-F238E27FC236}">
                <a16:creationId xmlns:a16="http://schemas.microsoft.com/office/drawing/2014/main" id="{5325ADC8-6AE6-6E11-A7CA-9CDD0BFBE8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95631D-576D-DDA7-6D9D-D7E2B9B657F4}"/>
              </a:ext>
            </a:extLst>
          </p:cNvPr>
          <p:cNvSpPr>
            <a:spLocks noGrp="1"/>
          </p:cNvSpPr>
          <p:nvPr>
            <p:ph type="sldNum" sz="quarter" idx="12"/>
          </p:nvPr>
        </p:nvSpPr>
        <p:spPr/>
        <p:txBody>
          <a:bodyPr/>
          <a:lstStyle/>
          <a:p>
            <a:fld id="{CF8B9DB9-181F-41DF-A2AA-7910184BC813}" type="slidenum">
              <a:rPr lang="en-US" smtClean="0"/>
              <a:t>‹#›</a:t>
            </a:fld>
            <a:endParaRPr lang="en-US"/>
          </a:p>
        </p:txBody>
      </p:sp>
    </p:spTree>
    <p:extLst>
      <p:ext uri="{BB962C8B-B14F-4D97-AF65-F5344CB8AC3E}">
        <p14:creationId xmlns:p14="http://schemas.microsoft.com/office/powerpoint/2010/main" val="23945120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FFD5D3-8774-6E8E-12AA-D896BE2D6A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F5DCC3-2693-4A88-6AF3-449E4308FE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DEE1A0-D52A-5B4F-7F8D-7356BF7E08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C30201B-EDB3-4775-824A-69146EC49803}" type="datetimeFigureOut">
              <a:rPr lang="en-US" smtClean="0"/>
              <a:t>4/14/2025</a:t>
            </a:fld>
            <a:endParaRPr lang="en-US"/>
          </a:p>
        </p:txBody>
      </p:sp>
      <p:sp>
        <p:nvSpPr>
          <p:cNvPr id="5" name="Footer Placeholder 4">
            <a:extLst>
              <a:ext uri="{FF2B5EF4-FFF2-40B4-BE49-F238E27FC236}">
                <a16:creationId xmlns:a16="http://schemas.microsoft.com/office/drawing/2014/main" id="{965394D5-097F-6B41-BDFB-B24E3AEFE0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A06416E-477D-0D67-B57E-94C9FDA2CA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F8B9DB9-181F-41DF-A2AA-7910184BC813}" type="slidenum">
              <a:rPr lang="en-US" smtClean="0"/>
              <a:t>‹#›</a:t>
            </a:fld>
            <a:endParaRPr lang="en-US"/>
          </a:p>
        </p:txBody>
      </p:sp>
    </p:spTree>
    <p:extLst>
      <p:ext uri="{BB962C8B-B14F-4D97-AF65-F5344CB8AC3E}">
        <p14:creationId xmlns:p14="http://schemas.microsoft.com/office/powerpoint/2010/main" val="40366504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D54063-F061-3504-5129-8279676B01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3F78895-CACB-DD89-81AE-08EC55CED0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93C28D-3D34-6580-8BDD-8B250DCE32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57AAB3-178A-4CC9-B6F2-BAE43886D6BD}" type="datetimeFigureOut">
              <a:rPr lang="en-US" smtClean="0"/>
              <a:t>4/14/2025</a:t>
            </a:fld>
            <a:endParaRPr lang="en-US"/>
          </a:p>
        </p:txBody>
      </p:sp>
      <p:sp>
        <p:nvSpPr>
          <p:cNvPr id="5" name="Footer Placeholder 4">
            <a:extLst>
              <a:ext uri="{FF2B5EF4-FFF2-40B4-BE49-F238E27FC236}">
                <a16:creationId xmlns:a16="http://schemas.microsoft.com/office/drawing/2014/main" id="{DFB0942D-1BD4-E77F-E18C-729B4EB57E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D79A57-9D3A-1E27-B50D-3C75512794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EB7E88-4318-4E2D-A5DE-B269752D1F3D}" type="slidenum">
              <a:rPr lang="en-US" smtClean="0"/>
              <a:t>‹#›</a:t>
            </a:fld>
            <a:endParaRPr lang="en-US"/>
          </a:p>
        </p:txBody>
      </p:sp>
    </p:spTree>
    <p:extLst>
      <p:ext uri="{BB962C8B-B14F-4D97-AF65-F5344CB8AC3E}">
        <p14:creationId xmlns:p14="http://schemas.microsoft.com/office/powerpoint/2010/main" val="164445148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tucannonriver.org/tucannon-pa5-15-assessment/" TargetMode="Externa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hyperlink" Target="https://tucannonriver.org/tucannon-pa5-15-assessment/" TargetMode="External"/><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image" Target="../media/image15.png"/><Relationship Id="rId7" Type="http://schemas.openxmlformats.org/officeDocument/2006/relationships/image" Target="../media/image19.gif"/><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gif"/><Relationship Id="rId11" Type="http://schemas.openxmlformats.org/officeDocument/2006/relationships/image" Target="../media/image2.png"/><Relationship Id="rId5" Type="http://schemas.openxmlformats.org/officeDocument/2006/relationships/image" Target="../media/image17.gif"/><Relationship Id="rId10" Type="http://schemas.openxmlformats.org/officeDocument/2006/relationships/image" Target="../media/image3.jpg"/><Relationship Id="rId4" Type="http://schemas.openxmlformats.org/officeDocument/2006/relationships/image" Target="../media/image16.gif"/><Relationship Id="rId9" Type="http://schemas.openxmlformats.org/officeDocument/2006/relationships/image" Target="../media/image1.jpeg"/></Relationships>
</file>

<file path=ppt/slides/_rels/slide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logo of a state of fish and wildlife&#10;&#10;Description automatically generated">
            <a:extLst>
              <a:ext uri="{FF2B5EF4-FFF2-40B4-BE49-F238E27FC236}">
                <a16:creationId xmlns:a16="http://schemas.microsoft.com/office/drawing/2014/main" id="{D325FD4A-AF4E-3894-31C1-B7D558C310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62945" y="2936504"/>
            <a:ext cx="1083391" cy="1344248"/>
          </a:xfrm>
          <a:prstGeom prst="rect">
            <a:avLst/>
          </a:prstGeom>
        </p:spPr>
      </p:pic>
      <p:pic>
        <p:nvPicPr>
          <p:cNvPr id="8" name="Picture 7" descr="A logo with a person in a black hat and earrings&#10;&#10;Description automatically generated">
            <a:extLst>
              <a:ext uri="{FF2B5EF4-FFF2-40B4-BE49-F238E27FC236}">
                <a16:creationId xmlns:a16="http://schemas.microsoft.com/office/drawing/2014/main" id="{A8E822B4-EB5A-A795-D3D1-8A6A4AA5DD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3562" y="2912169"/>
            <a:ext cx="1344248" cy="1344248"/>
          </a:xfrm>
          <a:prstGeom prst="rect">
            <a:avLst/>
          </a:prstGeom>
        </p:spPr>
      </p:pic>
      <p:sp>
        <p:nvSpPr>
          <p:cNvPr id="3" name="TextBox 2">
            <a:extLst>
              <a:ext uri="{FF2B5EF4-FFF2-40B4-BE49-F238E27FC236}">
                <a16:creationId xmlns:a16="http://schemas.microsoft.com/office/drawing/2014/main" id="{21D1C239-BC22-D9A7-5A56-88BED293A9A6}"/>
              </a:ext>
            </a:extLst>
          </p:cNvPr>
          <p:cNvSpPr txBox="1"/>
          <p:nvPr/>
        </p:nvSpPr>
        <p:spPr>
          <a:xfrm>
            <a:off x="6288299" y="6488668"/>
            <a:ext cx="2848793" cy="369332"/>
          </a:xfrm>
          <a:prstGeom prst="rect">
            <a:avLst/>
          </a:prstGeom>
          <a:noFill/>
        </p:spPr>
        <p:txBody>
          <a:bodyPr wrap="none" rtlCol="0">
            <a:spAutoFit/>
          </a:bodyPr>
          <a:lstStyle/>
          <a:p>
            <a:r>
              <a:rPr lang="en-US" dirty="0">
                <a:solidFill>
                  <a:schemeClr val="bg1"/>
                </a:solidFill>
              </a:rPr>
              <a:t>Liz Eastman, NPT Fisheries</a:t>
            </a:r>
          </a:p>
        </p:txBody>
      </p:sp>
      <p:pic>
        <p:nvPicPr>
          <p:cNvPr id="7" name="Picture 6">
            <a:extLst>
              <a:ext uri="{FF2B5EF4-FFF2-40B4-BE49-F238E27FC236}">
                <a16:creationId xmlns:a16="http://schemas.microsoft.com/office/drawing/2014/main" id="{AFCBFFC0-8066-D9EC-06E2-054FE4ECBF0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689623" y="2773501"/>
            <a:ext cx="2046144" cy="1670254"/>
          </a:xfrm>
          <a:prstGeom prst="rect">
            <a:avLst/>
          </a:prstGeom>
        </p:spPr>
      </p:pic>
      <p:sp>
        <p:nvSpPr>
          <p:cNvPr id="9" name="Title 1">
            <a:extLst>
              <a:ext uri="{FF2B5EF4-FFF2-40B4-BE49-F238E27FC236}">
                <a16:creationId xmlns:a16="http://schemas.microsoft.com/office/drawing/2014/main" id="{55B97BF7-8EA7-ABB2-9E29-E67B5C04CCCA}"/>
              </a:ext>
            </a:extLst>
          </p:cNvPr>
          <p:cNvSpPr>
            <a:spLocks noGrp="1"/>
          </p:cNvSpPr>
          <p:nvPr>
            <p:ph type="title"/>
          </p:nvPr>
        </p:nvSpPr>
        <p:spPr>
          <a:xfrm>
            <a:off x="6426810" y="198783"/>
            <a:ext cx="5420564" cy="2237609"/>
          </a:xfrm>
        </p:spPr>
        <p:txBody>
          <a:bodyPr>
            <a:noAutofit/>
          </a:bodyPr>
          <a:lstStyle/>
          <a:p>
            <a:r>
              <a:rPr lang="en-US" sz="3600" dirty="0">
                <a:latin typeface="Aptos SemiBold" panose="020B0004020202020204" pitchFamily="34" charset="0"/>
                <a:cs typeface="Biome" panose="020B0502040204020203" pitchFamily="34" charset="0"/>
              </a:rPr>
              <a:t>Tucannon River (PA 5-15) W.T. Wooten Wildlife Area - </a:t>
            </a:r>
            <a:r>
              <a:rPr lang="en-US" sz="2400" dirty="0">
                <a:latin typeface="Aptos SemiBold" panose="020B0004020202020204" pitchFamily="34" charset="0"/>
                <a:cs typeface="Biome" panose="020B0502040204020203" pitchFamily="34" charset="0"/>
              </a:rPr>
              <a:t>Assessment and Conceptual Design </a:t>
            </a:r>
            <a:br>
              <a:rPr lang="en-US" sz="2400" dirty="0">
                <a:latin typeface="Aptos SemiBold" panose="020B0004020202020204" pitchFamily="34" charset="0"/>
                <a:cs typeface="Biome" panose="020B0502040204020203" pitchFamily="34" charset="0"/>
              </a:rPr>
            </a:br>
            <a:r>
              <a:rPr lang="en-US" sz="2400" dirty="0">
                <a:latin typeface="Aptos SemiBold" panose="020B0004020202020204" pitchFamily="34" charset="0"/>
                <a:cs typeface="Biome" panose="020B0502040204020203" pitchFamily="34" charset="0"/>
              </a:rPr>
              <a:t>Project Update</a:t>
            </a:r>
          </a:p>
        </p:txBody>
      </p:sp>
      <p:pic>
        <p:nvPicPr>
          <p:cNvPr id="10" name="Content Placeholder 4" descr="A river surrounded by trees&#10;&#10;Description automatically generated">
            <a:extLst>
              <a:ext uri="{FF2B5EF4-FFF2-40B4-BE49-F238E27FC236}">
                <a16:creationId xmlns:a16="http://schemas.microsoft.com/office/drawing/2014/main" id="{E5FC42E2-9332-0932-2B63-7CDCA022DA5F}"/>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t="10047" b="17611"/>
          <a:stretch/>
        </p:blipFill>
        <p:spPr>
          <a:xfrm>
            <a:off x="0" y="138138"/>
            <a:ext cx="6071453" cy="3290861"/>
          </a:xfrm>
        </p:spPr>
      </p:pic>
      <p:pic>
        <p:nvPicPr>
          <p:cNvPr id="13" name="Picture 12" descr="A triangle with a picture of a river and a person standing on it&#10;&#10;Description automatically generated">
            <a:extLst>
              <a:ext uri="{FF2B5EF4-FFF2-40B4-BE49-F238E27FC236}">
                <a16:creationId xmlns:a16="http://schemas.microsoft.com/office/drawing/2014/main" id="{E175FF88-E88C-5364-F5EF-5462754099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23116" y="5547968"/>
            <a:ext cx="919647" cy="826518"/>
          </a:xfrm>
          <a:prstGeom prst="rect">
            <a:avLst/>
          </a:prstGeom>
        </p:spPr>
      </p:pic>
      <p:pic>
        <p:nvPicPr>
          <p:cNvPr id="15" name="Picture 14" descr="A logo of a fish and wildlife service&#10;&#10;Description automatically generated">
            <a:extLst>
              <a:ext uri="{FF2B5EF4-FFF2-40B4-BE49-F238E27FC236}">
                <a16:creationId xmlns:a16="http://schemas.microsoft.com/office/drawing/2014/main" id="{BEE61152-7ACA-B149-8E6A-B0C5D840AE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93009" y="5175138"/>
            <a:ext cx="1573768" cy="1573768"/>
          </a:xfrm>
          <a:prstGeom prst="rect">
            <a:avLst/>
          </a:prstGeom>
        </p:spPr>
      </p:pic>
      <p:pic>
        <p:nvPicPr>
          <p:cNvPr id="17" name="Picture 16" descr="A logo for a company&#10;&#10;Description automatically generated">
            <a:extLst>
              <a:ext uri="{FF2B5EF4-FFF2-40B4-BE49-F238E27FC236}">
                <a16:creationId xmlns:a16="http://schemas.microsoft.com/office/drawing/2014/main" id="{1133AE9A-3347-F9CA-B578-57325731B1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51289" y="5717275"/>
            <a:ext cx="2016521" cy="547408"/>
          </a:xfrm>
          <a:prstGeom prst="rect">
            <a:avLst/>
          </a:prstGeom>
        </p:spPr>
      </p:pic>
      <p:pic>
        <p:nvPicPr>
          <p:cNvPr id="19" name="Picture 18" descr="A green and yellow shield with a tree&#10;&#10;Description automatically generated">
            <a:extLst>
              <a:ext uri="{FF2B5EF4-FFF2-40B4-BE49-F238E27FC236}">
                <a16:creationId xmlns:a16="http://schemas.microsoft.com/office/drawing/2014/main" id="{7C9BB980-A236-8A24-AB6E-328F902AE6B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02774" y="4599951"/>
            <a:ext cx="720342" cy="798125"/>
          </a:xfrm>
          <a:prstGeom prst="rect">
            <a:avLst/>
          </a:prstGeom>
        </p:spPr>
      </p:pic>
      <p:pic>
        <p:nvPicPr>
          <p:cNvPr id="4" name="Picture 3" descr="Blue text on a black background&#10;&#10;Description automatically generated">
            <a:extLst>
              <a:ext uri="{FF2B5EF4-FFF2-40B4-BE49-F238E27FC236}">
                <a16:creationId xmlns:a16="http://schemas.microsoft.com/office/drawing/2014/main" id="{80FEEA57-5A24-0BA5-D1BD-ADE21B70397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83124" y="4644335"/>
            <a:ext cx="2046144" cy="639420"/>
          </a:xfrm>
          <a:prstGeom prst="rect">
            <a:avLst/>
          </a:prstGeom>
        </p:spPr>
      </p:pic>
      <p:sp>
        <p:nvSpPr>
          <p:cNvPr id="2" name="Title 1">
            <a:extLst>
              <a:ext uri="{FF2B5EF4-FFF2-40B4-BE49-F238E27FC236}">
                <a16:creationId xmlns:a16="http://schemas.microsoft.com/office/drawing/2014/main" id="{FB1D3912-8343-0814-FBDC-26DD1F800BC0}"/>
              </a:ext>
            </a:extLst>
          </p:cNvPr>
          <p:cNvSpPr txBox="1">
            <a:spLocks/>
          </p:cNvSpPr>
          <p:nvPr/>
        </p:nvSpPr>
        <p:spPr>
          <a:xfrm>
            <a:off x="455038" y="4108920"/>
            <a:ext cx="5412910" cy="2265566"/>
          </a:xfrm>
          <a:prstGeom prst="rect">
            <a:avLst/>
          </a:prstGeom>
        </p:spPr>
        <p:txBody>
          <a:bodyPr vert="horz" lIns="91440" tIns="45720" rIns="91440" bIns="45720" rtlCol="0" anchor="b">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Kris Fischer -  </a:t>
            </a:r>
          </a:p>
          <a:p>
            <a:r>
              <a:rPr lang="en-US" sz="2800" b="1" dirty="0"/>
              <a:t>CTUIR</a:t>
            </a:r>
            <a:r>
              <a:rPr lang="en-US" sz="3600" b="1" dirty="0"/>
              <a:t> </a:t>
            </a:r>
            <a:r>
              <a:rPr lang="en-US" sz="2800" b="1" dirty="0"/>
              <a:t>Tucannon Basin Fish Habitat Enhancement Project Leader</a:t>
            </a:r>
          </a:p>
          <a:p>
            <a:endParaRPr lang="en-US" sz="3100" b="1" dirty="0"/>
          </a:p>
          <a:p>
            <a:r>
              <a:rPr lang="en-US" sz="3100" b="1" dirty="0"/>
              <a:t>CTUIR Fish and Wildlife Commission 4/8/25</a:t>
            </a:r>
          </a:p>
        </p:txBody>
      </p:sp>
      <p:sp>
        <p:nvSpPr>
          <p:cNvPr id="11" name="TextBox 10">
            <a:extLst>
              <a:ext uri="{FF2B5EF4-FFF2-40B4-BE49-F238E27FC236}">
                <a16:creationId xmlns:a16="http://schemas.microsoft.com/office/drawing/2014/main" id="{97EAA023-9955-2195-2E16-F485ADB40B5B}"/>
              </a:ext>
            </a:extLst>
          </p:cNvPr>
          <p:cNvSpPr txBox="1"/>
          <p:nvPr/>
        </p:nvSpPr>
        <p:spPr>
          <a:xfrm>
            <a:off x="3999312" y="3399627"/>
            <a:ext cx="2249819" cy="369332"/>
          </a:xfrm>
          <a:prstGeom prst="rect">
            <a:avLst/>
          </a:prstGeom>
          <a:noFill/>
        </p:spPr>
        <p:txBody>
          <a:bodyPr wrap="square" rtlCol="0">
            <a:spAutoFit/>
          </a:bodyPr>
          <a:lstStyle/>
          <a:p>
            <a:r>
              <a:rPr lang="en-US" dirty="0"/>
              <a:t>Rainbow Lake, 2024</a:t>
            </a:r>
          </a:p>
        </p:txBody>
      </p:sp>
    </p:spTree>
    <p:extLst>
      <p:ext uri="{BB962C8B-B14F-4D97-AF65-F5344CB8AC3E}">
        <p14:creationId xmlns:p14="http://schemas.microsoft.com/office/powerpoint/2010/main" val="8149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87682-6023-57D4-07FF-085A24686301}"/>
              </a:ext>
            </a:extLst>
          </p:cNvPr>
          <p:cNvSpPr>
            <a:spLocks noGrp="1"/>
          </p:cNvSpPr>
          <p:nvPr>
            <p:ph type="title"/>
          </p:nvPr>
        </p:nvSpPr>
        <p:spPr>
          <a:xfrm>
            <a:off x="838200" y="347662"/>
            <a:ext cx="10515600" cy="828675"/>
          </a:xfrm>
        </p:spPr>
        <p:txBody>
          <a:bodyPr>
            <a:normAutofit/>
          </a:bodyPr>
          <a:lstStyle/>
          <a:p>
            <a:r>
              <a:rPr lang="en-US" sz="3600" dirty="0"/>
              <a:t>Comprehensive, Multi-Use Strategy Needed</a:t>
            </a:r>
          </a:p>
        </p:txBody>
      </p:sp>
      <p:sp>
        <p:nvSpPr>
          <p:cNvPr id="3" name="Content Placeholder 2">
            <a:extLst>
              <a:ext uri="{FF2B5EF4-FFF2-40B4-BE49-F238E27FC236}">
                <a16:creationId xmlns:a16="http://schemas.microsoft.com/office/drawing/2014/main" id="{317890D9-BF1D-6610-0F4A-B5671EA8AD72}"/>
              </a:ext>
            </a:extLst>
          </p:cNvPr>
          <p:cNvSpPr>
            <a:spLocks noGrp="1"/>
          </p:cNvSpPr>
          <p:nvPr>
            <p:ph idx="1"/>
          </p:nvPr>
        </p:nvSpPr>
        <p:spPr>
          <a:xfrm>
            <a:off x="6057900" y="1650999"/>
            <a:ext cx="5876925" cy="4351338"/>
          </a:xfrm>
        </p:spPr>
        <p:txBody>
          <a:bodyPr>
            <a:normAutofit fontScale="92500" lnSpcReduction="10000"/>
          </a:bodyPr>
          <a:lstStyle/>
          <a:p>
            <a:pPr marL="0" indent="0">
              <a:buNone/>
            </a:pPr>
            <a:r>
              <a:rPr lang="en-US" b="1" u="sng" dirty="0"/>
              <a:t>Some Considerations</a:t>
            </a:r>
          </a:p>
          <a:p>
            <a:pPr>
              <a:lnSpc>
                <a:spcPct val="150000"/>
              </a:lnSpc>
            </a:pPr>
            <a:r>
              <a:rPr lang="en-US" dirty="0"/>
              <a:t>Urgency for salmon recovery</a:t>
            </a:r>
          </a:p>
          <a:p>
            <a:pPr>
              <a:lnSpc>
                <a:spcPct val="150000"/>
              </a:lnSpc>
            </a:pPr>
            <a:r>
              <a:rPr lang="en-US" dirty="0"/>
              <a:t>Long-term investments</a:t>
            </a:r>
          </a:p>
          <a:p>
            <a:pPr>
              <a:lnSpc>
                <a:spcPct val="150000"/>
              </a:lnSpc>
            </a:pPr>
            <a:r>
              <a:rPr lang="en-US" dirty="0"/>
              <a:t>Needs to be sustainable for land managers (WDFW)</a:t>
            </a:r>
          </a:p>
          <a:p>
            <a:pPr>
              <a:lnSpc>
                <a:spcPct val="150000"/>
              </a:lnSpc>
            </a:pPr>
            <a:r>
              <a:rPr lang="en-US" dirty="0"/>
              <a:t>Climate change is a disruptor</a:t>
            </a:r>
          </a:p>
          <a:p>
            <a:pPr>
              <a:lnSpc>
                <a:spcPct val="150000"/>
              </a:lnSpc>
            </a:pPr>
            <a:r>
              <a:rPr lang="en-US" dirty="0"/>
              <a:t>Community input is critical</a:t>
            </a:r>
          </a:p>
        </p:txBody>
      </p:sp>
      <p:sp>
        <p:nvSpPr>
          <p:cNvPr id="4" name="Oval 3">
            <a:extLst>
              <a:ext uri="{FF2B5EF4-FFF2-40B4-BE49-F238E27FC236}">
                <a16:creationId xmlns:a16="http://schemas.microsoft.com/office/drawing/2014/main" id="{A0A1942B-2767-5708-F1C0-FFC098BD2C08}"/>
              </a:ext>
            </a:extLst>
          </p:cNvPr>
          <p:cNvSpPr/>
          <p:nvPr/>
        </p:nvSpPr>
        <p:spPr>
          <a:xfrm>
            <a:off x="1771650" y="1650999"/>
            <a:ext cx="2425700" cy="2371725"/>
          </a:xfrm>
          <a:prstGeom prst="ellipse">
            <a:avLst/>
          </a:prstGeom>
          <a:solidFill>
            <a:schemeClr val="accent5">
              <a:lumMod val="20000"/>
              <a:lumOff val="80000"/>
              <a:alpha val="36000"/>
            </a:schemeClr>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latin typeface="+mj-lt"/>
              </a:rPr>
              <a:t>Fish</a:t>
            </a:r>
            <a:r>
              <a:rPr lang="en-US" dirty="0">
                <a:solidFill>
                  <a:schemeClr val="tx1"/>
                </a:solidFill>
              </a:rPr>
              <a:t> </a:t>
            </a:r>
            <a:r>
              <a:rPr lang="en-US" i="1" dirty="0">
                <a:solidFill>
                  <a:schemeClr val="tx1"/>
                </a:solidFill>
                <a:latin typeface="+mj-lt"/>
              </a:rPr>
              <a:t>and Ecosystems</a:t>
            </a:r>
          </a:p>
        </p:txBody>
      </p:sp>
      <p:sp>
        <p:nvSpPr>
          <p:cNvPr id="5" name="Oval 4">
            <a:extLst>
              <a:ext uri="{FF2B5EF4-FFF2-40B4-BE49-F238E27FC236}">
                <a16:creationId xmlns:a16="http://schemas.microsoft.com/office/drawing/2014/main" id="{DDB788B3-6B80-77D9-E11C-37A092C1861B}"/>
              </a:ext>
            </a:extLst>
          </p:cNvPr>
          <p:cNvSpPr/>
          <p:nvPr/>
        </p:nvSpPr>
        <p:spPr>
          <a:xfrm>
            <a:off x="838200" y="3284538"/>
            <a:ext cx="2425700" cy="2371725"/>
          </a:xfrm>
          <a:prstGeom prst="ellipse">
            <a:avLst/>
          </a:prstGeom>
          <a:solidFill>
            <a:schemeClr val="accent4">
              <a:lumMod val="20000"/>
              <a:lumOff val="80000"/>
              <a:alpha val="36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Oval 5">
            <a:extLst>
              <a:ext uri="{FF2B5EF4-FFF2-40B4-BE49-F238E27FC236}">
                <a16:creationId xmlns:a16="http://schemas.microsoft.com/office/drawing/2014/main" id="{881A9705-6F33-2E1C-832C-75EE6ACA8014}"/>
              </a:ext>
            </a:extLst>
          </p:cNvPr>
          <p:cNvSpPr/>
          <p:nvPr/>
        </p:nvSpPr>
        <p:spPr>
          <a:xfrm>
            <a:off x="2705100" y="3284538"/>
            <a:ext cx="2425700" cy="2371725"/>
          </a:xfrm>
          <a:prstGeom prst="ellipse">
            <a:avLst/>
          </a:prstGeom>
          <a:solidFill>
            <a:schemeClr val="accent3">
              <a:lumMod val="20000"/>
              <a:lumOff val="80000"/>
              <a:alpha val="36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BEDD73F-6C35-982B-7532-862549142DE1}"/>
              </a:ext>
            </a:extLst>
          </p:cNvPr>
          <p:cNvSpPr txBox="1"/>
          <p:nvPr/>
        </p:nvSpPr>
        <p:spPr>
          <a:xfrm>
            <a:off x="825500" y="4111624"/>
            <a:ext cx="1879600" cy="923330"/>
          </a:xfrm>
          <a:prstGeom prst="rect">
            <a:avLst/>
          </a:prstGeom>
          <a:noFill/>
        </p:spPr>
        <p:txBody>
          <a:bodyPr wrap="square" rtlCol="0">
            <a:spAutoFit/>
          </a:bodyPr>
          <a:lstStyle/>
          <a:p>
            <a:pPr algn="ctr"/>
            <a:r>
              <a:rPr lang="en-US" i="1" dirty="0">
                <a:latin typeface="+mj-lt"/>
              </a:rPr>
              <a:t>Recreation and Human Connection</a:t>
            </a:r>
          </a:p>
        </p:txBody>
      </p:sp>
      <p:sp>
        <p:nvSpPr>
          <p:cNvPr id="8" name="TextBox 7">
            <a:extLst>
              <a:ext uri="{FF2B5EF4-FFF2-40B4-BE49-F238E27FC236}">
                <a16:creationId xmlns:a16="http://schemas.microsoft.com/office/drawing/2014/main" id="{0C1FABA4-0F81-3224-F7AC-6FE2F171CA22}"/>
              </a:ext>
            </a:extLst>
          </p:cNvPr>
          <p:cNvSpPr txBox="1"/>
          <p:nvPr/>
        </p:nvSpPr>
        <p:spPr>
          <a:xfrm>
            <a:off x="3251200" y="4285734"/>
            <a:ext cx="1879600" cy="369332"/>
          </a:xfrm>
          <a:prstGeom prst="rect">
            <a:avLst/>
          </a:prstGeom>
          <a:noFill/>
        </p:spPr>
        <p:txBody>
          <a:bodyPr wrap="square" rtlCol="0">
            <a:spAutoFit/>
          </a:bodyPr>
          <a:lstStyle>
            <a:defPPr>
              <a:defRPr lang="en-US"/>
            </a:defPPr>
            <a:lvl1pPr algn="ctr">
              <a:defRPr i="1">
                <a:latin typeface="+mj-lt"/>
              </a:defRPr>
            </a:lvl1pPr>
          </a:lstStyle>
          <a:p>
            <a:r>
              <a:rPr lang="en-US" dirty="0"/>
              <a:t>Infrastructure</a:t>
            </a:r>
          </a:p>
        </p:txBody>
      </p:sp>
    </p:spTree>
    <p:extLst>
      <p:ext uri="{BB962C8B-B14F-4D97-AF65-F5344CB8AC3E}">
        <p14:creationId xmlns:p14="http://schemas.microsoft.com/office/powerpoint/2010/main" val="81423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49D5D-0725-E5FC-4C2C-3A18A754A0E6}"/>
              </a:ext>
            </a:extLst>
          </p:cNvPr>
          <p:cNvSpPr>
            <a:spLocks noGrp="1"/>
          </p:cNvSpPr>
          <p:nvPr>
            <p:ph type="title"/>
          </p:nvPr>
        </p:nvSpPr>
        <p:spPr/>
        <p:txBody>
          <a:bodyPr/>
          <a:lstStyle/>
          <a:p>
            <a:r>
              <a:rPr lang="en-US" dirty="0"/>
              <a:t>Project Vision</a:t>
            </a:r>
          </a:p>
        </p:txBody>
      </p:sp>
      <p:pic>
        <p:nvPicPr>
          <p:cNvPr id="4" name="Picture 3" descr="A logo of a state of fish and wildlife&#10;&#10;Description automatically generated">
            <a:extLst>
              <a:ext uri="{FF2B5EF4-FFF2-40B4-BE49-F238E27FC236}">
                <a16:creationId xmlns:a16="http://schemas.microsoft.com/office/drawing/2014/main" id="{B6CCAC59-7201-A96D-9283-1255C85081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79246" y="652939"/>
            <a:ext cx="619760" cy="768985"/>
          </a:xfrm>
          <a:prstGeom prst="rect">
            <a:avLst/>
          </a:prstGeom>
        </p:spPr>
      </p:pic>
      <p:pic>
        <p:nvPicPr>
          <p:cNvPr id="5" name="Picture 4">
            <a:extLst>
              <a:ext uri="{FF2B5EF4-FFF2-40B4-BE49-F238E27FC236}">
                <a16:creationId xmlns:a16="http://schemas.microsoft.com/office/drawing/2014/main" id="{1F636143-FB66-9481-A87B-FC9FB7E39A2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294165" y="477371"/>
            <a:ext cx="1327420" cy="1001890"/>
          </a:xfrm>
          <a:prstGeom prst="rect">
            <a:avLst/>
          </a:prstGeom>
        </p:spPr>
      </p:pic>
      <p:pic>
        <p:nvPicPr>
          <p:cNvPr id="6" name="Picture 5" descr="A logo with a person in a black hat and earrings&#10;&#10;Description automatically generated">
            <a:extLst>
              <a:ext uri="{FF2B5EF4-FFF2-40B4-BE49-F238E27FC236}">
                <a16:creationId xmlns:a16="http://schemas.microsoft.com/office/drawing/2014/main" id="{06E5F385-4A3D-6823-8364-DD6C98C45F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03556" y="556419"/>
            <a:ext cx="862330" cy="862330"/>
          </a:xfrm>
          <a:prstGeom prst="rect">
            <a:avLst/>
          </a:prstGeom>
        </p:spPr>
      </p:pic>
      <p:sp>
        <p:nvSpPr>
          <p:cNvPr id="8" name="TextBox 7">
            <a:extLst>
              <a:ext uri="{FF2B5EF4-FFF2-40B4-BE49-F238E27FC236}">
                <a16:creationId xmlns:a16="http://schemas.microsoft.com/office/drawing/2014/main" id="{AA698C26-7CAF-6135-A944-EB246941E714}"/>
              </a:ext>
            </a:extLst>
          </p:cNvPr>
          <p:cNvSpPr txBox="1"/>
          <p:nvPr/>
        </p:nvSpPr>
        <p:spPr>
          <a:xfrm>
            <a:off x="1310903" y="2249447"/>
            <a:ext cx="9679523" cy="3046988"/>
          </a:xfrm>
          <a:prstGeom prst="rect">
            <a:avLst/>
          </a:prstGeom>
          <a:noFill/>
        </p:spPr>
        <p:txBody>
          <a:bodyPr wrap="square">
            <a:spAutoFit/>
          </a:bodyPr>
          <a:lstStyle/>
          <a:p>
            <a:pPr marL="0" marR="0">
              <a:spcBef>
                <a:spcPts val="0"/>
              </a:spcBef>
              <a:spcAft>
                <a:spcPts val="0"/>
              </a:spcAft>
            </a:pPr>
            <a:r>
              <a:rPr lang="en-US" sz="3200" kern="100" dirty="0">
                <a:effectLst/>
                <a:latin typeface="Seaford" panose="00000500000000000000" pitchFamily="2" charset="0"/>
                <a:ea typeface="Calibri" panose="020F0502020204030204" pitchFamily="34" charset="0"/>
                <a:cs typeface="Times New Roman" panose="02020603050405020304" pitchFamily="18" charset="0"/>
              </a:rPr>
              <a:t>Restore physical and ecological floodplain function to benefit key fish and aquatic species, while broadening and enhancing recreational opportunities, through coordinated planning and conceptual restoration designs for the floodplain and adjacent lands of WT Wooten Wildlife Area. </a:t>
            </a:r>
          </a:p>
        </p:txBody>
      </p:sp>
    </p:spTree>
    <p:extLst>
      <p:ext uri="{BB962C8B-B14F-4D97-AF65-F5344CB8AC3E}">
        <p14:creationId xmlns:p14="http://schemas.microsoft.com/office/powerpoint/2010/main" val="33072980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027685E-EDE2-94D4-EC2E-9F9E3BB63FE6}"/>
              </a:ext>
            </a:extLst>
          </p:cNvPr>
          <p:cNvSpPr txBox="1"/>
          <p:nvPr/>
        </p:nvSpPr>
        <p:spPr>
          <a:xfrm>
            <a:off x="1574292" y="1560032"/>
            <a:ext cx="8967216" cy="4393510"/>
          </a:xfrm>
          <a:prstGeom prst="rect">
            <a:avLst/>
          </a:prstGeom>
          <a:noFill/>
        </p:spPr>
        <p:txBody>
          <a:bodyPr wrap="square">
            <a:spAutoFit/>
          </a:bodyPr>
          <a:lstStyle/>
          <a:p>
            <a:pPr marL="342900" marR="0" lvl="0" indent="-342900">
              <a:spcBef>
                <a:spcPts val="0"/>
              </a:spcBef>
              <a:spcAft>
                <a:spcPts val="900"/>
              </a:spcAft>
              <a:buFont typeface="Arial" panose="020B0604020202020204" pitchFamily="34" charset="0"/>
              <a:buChar char="•"/>
              <a:tabLst>
                <a:tab pos="514350" algn="l"/>
              </a:tabLst>
            </a:pPr>
            <a:r>
              <a:rPr lang="en-US" sz="2400" b="1" kern="100" dirty="0">
                <a:effectLst/>
                <a:latin typeface="Seaford" panose="00000500000000000000" pitchFamily="2" charset="0"/>
                <a:ea typeface="Calibri" panose="020F0502020204030204" pitchFamily="34" charset="0"/>
                <a:cs typeface="Times New Roman" panose="02020603050405020304" pitchFamily="18" charset="0"/>
              </a:rPr>
              <a:t>Floodplain Infrastructure: </a:t>
            </a:r>
            <a:r>
              <a:rPr lang="en-US" sz="1400" kern="100" dirty="0">
                <a:latin typeface="Seaford" panose="00000500000000000000" pitchFamily="2" charset="0"/>
                <a:ea typeface="Calibri" panose="020F0502020204030204" pitchFamily="34" charset="0"/>
                <a:cs typeface="Times New Roman" panose="02020603050405020304" pitchFamily="18" charset="0"/>
              </a:rPr>
              <a:t>Assess the impacts of floodplain confining infrastructure on listed salmonids habitat, as well as other aquatic species.</a:t>
            </a:r>
          </a:p>
          <a:p>
            <a:pPr marL="342900" indent="-342900">
              <a:spcAft>
                <a:spcPts val="900"/>
              </a:spcAft>
              <a:buFont typeface="Arial" panose="020B0604020202020204" pitchFamily="34" charset="0"/>
              <a:buChar char="•"/>
              <a:tabLst>
                <a:tab pos="514350" algn="l"/>
              </a:tabLst>
            </a:pPr>
            <a:r>
              <a:rPr lang="en-US" sz="2400" b="1" kern="100" dirty="0">
                <a:latin typeface="Seaford" panose="00000500000000000000" pitchFamily="2" charset="0"/>
                <a:ea typeface="Calibri" panose="020F0502020204030204" pitchFamily="34" charset="0"/>
                <a:cs typeface="Times New Roman" panose="02020603050405020304" pitchFamily="18" charset="0"/>
              </a:rPr>
              <a:t>Lakes Management: </a:t>
            </a:r>
            <a:r>
              <a:rPr lang="en-US" sz="1400" kern="100" dirty="0">
                <a:latin typeface="Seaford" panose="00000500000000000000" pitchFamily="2" charset="0"/>
                <a:ea typeface="Calibri" panose="020F0502020204030204" pitchFamily="34" charset="0"/>
                <a:cs typeface="Times New Roman" panose="02020603050405020304" pitchFamily="18" charset="0"/>
              </a:rPr>
              <a:t>Identify management needs and potential alternatives for each of the Tucannon Lakes.</a:t>
            </a:r>
          </a:p>
          <a:p>
            <a:pPr marL="342900" marR="0" lvl="0" indent="-342900">
              <a:spcBef>
                <a:spcPts val="0"/>
              </a:spcBef>
              <a:spcAft>
                <a:spcPts val="900"/>
              </a:spcAft>
              <a:buFont typeface="Arial" panose="020B0604020202020204" pitchFamily="34" charset="0"/>
              <a:buChar char="•"/>
              <a:tabLst>
                <a:tab pos="514350" algn="l"/>
              </a:tabLst>
            </a:pPr>
            <a:r>
              <a:rPr lang="en-US" sz="2400" b="1" kern="100" dirty="0">
                <a:latin typeface="Seaford" panose="00000500000000000000" pitchFamily="2" charset="0"/>
                <a:ea typeface="Calibri" panose="020F0502020204030204" pitchFamily="34" charset="0"/>
                <a:cs typeface="Times New Roman" panose="02020603050405020304" pitchFamily="18" charset="0"/>
              </a:rPr>
              <a:t>River Assessment and Design: </a:t>
            </a:r>
            <a:r>
              <a:rPr lang="en-US" sz="1400" kern="100" dirty="0">
                <a:latin typeface="Seaford" panose="00000500000000000000" pitchFamily="2" charset="0"/>
                <a:ea typeface="Calibri" panose="020F0502020204030204" pitchFamily="34" charset="0"/>
                <a:cs typeface="Times New Roman" panose="02020603050405020304" pitchFamily="18" charset="0"/>
              </a:rPr>
              <a:t>Develop an assessment and accompanying conceptual designs to prioritize the restoration of physical and ecological functions of the river, floodplain, and riparian habitats.</a:t>
            </a:r>
          </a:p>
          <a:p>
            <a:pPr marL="342900" indent="-342900">
              <a:spcAft>
                <a:spcPts val="900"/>
              </a:spcAft>
              <a:buFont typeface="Arial" panose="020B0604020202020204" pitchFamily="34" charset="0"/>
              <a:buChar char="•"/>
              <a:tabLst>
                <a:tab pos="514350" algn="l"/>
              </a:tabLst>
            </a:pPr>
            <a:r>
              <a:rPr lang="en-US" sz="2400" b="1" kern="100" dirty="0">
                <a:latin typeface="Seaford" panose="00000500000000000000" pitchFamily="2" charset="0"/>
                <a:ea typeface="Calibri" panose="020F0502020204030204" pitchFamily="34" charset="0"/>
                <a:cs typeface="Times New Roman" panose="02020603050405020304" pitchFamily="18" charset="0"/>
              </a:rPr>
              <a:t>Salmon Recovery: </a:t>
            </a:r>
            <a:r>
              <a:rPr lang="en-US" sz="1400" kern="100" dirty="0">
                <a:latin typeface="Seaford" panose="00000500000000000000" pitchFamily="2" charset="0"/>
                <a:ea typeface="Calibri" panose="020F0502020204030204" pitchFamily="34" charset="0"/>
                <a:cs typeface="Times New Roman" panose="02020603050405020304" pitchFamily="18" charset="0"/>
              </a:rPr>
              <a:t>Restoration actions will maximize recovery potential for ESA-listed spring Chinook, summer steelhead, and bull trout on the Tucannon River.</a:t>
            </a:r>
          </a:p>
          <a:p>
            <a:pPr marL="342900" marR="0" lvl="0" indent="-342900">
              <a:spcBef>
                <a:spcPts val="0"/>
              </a:spcBef>
              <a:spcAft>
                <a:spcPts val="900"/>
              </a:spcAft>
              <a:buFont typeface="Arial" panose="020B0604020202020204" pitchFamily="34" charset="0"/>
              <a:buChar char="•"/>
              <a:tabLst>
                <a:tab pos="514350" algn="l"/>
              </a:tabLst>
            </a:pPr>
            <a:r>
              <a:rPr lang="en-US" sz="2400" b="1" kern="100" dirty="0">
                <a:latin typeface="Seaford" panose="00000500000000000000" pitchFamily="2" charset="0"/>
                <a:ea typeface="Calibri" panose="020F0502020204030204" pitchFamily="34" charset="0"/>
                <a:cs typeface="Times New Roman" panose="02020603050405020304" pitchFamily="18" charset="0"/>
              </a:rPr>
              <a:t>Recreational Uses and Benefits: </a:t>
            </a:r>
            <a:r>
              <a:rPr lang="en-US" sz="1400" kern="100" dirty="0">
                <a:latin typeface="Seaford" panose="00000500000000000000" pitchFamily="2" charset="0"/>
                <a:ea typeface="Calibri" panose="020F0502020204030204" pitchFamily="34" charset="0"/>
                <a:cs typeface="Times New Roman" panose="02020603050405020304" pitchFamily="18" charset="0"/>
              </a:rPr>
              <a:t>Restoration actions will account for the multi-use nature of the project area.</a:t>
            </a:r>
          </a:p>
          <a:p>
            <a:pPr marL="342900" marR="0" lvl="0" indent="-342900">
              <a:spcBef>
                <a:spcPts val="0"/>
              </a:spcBef>
              <a:spcAft>
                <a:spcPts val="900"/>
              </a:spcAft>
              <a:buFont typeface="Arial" panose="020B0604020202020204" pitchFamily="34" charset="0"/>
              <a:buChar char="•"/>
              <a:tabLst>
                <a:tab pos="514350" algn="l"/>
              </a:tabLst>
            </a:pPr>
            <a:r>
              <a:rPr lang="en-US" sz="2400" b="1" kern="100" dirty="0">
                <a:latin typeface="Seaford" panose="00000500000000000000" pitchFamily="2" charset="0"/>
                <a:ea typeface="Calibri" panose="020F0502020204030204" pitchFamily="34" charset="0"/>
                <a:cs typeface="Times New Roman" panose="02020603050405020304" pitchFamily="18" charset="0"/>
              </a:rPr>
              <a:t>Actionable Plan: </a:t>
            </a:r>
            <a:r>
              <a:rPr lang="en-US" sz="1400" kern="100" dirty="0">
                <a:effectLst/>
                <a:latin typeface="Seaford" panose="00000500000000000000" pitchFamily="2" charset="0"/>
                <a:ea typeface="Calibri" panose="020F0502020204030204" pitchFamily="34" charset="0"/>
                <a:cs typeface="Times New Roman" panose="02020603050405020304" pitchFamily="18" charset="0"/>
              </a:rPr>
              <a:t>Prioritized conceptual designs will provide direction to the co-managers for implementation of restoration construction projects.</a:t>
            </a:r>
          </a:p>
        </p:txBody>
      </p:sp>
      <p:sp>
        <p:nvSpPr>
          <p:cNvPr id="6" name="Title 1">
            <a:extLst>
              <a:ext uri="{FF2B5EF4-FFF2-40B4-BE49-F238E27FC236}">
                <a16:creationId xmlns:a16="http://schemas.microsoft.com/office/drawing/2014/main" id="{AFC11CA7-3196-EA5D-F744-DC3370C47AE6}"/>
              </a:ext>
            </a:extLst>
          </p:cNvPr>
          <p:cNvSpPr txBox="1">
            <a:spLocks/>
          </p:cNvSpPr>
          <p:nvPr/>
        </p:nvSpPr>
        <p:spPr>
          <a:xfrm>
            <a:off x="505968" y="6073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Project Goals</a:t>
            </a:r>
          </a:p>
        </p:txBody>
      </p:sp>
    </p:spTree>
    <p:extLst>
      <p:ext uri="{BB962C8B-B14F-4D97-AF65-F5344CB8AC3E}">
        <p14:creationId xmlns:p14="http://schemas.microsoft.com/office/powerpoint/2010/main" val="29329688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AC0A65FA-D7E6-DAA9-988F-5B74A0954CF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5017" b="9997"/>
          <a:stretch/>
        </p:blipFill>
        <p:spPr>
          <a:xfrm>
            <a:off x="20" y="1282"/>
            <a:ext cx="12191980" cy="6856718"/>
          </a:xfrm>
          <a:prstGeom prst="rect">
            <a:avLst/>
          </a:prstGeom>
        </p:spPr>
      </p:pic>
    </p:spTree>
    <p:extLst>
      <p:ext uri="{BB962C8B-B14F-4D97-AF65-F5344CB8AC3E}">
        <p14:creationId xmlns:p14="http://schemas.microsoft.com/office/powerpoint/2010/main" val="34175303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river&#10;&#10;Description automatically generated">
            <a:extLst>
              <a:ext uri="{FF2B5EF4-FFF2-40B4-BE49-F238E27FC236}">
                <a16:creationId xmlns:a16="http://schemas.microsoft.com/office/drawing/2014/main" id="{B619165F-2B06-634A-0013-F3974ECFE1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5064" y="532755"/>
            <a:ext cx="7776936" cy="6221549"/>
          </a:xfrm>
          <a:prstGeom prst="rect">
            <a:avLst/>
          </a:prstGeom>
        </p:spPr>
      </p:pic>
      <p:sp>
        <p:nvSpPr>
          <p:cNvPr id="6" name="TextBox 5">
            <a:extLst>
              <a:ext uri="{FF2B5EF4-FFF2-40B4-BE49-F238E27FC236}">
                <a16:creationId xmlns:a16="http://schemas.microsoft.com/office/drawing/2014/main" id="{B7304D84-3B60-5129-3472-0EB083A0124A}"/>
              </a:ext>
            </a:extLst>
          </p:cNvPr>
          <p:cNvSpPr txBox="1"/>
          <p:nvPr/>
        </p:nvSpPr>
        <p:spPr>
          <a:xfrm>
            <a:off x="10120993" y="6488668"/>
            <a:ext cx="609407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22222"/>
                </a:solidFill>
                <a:effectLst/>
                <a:uLnTx/>
                <a:uFillTx/>
                <a:latin typeface="Aptos" panose="020B0004020202020204" pitchFamily="34" charset="0"/>
                <a:ea typeface="+mn-ea"/>
                <a:cs typeface="+mn-cs"/>
              </a:rPr>
              <a:t>Hauer et al. (2016)</a:t>
            </a:r>
            <a:endParaRPr kumimoji="0" lang="en-US"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2" name="Title 1">
            <a:extLst>
              <a:ext uri="{FF2B5EF4-FFF2-40B4-BE49-F238E27FC236}">
                <a16:creationId xmlns:a16="http://schemas.microsoft.com/office/drawing/2014/main" id="{88A2FDF3-46B8-37D1-18F6-C39B46430848}"/>
              </a:ext>
            </a:extLst>
          </p:cNvPr>
          <p:cNvSpPr>
            <a:spLocks noGrp="1"/>
          </p:cNvSpPr>
          <p:nvPr>
            <p:ph type="title"/>
          </p:nvPr>
        </p:nvSpPr>
        <p:spPr>
          <a:xfrm>
            <a:off x="258536" y="0"/>
            <a:ext cx="10515600" cy="1325563"/>
          </a:xfrm>
        </p:spPr>
        <p:txBody>
          <a:bodyPr/>
          <a:lstStyle/>
          <a:p>
            <a:r>
              <a:rPr lang="en-US" dirty="0">
                <a:latin typeface="Aptos" panose="020B0004020202020204" pitchFamily="34" charset="0"/>
              </a:rPr>
              <a:t>Floodplains are Key</a:t>
            </a:r>
          </a:p>
        </p:txBody>
      </p:sp>
      <p:pic>
        <p:nvPicPr>
          <p:cNvPr id="3" name="Picture 2" descr="A river running through a forest&#10;&#10;Description automatically generated">
            <a:extLst>
              <a:ext uri="{FF2B5EF4-FFF2-40B4-BE49-F238E27FC236}">
                <a16:creationId xmlns:a16="http://schemas.microsoft.com/office/drawing/2014/main" id="{5F57F7CD-CB36-603F-CD13-B2E8134669A9}"/>
              </a:ext>
            </a:extLst>
          </p:cNvPr>
          <p:cNvPicPr>
            <a:picLocks noChangeAspect="1"/>
          </p:cNvPicPr>
          <p:nvPr/>
        </p:nvPicPr>
        <p:blipFill>
          <a:blip r:embed="rId3">
            <a:extLst>
              <a:ext uri="{28A0092B-C50C-407E-A947-70E740481C1C}">
                <a14:useLocalDpi xmlns:a14="http://schemas.microsoft.com/office/drawing/2010/main" val="0"/>
              </a:ext>
            </a:extLst>
          </a:blip>
          <a:srcRect b="5436"/>
          <a:stretch/>
        </p:blipFill>
        <p:spPr>
          <a:xfrm>
            <a:off x="125168" y="1980664"/>
            <a:ext cx="4145527" cy="2940127"/>
          </a:xfrm>
          <a:prstGeom prst="rect">
            <a:avLst/>
          </a:prstGeom>
        </p:spPr>
      </p:pic>
    </p:spTree>
    <p:extLst>
      <p:ext uri="{BB962C8B-B14F-4D97-AF65-F5344CB8AC3E}">
        <p14:creationId xmlns:p14="http://schemas.microsoft.com/office/powerpoint/2010/main" val="970021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floodplain_section1.jpg">
            <a:extLst>
              <a:ext uri="{FF2B5EF4-FFF2-40B4-BE49-F238E27FC236}">
                <a16:creationId xmlns:a16="http://schemas.microsoft.com/office/drawing/2014/main" id="{44299CA5-C358-AD16-AC8A-057B2671D667}"/>
              </a:ext>
            </a:extLst>
          </p:cNvPr>
          <p:cNvPicPr>
            <a:picLocks noChangeAspect="1"/>
          </p:cNvPicPr>
          <p:nvPr/>
        </p:nvPicPr>
        <p:blipFill rotWithShape="1">
          <a:blip r:embed="rId2" cstate="print"/>
          <a:srcRect l="11226" t="29730" r="16014" b="13161"/>
          <a:stretch/>
        </p:blipFill>
        <p:spPr>
          <a:xfrm>
            <a:off x="2768981" y="3618331"/>
            <a:ext cx="6580552" cy="2697237"/>
          </a:xfrm>
          <a:prstGeom prst="rect">
            <a:avLst/>
          </a:prstGeom>
        </p:spPr>
      </p:pic>
      <p:pic>
        <p:nvPicPr>
          <p:cNvPr id="9" name="Picture 8">
            <a:extLst>
              <a:ext uri="{FF2B5EF4-FFF2-40B4-BE49-F238E27FC236}">
                <a16:creationId xmlns:a16="http://schemas.microsoft.com/office/drawing/2014/main" id="{41450A7B-567A-50B5-6996-D1A20CEAEFEA}"/>
              </a:ext>
            </a:extLst>
          </p:cNvPr>
          <p:cNvPicPr>
            <a:picLocks noChangeAspect="1" noChangeArrowheads="1"/>
          </p:cNvPicPr>
          <p:nvPr/>
        </p:nvPicPr>
        <p:blipFill rotWithShape="1">
          <a:blip r:embed="rId3" cstate="print"/>
          <a:srcRect l="11579" t="25711" r="15134" b="1671"/>
          <a:stretch/>
        </p:blipFill>
        <p:spPr bwMode="auto">
          <a:xfrm>
            <a:off x="2830471" y="3429000"/>
            <a:ext cx="6531057" cy="3380674"/>
          </a:xfrm>
          <a:prstGeom prst="rect">
            <a:avLst/>
          </a:prstGeom>
          <a:noFill/>
          <a:ln w="9525">
            <a:noFill/>
            <a:miter lim="800000"/>
            <a:headEnd/>
            <a:tailEnd/>
          </a:ln>
          <a:effectLst/>
        </p:spPr>
      </p:pic>
      <p:sp>
        <p:nvSpPr>
          <p:cNvPr id="2" name="Title 1">
            <a:extLst>
              <a:ext uri="{FF2B5EF4-FFF2-40B4-BE49-F238E27FC236}">
                <a16:creationId xmlns:a16="http://schemas.microsoft.com/office/drawing/2014/main" id="{5A257AB3-F510-7D36-132B-7DFA24C981EC}"/>
              </a:ext>
            </a:extLst>
          </p:cNvPr>
          <p:cNvSpPr>
            <a:spLocks noGrp="1"/>
          </p:cNvSpPr>
          <p:nvPr>
            <p:ph type="title"/>
          </p:nvPr>
        </p:nvSpPr>
        <p:spPr>
          <a:xfrm>
            <a:off x="838200" y="365125"/>
            <a:ext cx="11023600" cy="1325563"/>
          </a:xfrm>
        </p:spPr>
        <p:txBody>
          <a:bodyPr/>
          <a:lstStyle/>
          <a:p>
            <a:r>
              <a:rPr lang="en-US" dirty="0"/>
              <a:t>Lateral and Vertical Disconnection of Floodplains</a:t>
            </a:r>
          </a:p>
        </p:txBody>
      </p:sp>
      <p:cxnSp>
        <p:nvCxnSpPr>
          <p:cNvPr id="6" name="Straight Arrow Connector 5">
            <a:extLst>
              <a:ext uri="{FF2B5EF4-FFF2-40B4-BE49-F238E27FC236}">
                <a16:creationId xmlns:a16="http://schemas.microsoft.com/office/drawing/2014/main" id="{1C3E2E0A-565A-B674-C0F0-9A90DC52DE38}"/>
              </a:ext>
            </a:extLst>
          </p:cNvPr>
          <p:cNvCxnSpPr>
            <a:cxnSpLocks/>
          </p:cNvCxnSpPr>
          <p:nvPr/>
        </p:nvCxnSpPr>
        <p:spPr>
          <a:xfrm>
            <a:off x="3977360" y="2409399"/>
            <a:ext cx="4291509" cy="0"/>
          </a:xfrm>
          <a:prstGeom prst="straightConnector1">
            <a:avLst/>
          </a:prstGeom>
          <a:ln w="88900">
            <a:solidFill>
              <a:schemeClr val="accent3">
                <a:lumMod val="60000"/>
                <a:lumOff val="40000"/>
              </a:schemeClr>
            </a:solidFill>
            <a:headEnd type="oval"/>
            <a:tailEnd type="oval"/>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8138B3A4-C423-602F-18D7-20478FF4178C}"/>
              </a:ext>
            </a:extLst>
          </p:cNvPr>
          <p:cNvSpPr txBox="1"/>
          <p:nvPr/>
        </p:nvSpPr>
        <p:spPr>
          <a:xfrm>
            <a:off x="4008273" y="1450804"/>
            <a:ext cx="4101967" cy="830997"/>
          </a:xfrm>
          <a:prstGeom prst="rect">
            <a:avLst/>
          </a:prstGeom>
          <a:noFill/>
        </p:spPr>
        <p:txBody>
          <a:bodyPr wrap="square" rtlCol="0">
            <a:spAutoFit/>
          </a:bodyPr>
          <a:lstStyle/>
          <a:p>
            <a:pPr algn="ctr"/>
            <a:r>
              <a:rPr lang="en-US" sz="2400" dirty="0">
                <a:solidFill>
                  <a:schemeClr val="accent6">
                    <a:lumMod val="75000"/>
                  </a:schemeClr>
                </a:solidFill>
                <a:latin typeface="Aptos Narrow" panose="020B0004020202020204" pitchFamily="34" charset="0"/>
              </a:rPr>
              <a:t>Historic Floodplain or Valley Bottom</a:t>
            </a:r>
          </a:p>
        </p:txBody>
      </p:sp>
      <p:sp>
        <p:nvSpPr>
          <p:cNvPr id="8" name="TextBox 7">
            <a:extLst>
              <a:ext uri="{FF2B5EF4-FFF2-40B4-BE49-F238E27FC236}">
                <a16:creationId xmlns:a16="http://schemas.microsoft.com/office/drawing/2014/main" id="{755C8547-96B6-9B85-C28A-6C2365DDBD6B}"/>
              </a:ext>
            </a:extLst>
          </p:cNvPr>
          <p:cNvSpPr txBox="1"/>
          <p:nvPr/>
        </p:nvSpPr>
        <p:spPr>
          <a:xfrm>
            <a:off x="4037926" y="3059410"/>
            <a:ext cx="4151778" cy="461665"/>
          </a:xfrm>
          <a:prstGeom prst="rect">
            <a:avLst/>
          </a:prstGeom>
          <a:noFill/>
        </p:spPr>
        <p:txBody>
          <a:bodyPr wrap="none" rtlCol="0">
            <a:spAutoFit/>
          </a:bodyPr>
          <a:lstStyle/>
          <a:p>
            <a:r>
              <a:rPr lang="en-US" sz="2400" dirty="0">
                <a:solidFill>
                  <a:schemeClr val="accent2">
                    <a:lumMod val="50000"/>
                  </a:schemeClr>
                </a:solidFill>
                <a:latin typeface="Aptos Narrow" panose="020B0004020202020204" pitchFamily="34" charset="0"/>
              </a:rPr>
              <a:t>Laterally Constrained Floodplain</a:t>
            </a:r>
          </a:p>
        </p:txBody>
      </p:sp>
      <p:cxnSp>
        <p:nvCxnSpPr>
          <p:cNvPr id="12" name="Straight Arrow Connector 11">
            <a:extLst>
              <a:ext uri="{FF2B5EF4-FFF2-40B4-BE49-F238E27FC236}">
                <a16:creationId xmlns:a16="http://schemas.microsoft.com/office/drawing/2014/main" id="{3401659E-B400-AFB2-9933-956EB666D21B}"/>
              </a:ext>
            </a:extLst>
          </p:cNvPr>
          <p:cNvCxnSpPr>
            <a:cxnSpLocks/>
          </p:cNvCxnSpPr>
          <p:nvPr/>
        </p:nvCxnSpPr>
        <p:spPr>
          <a:xfrm flipV="1">
            <a:off x="5572589" y="5016500"/>
            <a:ext cx="0" cy="591055"/>
          </a:xfrm>
          <a:prstGeom prst="straightConnector1">
            <a:avLst/>
          </a:prstGeom>
          <a:ln w="88900">
            <a:solidFill>
              <a:schemeClr val="accent2">
                <a:lumMod val="75000"/>
              </a:schemeClr>
            </a:solidFill>
            <a:headEnd type="stealth" w="lg" len="lg"/>
            <a:tailEnd type="non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CFA2B767-A046-9FF2-E276-98460C2F750D}"/>
              </a:ext>
            </a:extLst>
          </p:cNvPr>
          <p:cNvSpPr txBox="1"/>
          <p:nvPr/>
        </p:nvSpPr>
        <p:spPr>
          <a:xfrm>
            <a:off x="5572589" y="5844636"/>
            <a:ext cx="4448791" cy="830997"/>
          </a:xfrm>
          <a:prstGeom prst="rect">
            <a:avLst/>
          </a:prstGeom>
          <a:noFill/>
        </p:spPr>
        <p:txBody>
          <a:bodyPr wrap="square" rtlCol="0">
            <a:spAutoFit/>
          </a:bodyPr>
          <a:lstStyle/>
          <a:p>
            <a:r>
              <a:rPr lang="en-US" sz="2400" dirty="0">
                <a:solidFill>
                  <a:schemeClr val="accent2">
                    <a:lumMod val="50000"/>
                  </a:schemeClr>
                </a:solidFill>
                <a:latin typeface="Aptos Narrow" panose="020B0004020202020204" pitchFamily="34" charset="0"/>
              </a:rPr>
              <a:t>Incision Causes Further Disconnection</a:t>
            </a:r>
          </a:p>
        </p:txBody>
      </p:sp>
      <p:cxnSp>
        <p:nvCxnSpPr>
          <p:cNvPr id="4" name="Straight Arrow Connector 3">
            <a:extLst>
              <a:ext uri="{FF2B5EF4-FFF2-40B4-BE49-F238E27FC236}">
                <a16:creationId xmlns:a16="http://schemas.microsoft.com/office/drawing/2014/main" id="{18921C19-688A-8D25-143D-637DD4DCEDE7}"/>
              </a:ext>
            </a:extLst>
          </p:cNvPr>
          <p:cNvCxnSpPr>
            <a:cxnSpLocks/>
          </p:cNvCxnSpPr>
          <p:nvPr/>
        </p:nvCxnSpPr>
        <p:spPr>
          <a:xfrm flipH="1">
            <a:off x="4162889" y="3783431"/>
            <a:ext cx="891711" cy="0"/>
          </a:xfrm>
          <a:prstGeom prst="straightConnector1">
            <a:avLst/>
          </a:prstGeom>
          <a:ln w="88900">
            <a:solidFill>
              <a:schemeClr val="accent2">
                <a:lumMod val="75000"/>
              </a:schemeClr>
            </a:solidFill>
            <a:headEnd type="stealth" w="lg" len="lg"/>
            <a:tailEnd type="non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700D39BD-2593-A073-1B73-FB831243D864}"/>
              </a:ext>
            </a:extLst>
          </p:cNvPr>
          <p:cNvCxnSpPr>
            <a:cxnSpLocks/>
          </p:cNvCxnSpPr>
          <p:nvPr/>
        </p:nvCxnSpPr>
        <p:spPr>
          <a:xfrm>
            <a:off x="6692900" y="3769562"/>
            <a:ext cx="1417340" cy="0"/>
          </a:xfrm>
          <a:prstGeom prst="straightConnector1">
            <a:avLst/>
          </a:prstGeom>
          <a:ln w="88900">
            <a:solidFill>
              <a:schemeClr val="accent2">
                <a:lumMod val="75000"/>
              </a:schemeClr>
            </a:solidFill>
            <a:headEnd type="stealth" w="lg" len="lg"/>
            <a:tailEnd type="none"/>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6B8B5570-E087-6FA4-F496-F31FB5226741}"/>
              </a:ext>
            </a:extLst>
          </p:cNvPr>
          <p:cNvCxnSpPr/>
          <p:nvPr/>
        </p:nvCxnSpPr>
        <p:spPr>
          <a:xfrm flipV="1">
            <a:off x="5054600" y="3594518"/>
            <a:ext cx="0" cy="377825"/>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ED04A8E7-A2B7-88D9-9CAD-568650A2D1B2}"/>
              </a:ext>
            </a:extLst>
          </p:cNvPr>
          <p:cNvCxnSpPr/>
          <p:nvPr/>
        </p:nvCxnSpPr>
        <p:spPr>
          <a:xfrm flipV="1">
            <a:off x="6692900" y="3594518"/>
            <a:ext cx="0" cy="377825"/>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44078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a river&#10;&#10;Description automatically generated">
            <a:extLst>
              <a:ext uri="{FF2B5EF4-FFF2-40B4-BE49-F238E27FC236}">
                <a16:creationId xmlns:a16="http://schemas.microsoft.com/office/drawing/2014/main" id="{58B0C566-EC2F-738B-F32F-4C3D417675AC}"/>
              </a:ext>
            </a:extLst>
          </p:cNvPr>
          <p:cNvPicPr>
            <a:picLocks noChangeAspect="1"/>
          </p:cNvPicPr>
          <p:nvPr/>
        </p:nvPicPr>
        <p:blipFill>
          <a:blip r:embed="rId3">
            <a:extLst>
              <a:ext uri="{28A0092B-C50C-407E-A947-70E740481C1C}">
                <a14:useLocalDpi xmlns:a14="http://schemas.microsoft.com/office/drawing/2010/main" val="0"/>
              </a:ext>
            </a:extLst>
          </a:blip>
          <a:srcRect t="11111"/>
          <a:stretch/>
        </p:blipFill>
        <p:spPr>
          <a:xfrm>
            <a:off x="762" y="0"/>
            <a:ext cx="12191238" cy="6096000"/>
          </a:xfrm>
          <a:prstGeom prst="rect">
            <a:avLst/>
          </a:prstGeom>
        </p:spPr>
      </p:pic>
      <p:sp>
        <p:nvSpPr>
          <p:cNvPr id="7" name="TextBox 6">
            <a:extLst>
              <a:ext uri="{FF2B5EF4-FFF2-40B4-BE49-F238E27FC236}">
                <a16:creationId xmlns:a16="http://schemas.microsoft.com/office/drawing/2014/main" id="{2247138E-E7EC-97EF-89E2-080FC4696C46}"/>
              </a:ext>
            </a:extLst>
          </p:cNvPr>
          <p:cNvSpPr txBox="1"/>
          <p:nvPr/>
        </p:nvSpPr>
        <p:spPr>
          <a:xfrm>
            <a:off x="7296843" y="1384301"/>
            <a:ext cx="3105530" cy="400110"/>
          </a:xfrm>
          <a:prstGeom prst="rect">
            <a:avLst/>
          </a:prstGeom>
          <a:noFill/>
        </p:spPr>
        <p:txBody>
          <a:bodyPr wrap="none" rtlCol="0">
            <a:spAutoFit/>
          </a:bodyPr>
          <a:lstStyle/>
          <a:p>
            <a:r>
              <a:rPr lang="en-US" sz="2000" i="1" dirty="0">
                <a:solidFill>
                  <a:srgbClr val="7AB2B4"/>
                </a:solidFill>
                <a:latin typeface="Aptos Narrow" panose="020B0004020202020204" pitchFamily="34" charset="0"/>
              </a:rPr>
              <a:t>Blues – At or below river level</a:t>
            </a:r>
          </a:p>
        </p:txBody>
      </p:sp>
      <p:sp>
        <p:nvSpPr>
          <p:cNvPr id="8" name="TextBox 7">
            <a:extLst>
              <a:ext uri="{FF2B5EF4-FFF2-40B4-BE49-F238E27FC236}">
                <a16:creationId xmlns:a16="http://schemas.microsoft.com/office/drawing/2014/main" id="{443E7F7E-F7D8-E574-E881-81E9BF63DB28}"/>
              </a:ext>
            </a:extLst>
          </p:cNvPr>
          <p:cNvSpPr txBox="1"/>
          <p:nvPr/>
        </p:nvSpPr>
        <p:spPr>
          <a:xfrm>
            <a:off x="7296843" y="1024801"/>
            <a:ext cx="4216795" cy="400110"/>
          </a:xfrm>
          <a:prstGeom prst="rect">
            <a:avLst/>
          </a:prstGeom>
          <a:noFill/>
        </p:spPr>
        <p:txBody>
          <a:bodyPr wrap="none" rtlCol="0">
            <a:spAutoFit/>
          </a:bodyPr>
          <a:lstStyle/>
          <a:p>
            <a:r>
              <a:rPr lang="en-US" sz="2000" i="1" dirty="0">
                <a:solidFill>
                  <a:srgbClr val="90C39E"/>
                </a:solidFill>
                <a:latin typeface="Aptos Narrow" panose="020B0004020202020204" pitchFamily="34" charset="0"/>
              </a:rPr>
              <a:t>Greens – At or below regular flood levels</a:t>
            </a:r>
          </a:p>
        </p:txBody>
      </p:sp>
      <p:sp>
        <p:nvSpPr>
          <p:cNvPr id="11" name="TextBox 10">
            <a:extLst>
              <a:ext uri="{FF2B5EF4-FFF2-40B4-BE49-F238E27FC236}">
                <a16:creationId xmlns:a16="http://schemas.microsoft.com/office/drawing/2014/main" id="{0D4C678F-9061-25BF-3253-DAC92E084687}"/>
              </a:ext>
            </a:extLst>
          </p:cNvPr>
          <p:cNvSpPr txBox="1"/>
          <p:nvPr/>
        </p:nvSpPr>
        <p:spPr>
          <a:xfrm>
            <a:off x="7296843" y="665301"/>
            <a:ext cx="4592091" cy="400110"/>
          </a:xfrm>
          <a:prstGeom prst="rect">
            <a:avLst/>
          </a:prstGeom>
          <a:noFill/>
        </p:spPr>
        <p:txBody>
          <a:bodyPr wrap="none" rtlCol="0">
            <a:spAutoFit/>
          </a:bodyPr>
          <a:lstStyle/>
          <a:p>
            <a:r>
              <a:rPr lang="en-US" sz="2000" i="1" dirty="0">
                <a:solidFill>
                  <a:srgbClr val="F9B294"/>
                </a:solidFill>
                <a:latin typeface="Aptos Narrow" panose="020B0004020202020204" pitchFamily="34" charset="0"/>
              </a:rPr>
              <a:t>Yellows/Reds– Above regular flooding levels</a:t>
            </a:r>
          </a:p>
        </p:txBody>
      </p:sp>
      <p:sp>
        <p:nvSpPr>
          <p:cNvPr id="12" name="Arrow: Right 11">
            <a:extLst>
              <a:ext uri="{FF2B5EF4-FFF2-40B4-BE49-F238E27FC236}">
                <a16:creationId xmlns:a16="http://schemas.microsoft.com/office/drawing/2014/main" id="{4490580A-A923-6354-0487-E8100F4978DC}"/>
              </a:ext>
            </a:extLst>
          </p:cNvPr>
          <p:cNvSpPr/>
          <p:nvPr/>
        </p:nvSpPr>
        <p:spPr>
          <a:xfrm rot="10800000">
            <a:off x="851091" y="6141392"/>
            <a:ext cx="1270000" cy="501650"/>
          </a:xfrm>
          <a:prstGeom prst="rightArrow">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2BAA88C6-5EA0-9201-225F-0D0F1988D28F}"/>
              </a:ext>
            </a:extLst>
          </p:cNvPr>
          <p:cNvSpPr txBox="1"/>
          <p:nvPr/>
        </p:nvSpPr>
        <p:spPr>
          <a:xfrm>
            <a:off x="1123950" y="6167734"/>
            <a:ext cx="814838" cy="461665"/>
          </a:xfrm>
          <a:prstGeom prst="rect">
            <a:avLst/>
          </a:prstGeom>
          <a:noFill/>
        </p:spPr>
        <p:txBody>
          <a:bodyPr wrap="none" rtlCol="0">
            <a:spAutoFit/>
          </a:bodyPr>
          <a:lstStyle/>
          <a:p>
            <a:r>
              <a:rPr lang="en-US" sz="2400" dirty="0"/>
              <a:t>Flow</a:t>
            </a:r>
          </a:p>
        </p:txBody>
      </p:sp>
      <p:sp>
        <p:nvSpPr>
          <p:cNvPr id="2" name="TextBox 1">
            <a:extLst>
              <a:ext uri="{FF2B5EF4-FFF2-40B4-BE49-F238E27FC236}">
                <a16:creationId xmlns:a16="http://schemas.microsoft.com/office/drawing/2014/main" id="{06B95BF4-0D5B-6752-6C79-7845217BCF1B}"/>
              </a:ext>
            </a:extLst>
          </p:cNvPr>
          <p:cNvSpPr txBox="1"/>
          <p:nvPr/>
        </p:nvSpPr>
        <p:spPr>
          <a:xfrm>
            <a:off x="322058" y="487203"/>
            <a:ext cx="4370042" cy="594137"/>
          </a:xfrm>
          <a:prstGeom prst="rect">
            <a:avLst/>
          </a:prstGeom>
        </p:spPr>
        <p:txBody>
          <a:bodyPr vert="horz" lIns="91440" tIns="45720" rIns="91440" bIns="45720" rtlCol="0" anchor="b">
            <a:normAutofit/>
          </a:bodyPr>
          <a:lstStyle>
            <a:lvl1pPr>
              <a:lnSpc>
                <a:spcPct val="90000"/>
              </a:lnSpc>
              <a:spcBef>
                <a:spcPct val="0"/>
              </a:spcBef>
              <a:buNone/>
              <a:defRPr sz="3600">
                <a:latin typeface="+mj-lt"/>
                <a:ea typeface="+mj-ea"/>
                <a:cs typeface="+mj-cs"/>
              </a:defRPr>
            </a:lvl1pPr>
          </a:lstStyle>
          <a:p>
            <a:r>
              <a:rPr lang="en-US" dirty="0"/>
              <a:t>State of the Floodplain</a:t>
            </a:r>
          </a:p>
        </p:txBody>
      </p:sp>
      <p:sp>
        <p:nvSpPr>
          <p:cNvPr id="3" name="TextBox 2">
            <a:extLst>
              <a:ext uri="{FF2B5EF4-FFF2-40B4-BE49-F238E27FC236}">
                <a16:creationId xmlns:a16="http://schemas.microsoft.com/office/drawing/2014/main" id="{49CFEBBA-9830-1DDF-412D-3FA50EEAADB9}"/>
              </a:ext>
            </a:extLst>
          </p:cNvPr>
          <p:cNvSpPr txBox="1"/>
          <p:nvPr/>
        </p:nvSpPr>
        <p:spPr>
          <a:xfrm>
            <a:off x="9933410" y="4565421"/>
            <a:ext cx="1710389" cy="646331"/>
          </a:xfrm>
          <a:prstGeom prst="rect">
            <a:avLst/>
          </a:prstGeom>
          <a:noFill/>
        </p:spPr>
        <p:txBody>
          <a:bodyPr wrap="square" rtlCol="0">
            <a:spAutoFit/>
          </a:bodyPr>
          <a:lstStyle/>
          <a:p>
            <a:r>
              <a:rPr lang="en-US" dirty="0"/>
              <a:t>Beaver/Watson Lake</a:t>
            </a:r>
          </a:p>
        </p:txBody>
      </p:sp>
      <p:sp>
        <p:nvSpPr>
          <p:cNvPr id="4" name="TextBox 3">
            <a:extLst>
              <a:ext uri="{FF2B5EF4-FFF2-40B4-BE49-F238E27FC236}">
                <a16:creationId xmlns:a16="http://schemas.microsoft.com/office/drawing/2014/main" id="{02514437-365F-3B52-55A3-E884E3AE2025}"/>
              </a:ext>
            </a:extLst>
          </p:cNvPr>
          <p:cNvSpPr txBox="1"/>
          <p:nvPr/>
        </p:nvSpPr>
        <p:spPr>
          <a:xfrm>
            <a:off x="2231180" y="4565421"/>
            <a:ext cx="1710389" cy="369332"/>
          </a:xfrm>
          <a:prstGeom prst="rect">
            <a:avLst/>
          </a:prstGeom>
          <a:noFill/>
        </p:spPr>
        <p:txBody>
          <a:bodyPr wrap="square" rtlCol="0">
            <a:spAutoFit/>
          </a:bodyPr>
          <a:lstStyle/>
          <a:p>
            <a:r>
              <a:rPr lang="en-US" dirty="0"/>
              <a:t>Deer Lake</a:t>
            </a:r>
          </a:p>
        </p:txBody>
      </p:sp>
      <p:cxnSp>
        <p:nvCxnSpPr>
          <p:cNvPr id="9" name="Straight Arrow Connector 8">
            <a:extLst>
              <a:ext uri="{FF2B5EF4-FFF2-40B4-BE49-F238E27FC236}">
                <a16:creationId xmlns:a16="http://schemas.microsoft.com/office/drawing/2014/main" id="{0CEA2F48-9FF1-DCC1-E383-6E05949D46F7}"/>
              </a:ext>
            </a:extLst>
          </p:cNvPr>
          <p:cNvCxnSpPr>
            <a:cxnSpLocks/>
          </p:cNvCxnSpPr>
          <p:nvPr/>
        </p:nvCxnSpPr>
        <p:spPr>
          <a:xfrm flipH="1" flipV="1">
            <a:off x="2565583" y="3131470"/>
            <a:ext cx="269715" cy="13352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FE467186-2520-DD96-1482-8E91E0913BF3}"/>
              </a:ext>
            </a:extLst>
          </p:cNvPr>
          <p:cNvCxnSpPr>
            <a:cxnSpLocks/>
          </p:cNvCxnSpPr>
          <p:nvPr/>
        </p:nvCxnSpPr>
        <p:spPr>
          <a:xfrm flipH="1" flipV="1">
            <a:off x="10709663" y="3532610"/>
            <a:ext cx="78941" cy="9814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421279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a river&#10;&#10;Description automatically generated">
            <a:extLst>
              <a:ext uri="{FF2B5EF4-FFF2-40B4-BE49-F238E27FC236}">
                <a16:creationId xmlns:a16="http://schemas.microsoft.com/office/drawing/2014/main" id="{D1AFB948-5E18-4AB2-12E4-22F03DAACB0F}"/>
              </a:ext>
            </a:extLst>
          </p:cNvPr>
          <p:cNvPicPr>
            <a:picLocks noChangeAspect="1"/>
          </p:cNvPicPr>
          <p:nvPr/>
        </p:nvPicPr>
        <p:blipFill>
          <a:blip r:embed="rId2">
            <a:extLst>
              <a:ext uri="{28A0092B-C50C-407E-A947-70E740481C1C}">
                <a14:useLocalDpi xmlns:a14="http://schemas.microsoft.com/office/drawing/2010/main" val="0"/>
              </a:ext>
            </a:extLst>
          </a:blip>
          <a:srcRect t="11111"/>
          <a:stretch/>
        </p:blipFill>
        <p:spPr>
          <a:xfrm>
            <a:off x="0" y="0"/>
            <a:ext cx="12191238" cy="6096000"/>
          </a:xfrm>
          <a:prstGeom prst="rect">
            <a:avLst/>
          </a:prstGeom>
        </p:spPr>
      </p:pic>
      <p:sp>
        <p:nvSpPr>
          <p:cNvPr id="4" name="TextBox 3">
            <a:extLst>
              <a:ext uri="{FF2B5EF4-FFF2-40B4-BE49-F238E27FC236}">
                <a16:creationId xmlns:a16="http://schemas.microsoft.com/office/drawing/2014/main" id="{ADEB324C-C2E6-E255-B9F0-0B812C38C1D5}"/>
              </a:ext>
            </a:extLst>
          </p:cNvPr>
          <p:cNvSpPr txBox="1"/>
          <p:nvPr/>
        </p:nvSpPr>
        <p:spPr>
          <a:xfrm>
            <a:off x="2963672" y="4086915"/>
            <a:ext cx="4232656" cy="2677656"/>
          </a:xfrm>
          <a:prstGeom prst="rect">
            <a:avLst/>
          </a:prstGeom>
          <a:noFill/>
        </p:spPr>
        <p:txBody>
          <a:bodyPr wrap="square" rtlCol="0">
            <a:spAutoFit/>
          </a:bodyPr>
          <a:lstStyle/>
          <a:p>
            <a:r>
              <a:rPr lang="en-US" sz="2400" u="sng" dirty="0"/>
              <a:t>Key Drivers of Disconnection: </a:t>
            </a:r>
          </a:p>
          <a:p>
            <a:pPr marL="342900" indent="-342900">
              <a:buFont typeface="Arial" panose="020B0604020202020204" pitchFamily="34" charset="0"/>
              <a:buChar char="•"/>
            </a:pPr>
            <a:r>
              <a:rPr lang="en-US" sz="2400" dirty="0">
                <a:solidFill>
                  <a:srgbClr val="101A9E"/>
                </a:solidFill>
              </a:rPr>
              <a:t>Lakes (and their intakes) </a:t>
            </a:r>
          </a:p>
          <a:p>
            <a:pPr marL="342900" indent="-342900">
              <a:buFont typeface="Arial" panose="020B0604020202020204" pitchFamily="34" charset="0"/>
              <a:buChar char="•"/>
            </a:pPr>
            <a:r>
              <a:rPr lang="en-US" sz="2400" dirty="0">
                <a:solidFill>
                  <a:srgbClr val="FD4142"/>
                </a:solidFill>
              </a:rPr>
              <a:t>Levees</a:t>
            </a:r>
            <a:r>
              <a:rPr lang="en-US" sz="2400" dirty="0"/>
              <a:t> </a:t>
            </a:r>
          </a:p>
          <a:p>
            <a:pPr marL="342900" indent="-342900">
              <a:buFont typeface="Arial" panose="020B0604020202020204" pitchFamily="34" charset="0"/>
              <a:buChar char="•"/>
            </a:pPr>
            <a:r>
              <a:rPr lang="en-US" sz="2400" dirty="0">
                <a:solidFill>
                  <a:schemeClr val="bg1">
                    <a:lumMod val="50000"/>
                  </a:schemeClr>
                </a:solidFill>
              </a:rPr>
              <a:t>Roads</a:t>
            </a:r>
            <a:r>
              <a:rPr lang="en-US" sz="2400" dirty="0"/>
              <a:t> </a:t>
            </a:r>
          </a:p>
          <a:p>
            <a:pPr marL="342900" indent="-342900">
              <a:buFont typeface="Arial" panose="020B0604020202020204" pitchFamily="34" charset="0"/>
              <a:buChar char="•"/>
            </a:pPr>
            <a:r>
              <a:rPr lang="en-US" sz="2400" dirty="0"/>
              <a:t>Stream incision</a:t>
            </a:r>
          </a:p>
          <a:p>
            <a:pPr marL="342900" indent="-342900">
              <a:buFont typeface="Arial" panose="020B0604020202020204" pitchFamily="34" charset="0"/>
              <a:buChar char="•"/>
            </a:pPr>
            <a:endParaRPr lang="en-US" sz="2400" dirty="0"/>
          </a:p>
          <a:p>
            <a:r>
              <a:rPr lang="en-US" sz="2400" dirty="0"/>
              <a:t> </a:t>
            </a:r>
          </a:p>
        </p:txBody>
      </p:sp>
      <p:sp>
        <p:nvSpPr>
          <p:cNvPr id="16" name="TextBox 15">
            <a:extLst>
              <a:ext uri="{FF2B5EF4-FFF2-40B4-BE49-F238E27FC236}">
                <a16:creationId xmlns:a16="http://schemas.microsoft.com/office/drawing/2014/main" id="{AC472A1B-0213-6C69-7449-A0D370C54F71}"/>
              </a:ext>
            </a:extLst>
          </p:cNvPr>
          <p:cNvSpPr txBox="1"/>
          <p:nvPr/>
        </p:nvSpPr>
        <p:spPr>
          <a:xfrm>
            <a:off x="6544818" y="3585320"/>
            <a:ext cx="3028950" cy="400110"/>
          </a:xfrm>
          <a:prstGeom prst="rect">
            <a:avLst/>
          </a:prstGeom>
          <a:noFill/>
        </p:spPr>
        <p:txBody>
          <a:bodyPr wrap="square" rtlCol="0">
            <a:spAutoFit/>
          </a:bodyPr>
          <a:lstStyle/>
          <a:p>
            <a:r>
              <a:rPr lang="en-US" sz="2000" i="1" dirty="0">
                <a:solidFill>
                  <a:srgbClr val="D4B43B"/>
                </a:solidFill>
              </a:rPr>
              <a:t>Campground</a:t>
            </a:r>
          </a:p>
        </p:txBody>
      </p:sp>
      <p:sp>
        <p:nvSpPr>
          <p:cNvPr id="2" name="Arrow: Right 1">
            <a:extLst>
              <a:ext uri="{FF2B5EF4-FFF2-40B4-BE49-F238E27FC236}">
                <a16:creationId xmlns:a16="http://schemas.microsoft.com/office/drawing/2014/main" id="{2F2D2B82-E8AC-6DC1-425E-661AD67A2A1D}"/>
              </a:ext>
            </a:extLst>
          </p:cNvPr>
          <p:cNvSpPr/>
          <p:nvPr/>
        </p:nvSpPr>
        <p:spPr>
          <a:xfrm rot="10800000">
            <a:off x="851091" y="6141392"/>
            <a:ext cx="1270000" cy="501650"/>
          </a:xfrm>
          <a:prstGeom prst="rightArrow">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173ED17-98BD-C5EA-D6C1-CCE7A0EE7232}"/>
              </a:ext>
            </a:extLst>
          </p:cNvPr>
          <p:cNvSpPr txBox="1"/>
          <p:nvPr/>
        </p:nvSpPr>
        <p:spPr>
          <a:xfrm>
            <a:off x="1123950" y="6167734"/>
            <a:ext cx="814838" cy="461665"/>
          </a:xfrm>
          <a:prstGeom prst="rect">
            <a:avLst/>
          </a:prstGeom>
          <a:noFill/>
        </p:spPr>
        <p:txBody>
          <a:bodyPr wrap="none" rtlCol="0">
            <a:spAutoFit/>
          </a:bodyPr>
          <a:lstStyle/>
          <a:p>
            <a:r>
              <a:rPr lang="en-US" sz="2400" dirty="0"/>
              <a:t>Flow</a:t>
            </a:r>
          </a:p>
        </p:txBody>
      </p:sp>
      <p:sp>
        <p:nvSpPr>
          <p:cNvPr id="10" name="TextBox 9">
            <a:extLst>
              <a:ext uri="{FF2B5EF4-FFF2-40B4-BE49-F238E27FC236}">
                <a16:creationId xmlns:a16="http://schemas.microsoft.com/office/drawing/2014/main" id="{02C9CBED-124F-79B1-99D7-68F2AABDE2FF}"/>
              </a:ext>
            </a:extLst>
          </p:cNvPr>
          <p:cNvSpPr txBox="1"/>
          <p:nvPr/>
        </p:nvSpPr>
        <p:spPr>
          <a:xfrm>
            <a:off x="992604" y="2211446"/>
            <a:ext cx="3028950" cy="400110"/>
          </a:xfrm>
          <a:prstGeom prst="rect">
            <a:avLst/>
          </a:prstGeom>
          <a:noFill/>
        </p:spPr>
        <p:txBody>
          <a:bodyPr wrap="square" rtlCol="0">
            <a:spAutoFit/>
          </a:bodyPr>
          <a:lstStyle/>
          <a:p>
            <a:r>
              <a:rPr lang="en-US" sz="2000" i="1" dirty="0">
                <a:solidFill>
                  <a:srgbClr val="101A9E"/>
                </a:solidFill>
              </a:rPr>
              <a:t>Deer Lake</a:t>
            </a:r>
          </a:p>
        </p:txBody>
      </p:sp>
      <p:sp>
        <p:nvSpPr>
          <p:cNvPr id="11" name="TextBox 10">
            <a:extLst>
              <a:ext uri="{FF2B5EF4-FFF2-40B4-BE49-F238E27FC236}">
                <a16:creationId xmlns:a16="http://schemas.microsoft.com/office/drawing/2014/main" id="{7886C047-24C2-EA1D-61EB-06F9938D3CA9}"/>
              </a:ext>
            </a:extLst>
          </p:cNvPr>
          <p:cNvSpPr txBox="1"/>
          <p:nvPr/>
        </p:nvSpPr>
        <p:spPr>
          <a:xfrm>
            <a:off x="10305669" y="1250204"/>
            <a:ext cx="1664081" cy="1015663"/>
          </a:xfrm>
          <a:prstGeom prst="rect">
            <a:avLst/>
          </a:prstGeom>
          <a:noFill/>
        </p:spPr>
        <p:txBody>
          <a:bodyPr wrap="square" rtlCol="0">
            <a:spAutoFit/>
          </a:bodyPr>
          <a:lstStyle/>
          <a:p>
            <a:r>
              <a:rPr lang="en-US" sz="2000" i="1" dirty="0">
                <a:solidFill>
                  <a:srgbClr val="101A9E"/>
                </a:solidFill>
              </a:rPr>
              <a:t>Beaver and Watson Lakes</a:t>
            </a:r>
          </a:p>
        </p:txBody>
      </p:sp>
      <p:sp>
        <p:nvSpPr>
          <p:cNvPr id="5" name="TextBox 4">
            <a:extLst>
              <a:ext uri="{FF2B5EF4-FFF2-40B4-BE49-F238E27FC236}">
                <a16:creationId xmlns:a16="http://schemas.microsoft.com/office/drawing/2014/main" id="{46D49332-533D-ACF4-FAD1-70FB6DD2E15C}"/>
              </a:ext>
            </a:extLst>
          </p:cNvPr>
          <p:cNvSpPr txBox="1"/>
          <p:nvPr/>
        </p:nvSpPr>
        <p:spPr>
          <a:xfrm>
            <a:off x="322058" y="487203"/>
            <a:ext cx="4370042" cy="594137"/>
          </a:xfrm>
          <a:prstGeom prst="rect">
            <a:avLst/>
          </a:prstGeom>
        </p:spPr>
        <p:txBody>
          <a:bodyPr vert="horz" lIns="91440" tIns="45720" rIns="91440" bIns="45720" rtlCol="0" anchor="b">
            <a:normAutofit/>
          </a:bodyPr>
          <a:lstStyle>
            <a:lvl1pPr>
              <a:lnSpc>
                <a:spcPct val="90000"/>
              </a:lnSpc>
              <a:spcBef>
                <a:spcPct val="0"/>
              </a:spcBef>
              <a:buNone/>
              <a:defRPr sz="3600">
                <a:latin typeface="+mj-lt"/>
                <a:ea typeface="+mj-ea"/>
                <a:cs typeface="+mj-cs"/>
              </a:defRPr>
            </a:lvl1pPr>
          </a:lstStyle>
          <a:p>
            <a:r>
              <a:rPr lang="en-US" dirty="0"/>
              <a:t>State of the Floodplain</a:t>
            </a:r>
          </a:p>
        </p:txBody>
      </p:sp>
      <p:sp>
        <p:nvSpPr>
          <p:cNvPr id="6" name="TextBox 5">
            <a:extLst>
              <a:ext uri="{FF2B5EF4-FFF2-40B4-BE49-F238E27FC236}">
                <a16:creationId xmlns:a16="http://schemas.microsoft.com/office/drawing/2014/main" id="{75C30D49-028F-EF59-FCD2-39347523A1DA}"/>
              </a:ext>
            </a:extLst>
          </p:cNvPr>
          <p:cNvSpPr txBox="1"/>
          <p:nvPr/>
        </p:nvSpPr>
        <p:spPr>
          <a:xfrm>
            <a:off x="7097790" y="1166974"/>
            <a:ext cx="2475978" cy="707886"/>
          </a:xfrm>
          <a:prstGeom prst="rect">
            <a:avLst/>
          </a:prstGeom>
          <a:noFill/>
        </p:spPr>
        <p:txBody>
          <a:bodyPr wrap="square" rtlCol="0">
            <a:spAutoFit/>
          </a:bodyPr>
          <a:lstStyle/>
          <a:p>
            <a:r>
              <a:rPr lang="en-US" sz="2000" i="1" dirty="0">
                <a:solidFill>
                  <a:schemeClr val="accent6">
                    <a:lumMod val="75000"/>
                  </a:schemeClr>
                </a:solidFill>
              </a:rPr>
              <a:t>Connected Floodplain (green)</a:t>
            </a:r>
          </a:p>
        </p:txBody>
      </p:sp>
      <p:sp>
        <p:nvSpPr>
          <p:cNvPr id="7" name="TextBox 6">
            <a:extLst>
              <a:ext uri="{FF2B5EF4-FFF2-40B4-BE49-F238E27FC236}">
                <a16:creationId xmlns:a16="http://schemas.microsoft.com/office/drawing/2014/main" id="{7100941D-5D4C-E2BC-D8E1-CC1675EC59B6}"/>
              </a:ext>
            </a:extLst>
          </p:cNvPr>
          <p:cNvSpPr txBox="1"/>
          <p:nvPr/>
        </p:nvSpPr>
        <p:spPr>
          <a:xfrm>
            <a:off x="4167378" y="1320862"/>
            <a:ext cx="3028950" cy="400110"/>
          </a:xfrm>
          <a:prstGeom prst="rect">
            <a:avLst/>
          </a:prstGeom>
          <a:noFill/>
        </p:spPr>
        <p:txBody>
          <a:bodyPr wrap="square" rtlCol="0">
            <a:spAutoFit/>
          </a:bodyPr>
          <a:lstStyle/>
          <a:p>
            <a:r>
              <a:rPr lang="en-US" sz="2000" dirty="0">
                <a:solidFill>
                  <a:srgbClr val="2971AB"/>
                </a:solidFill>
              </a:rPr>
              <a:t>Historic Floodplain</a:t>
            </a:r>
          </a:p>
        </p:txBody>
      </p:sp>
    </p:spTree>
    <p:extLst>
      <p:ext uri="{BB962C8B-B14F-4D97-AF65-F5344CB8AC3E}">
        <p14:creationId xmlns:p14="http://schemas.microsoft.com/office/powerpoint/2010/main" val="35490287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F1D3A-6AD1-3152-5911-915822D38381}"/>
              </a:ext>
            </a:extLst>
          </p:cNvPr>
          <p:cNvSpPr>
            <a:spLocks noGrp="1"/>
          </p:cNvSpPr>
          <p:nvPr>
            <p:ph type="title"/>
          </p:nvPr>
        </p:nvSpPr>
        <p:spPr/>
        <p:txBody>
          <a:bodyPr/>
          <a:lstStyle/>
          <a:p>
            <a:endParaRPr lang="en-US" dirty="0"/>
          </a:p>
        </p:txBody>
      </p:sp>
      <p:pic>
        <p:nvPicPr>
          <p:cNvPr id="5" name="Picture 4">
            <a:extLst>
              <a:ext uri="{FF2B5EF4-FFF2-40B4-BE49-F238E27FC236}">
                <a16:creationId xmlns:a16="http://schemas.microsoft.com/office/drawing/2014/main" id="{1EE9F89B-CC8A-F566-6423-71F8ABC2D7FB}"/>
              </a:ext>
            </a:extLst>
          </p:cNvPr>
          <p:cNvPicPr>
            <a:picLocks noChangeAspect="1"/>
          </p:cNvPicPr>
          <p:nvPr/>
        </p:nvPicPr>
        <p:blipFill>
          <a:blip r:embed="rId2"/>
          <a:stretch>
            <a:fillRect/>
          </a:stretch>
        </p:blipFill>
        <p:spPr>
          <a:xfrm>
            <a:off x="667487" y="365125"/>
            <a:ext cx="10994853" cy="6323407"/>
          </a:xfrm>
          <a:prstGeom prst="rect">
            <a:avLst/>
          </a:prstGeom>
        </p:spPr>
      </p:pic>
      <p:sp>
        <p:nvSpPr>
          <p:cNvPr id="6" name="TextBox 5">
            <a:extLst>
              <a:ext uri="{FF2B5EF4-FFF2-40B4-BE49-F238E27FC236}">
                <a16:creationId xmlns:a16="http://schemas.microsoft.com/office/drawing/2014/main" id="{BA2931F8-F81B-925B-B84A-C94A5DADDAD8}"/>
              </a:ext>
            </a:extLst>
          </p:cNvPr>
          <p:cNvSpPr txBox="1"/>
          <p:nvPr/>
        </p:nvSpPr>
        <p:spPr>
          <a:xfrm>
            <a:off x="277179" y="320246"/>
            <a:ext cx="3669723" cy="523220"/>
          </a:xfrm>
          <a:prstGeom prst="rect">
            <a:avLst/>
          </a:prstGeom>
          <a:solidFill>
            <a:schemeClr val="bg1"/>
          </a:solidFill>
        </p:spPr>
        <p:txBody>
          <a:bodyPr wrap="none" rtlCol="0">
            <a:spAutoFit/>
          </a:bodyPr>
          <a:lstStyle/>
          <a:p>
            <a:r>
              <a:rPr lang="en-US" sz="2800" dirty="0"/>
              <a:t>State of the Floodplain</a:t>
            </a:r>
          </a:p>
        </p:txBody>
      </p:sp>
      <p:sp>
        <p:nvSpPr>
          <p:cNvPr id="7" name="TextBox 6">
            <a:extLst>
              <a:ext uri="{FF2B5EF4-FFF2-40B4-BE49-F238E27FC236}">
                <a16:creationId xmlns:a16="http://schemas.microsoft.com/office/drawing/2014/main" id="{2C0F1755-4FC3-F33D-3B37-85F7E7E1CB51}"/>
              </a:ext>
            </a:extLst>
          </p:cNvPr>
          <p:cNvSpPr txBox="1"/>
          <p:nvPr/>
        </p:nvSpPr>
        <p:spPr>
          <a:xfrm>
            <a:off x="2528821" y="4869322"/>
            <a:ext cx="1733433" cy="646331"/>
          </a:xfrm>
          <a:prstGeom prst="rect">
            <a:avLst/>
          </a:prstGeom>
          <a:solidFill>
            <a:schemeClr val="accent2">
              <a:lumMod val="20000"/>
              <a:lumOff val="80000"/>
            </a:schemeClr>
          </a:solidFill>
        </p:spPr>
        <p:txBody>
          <a:bodyPr wrap="square" rtlCol="0">
            <a:spAutoFit/>
          </a:bodyPr>
          <a:lstStyle/>
          <a:p>
            <a:r>
              <a:rPr lang="en-US" b="1" dirty="0">
                <a:solidFill>
                  <a:srgbClr val="A76262"/>
                </a:solidFill>
              </a:rPr>
              <a:t>Disconnection by Road</a:t>
            </a:r>
          </a:p>
        </p:txBody>
      </p:sp>
      <p:sp>
        <p:nvSpPr>
          <p:cNvPr id="8" name="TextBox 7">
            <a:extLst>
              <a:ext uri="{FF2B5EF4-FFF2-40B4-BE49-F238E27FC236}">
                <a16:creationId xmlns:a16="http://schemas.microsoft.com/office/drawing/2014/main" id="{0817DAB7-8CE5-DF8E-08A7-6865CEF04B82}"/>
              </a:ext>
            </a:extLst>
          </p:cNvPr>
          <p:cNvSpPr txBox="1"/>
          <p:nvPr/>
        </p:nvSpPr>
        <p:spPr>
          <a:xfrm>
            <a:off x="6041501" y="4051224"/>
            <a:ext cx="1733433" cy="646331"/>
          </a:xfrm>
          <a:prstGeom prst="rect">
            <a:avLst/>
          </a:prstGeom>
          <a:solidFill>
            <a:srgbClr val="F4E7D4"/>
          </a:solidFill>
        </p:spPr>
        <p:txBody>
          <a:bodyPr wrap="square" rtlCol="0">
            <a:spAutoFit/>
          </a:bodyPr>
          <a:lstStyle/>
          <a:p>
            <a:r>
              <a:rPr lang="en-US" b="1" dirty="0">
                <a:solidFill>
                  <a:srgbClr val="D6A862"/>
                </a:solidFill>
              </a:rPr>
              <a:t>Disconnection by Incision</a:t>
            </a:r>
          </a:p>
        </p:txBody>
      </p:sp>
      <p:sp>
        <p:nvSpPr>
          <p:cNvPr id="9" name="TextBox 8">
            <a:extLst>
              <a:ext uri="{FF2B5EF4-FFF2-40B4-BE49-F238E27FC236}">
                <a16:creationId xmlns:a16="http://schemas.microsoft.com/office/drawing/2014/main" id="{CCFCEA77-6382-233D-8481-F09AADE7D40D}"/>
              </a:ext>
            </a:extLst>
          </p:cNvPr>
          <p:cNvSpPr txBox="1"/>
          <p:nvPr/>
        </p:nvSpPr>
        <p:spPr>
          <a:xfrm>
            <a:off x="9620367" y="3048002"/>
            <a:ext cx="1733433" cy="646331"/>
          </a:xfrm>
          <a:prstGeom prst="rect">
            <a:avLst/>
          </a:prstGeom>
          <a:solidFill>
            <a:schemeClr val="accent2">
              <a:lumMod val="20000"/>
              <a:lumOff val="80000"/>
            </a:schemeClr>
          </a:solidFill>
        </p:spPr>
        <p:txBody>
          <a:bodyPr wrap="square" rtlCol="0">
            <a:spAutoFit/>
          </a:bodyPr>
          <a:lstStyle/>
          <a:p>
            <a:r>
              <a:rPr lang="en-US" b="1" dirty="0">
                <a:solidFill>
                  <a:srgbClr val="EC9062"/>
                </a:solidFill>
              </a:rPr>
              <a:t>Disconnection by Levee</a:t>
            </a:r>
          </a:p>
        </p:txBody>
      </p:sp>
      <p:sp>
        <p:nvSpPr>
          <p:cNvPr id="10" name="TextBox 9">
            <a:extLst>
              <a:ext uri="{FF2B5EF4-FFF2-40B4-BE49-F238E27FC236}">
                <a16:creationId xmlns:a16="http://schemas.microsoft.com/office/drawing/2014/main" id="{AC050C15-767F-DB0D-7E36-1CCD5DEEBF2A}"/>
              </a:ext>
            </a:extLst>
          </p:cNvPr>
          <p:cNvSpPr txBox="1"/>
          <p:nvPr/>
        </p:nvSpPr>
        <p:spPr>
          <a:xfrm>
            <a:off x="4695883" y="1567946"/>
            <a:ext cx="1733433" cy="646331"/>
          </a:xfrm>
          <a:prstGeom prst="rect">
            <a:avLst/>
          </a:prstGeom>
          <a:solidFill>
            <a:schemeClr val="tx2">
              <a:lumMod val="10000"/>
              <a:lumOff val="90000"/>
            </a:schemeClr>
          </a:solidFill>
        </p:spPr>
        <p:txBody>
          <a:bodyPr wrap="square" rtlCol="0">
            <a:spAutoFit/>
          </a:bodyPr>
          <a:lstStyle/>
          <a:p>
            <a:r>
              <a:rPr lang="en-US" b="1" dirty="0">
                <a:solidFill>
                  <a:srgbClr val="6279A7"/>
                </a:solidFill>
              </a:rPr>
              <a:t>Disconnection by Lake</a:t>
            </a:r>
          </a:p>
        </p:txBody>
      </p:sp>
      <p:sp>
        <p:nvSpPr>
          <p:cNvPr id="11" name="TextBox 10">
            <a:extLst>
              <a:ext uri="{FF2B5EF4-FFF2-40B4-BE49-F238E27FC236}">
                <a16:creationId xmlns:a16="http://schemas.microsoft.com/office/drawing/2014/main" id="{14DAA92F-2FB4-5471-B683-50540883811F}"/>
              </a:ext>
            </a:extLst>
          </p:cNvPr>
          <p:cNvSpPr txBox="1"/>
          <p:nvPr/>
        </p:nvSpPr>
        <p:spPr>
          <a:xfrm>
            <a:off x="8202953" y="474134"/>
            <a:ext cx="1733433" cy="369332"/>
          </a:xfrm>
          <a:prstGeom prst="rect">
            <a:avLst/>
          </a:prstGeom>
          <a:solidFill>
            <a:schemeClr val="bg1"/>
          </a:solidFill>
        </p:spPr>
        <p:txBody>
          <a:bodyPr wrap="square" rtlCol="0">
            <a:spAutoFit/>
          </a:bodyPr>
          <a:lstStyle/>
          <a:p>
            <a:r>
              <a:rPr lang="en-US" b="1" dirty="0">
                <a:solidFill>
                  <a:srgbClr val="AEC7E2"/>
                </a:solidFill>
              </a:rPr>
              <a:t>Connected</a:t>
            </a:r>
          </a:p>
        </p:txBody>
      </p:sp>
    </p:spTree>
    <p:extLst>
      <p:ext uri="{BB962C8B-B14F-4D97-AF65-F5344CB8AC3E}">
        <p14:creationId xmlns:p14="http://schemas.microsoft.com/office/powerpoint/2010/main" val="6467078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e chart with numbers and a black background&#10;&#10;Description automatically generated">
            <a:extLst>
              <a:ext uri="{FF2B5EF4-FFF2-40B4-BE49-F238E27FC236}">
                <a16:creationId xmlns:a16="http://schemas.microsoft.com/office/drawing/2014/main" id="{2C5CE07D-3D01-72C2-A793-36FB65C6AE09}"/>
              </a:ext>
            </a:extLst>
          </p:cNvPr>
          <p:cNvPicPr>
            <a:picLocks noChangeAspect="1"/>
          </p:cNvPicPr>
          <p:nvPr/>
        </p:nvPicPr>
        <p:blipFill>
          <a:blip r:embed="rId2">
            <a:extLst>
              <a:ext uri="{28A0092B-C50C-407E-A947-70E740481C1C}">
                <a14:useLocalDpi xmlns:a14="http://schemas.microsoft.com/office/drawing/2010/main" val="0"/>
              </a:ext>
            </a:extLst>
          </a:blip>
          <a:srcRect l="6829" t="13028" r="8388" b="12319"/>
          <a:stretch/>
        </p:blipFill>
        <p:spPr>
          <a:xfrm>
            <a:off x="5174700" y="487203"/>
            <a:ext cx="6456413" cy="5684997"/>
          </a:xfrm>
          <a:prstGeom prst="rect">
            <a:avLst/>
          </a:prstGeom>
        </p:spPr>
      </p:pic>
      <p:sp>
        <p:nvSpPr>
          <p:cNvPr id="5" name="TextBox 4">
            <a:extLst>
              <a:ext uri="{FF2B5EF4-FFF2-40B4-BE49-F238E27FC236}">
                <a16:creationId xmlns:a16="http://schemas.microsoft.com/office/drawing/2014/main" id="{92BCD72F-0F87-C404-BEDF-11BDEFC579DE}"/>
              </a:ext>
            </a:extLst>
          </p:cNvPr>
          <p:cNvSpPr txBox="1"/>
          <p:nvPr/>
        </p:nvSpPr>
        <p:spPr>
          <a:xfrm>
            <a:off x="322058" y="487203"/>
            <a:ext cx="4370042" cy="594137"/>
          </a:xfrm>
          <a:prstGeom prst="rect">
            <a:avLst/>
          </a:prstGeom>
        </p:spPr>
        <p:txBody>
          <a:bodyPr vert="horz" lIns="91440" tIns="45720" rIns="91440" bIns="45720" rtlCol="0" anchor="b">
            <a:normAutofit/>
          </a:bodyPr>
          <a:lstStyle>
            <a:lvl1pPr>
              <a:lnSpc>
                <a:spcPct val="90000"/>
              </a:lnSpc>
              <a:spcBef>
                <a:spcPct val="0"/>
              </a:spcBef>
              <a:buNone/>
              <a:defRPr sz="3600">
                <a:latin typeface="+mj-lt"/>
                <a:ea typeface="+mj-ea"/>
                <a:cs typeface="+mj-cs"/>
              </a:defRPr>
            </a:lvl1pPr>
          </a:lstStyle>
          <a:p>
            <a:r>
              <a:rPr lang="en-US" dirty="0"/>
              <a:t>State of the Floodplain</a:t>
            </a:r>
          </a:p>
        </p:txBody>
      </p:sp>
      <p:sp>
        <p:nvSpPr>
          <p:cNvPr id="2" name="Content Placeholder 2">
            <a:extLst>
              <a:ext uri="{FF2B5EF4-FFF2-40B4-BE49-F238E27FC236}">
                <a16:creationId xmlns:a16="http://schemas.microsoft.com/office/drawing/2014/main" id="{F0C0B58A-F479-A881-D3DE-CF6D5BCB649F}"/>
              </a:ext>
            </a:extLst>
          </p:cNvPr>
          <p:cNvSpPr>
            <a:spLocks noGrp="1"/>
          </p:cNvSpPr>
          <p:nvPr>
            <p:ph idx="1"/>
          </p:nvPr>
        </p:nvSpPr>
        <p:spPr>
          <a:xfrm>
            <a:off x="766818" y="1550034"/>
            <a:ext cx="3925282" cy="4351338"/>
          </a:xfrm>
        </p:spPr>
        <p:txBody>
          <a:bodyPr>
            <a:normAutofit fontScale="92500" lnSpcReduction="10000"/>
          </a:bodyPr>
          <a:lstStyle/>
          <a:p>
            <a:r>
              <a:rPr lang="en-US" dirty="0">
                <a:solidFill>
                  <a:srgbClr val="1F77B4"/>
                </a:solidFill>
                <a:latin typeface="Seaford" panose="00000500000000000000" pitchFamily="2" charset="0"/>
              </a:rPr>
              <a:t>Floodplain is ~30% of its historical extent</a:t>
            </a:r>
          </a:p>
          <a:p>
            <a:endParaRPr lang="en-US" dirty="0">
              <a:solidFill>
                <a:schemeClr val="accent5">
                  <a:lumMod val="60000"/>
                  <a:lumOff val="40000"/>
                </a:schemeClr>
              </a:solidFill>
              <a:latin typeface="Seaford" panose="00000500000000000000" pitchFamily="2" charset="0"/>
            </a:endParaRPr>
          </a:p>
          <a:p>
            <a:r>
              <a:rPr lang="en-US" dirty="0">
                <a:solidFill>
                  <a:schemeClr val="accent5">
                    <a:lumMod val="60000"/>
                    <a:lumOff val="40000"/>
                  </a:schemeClr>
                </a:solidFill>
                <a:latin typeface="Seaford" panose="00000500000000000000" pitchFamily="2" charset="0"/>
              </a:rPr>
              <a:t>Lakes, levees, and road infrastructure disconnect ~35% of historical floodplain</a:t>
            </a:r>
          </a:p>
          <a:p>
            <a:endParaRPr lang="en-US" dirty="0">
              <a:latin typeface="Seaford" panose="00000500000000000000" pitchFamily="2" charset="0"/>
            </a:endParaRPr>
          </a:p>
          <a:p>
            <a:r>
              <a:rPr lang="en-US" dirty="0">
                <a:solidFill>
                  <a:srgbClr val="D4910A"/>
                </a:solidFill>
                <a:latin typeface="Seaford" panose="00000500000000000000" pitchFamily="2" charset="0"/>
              </a:rPr>
              <a:t>~37% of historical floodplain is vertically disconnected</a:t>
            </a:r>
          </a:p>
          <a:p>
            <a:endParaRPr lang="en-US" dirty="0">
              <a:solidFill>
                <a:schemeClr val="accent5">
                  <a:lumMod val="60000"/>
                  <a:lumOff val="40000"/>
                </a:schemeClr>
              </a:solidFill>
              <a:latin typeface="Seaford" panose="00000500000000000000" pitchFamily="2" charset="0"/>
            </a:endParaRPr>
          </a:p>
        </p:txBody>
      </p:sp>
      <p:sp>
        <p:nvSpPr>
          <p:cNvPr id="3" name="Freeform: Shape 2">
            <a:extLst>
              <a:ext uri="{FF2B5EF4-FFF2-40B4-BE49-F238E27FC236}">
                <a16:creationId xmlns:a16="http://schemas.microsoft.com/office/drawing/2014/main" id="{28A81940-9BE5-1B75-DAC2-0D1CDEB50264}"/>
              </a:ext>
            </a:extLst>
          </p:cNvPr>
          <p:cNvSpPr/>
          <p:nvPr/>
        </p:nvSpPr>
        <p:spPr>
          <a:xfrm>
            <a:off x="8166100" y="3517900"/>
            <a:ext cx="2882900" cy="2387600"/>
          </a:xfrm>
          <a:custGeom>
            <a:avLst/>
            <a:gdLst>
              <a:gd name="connsiteX0" fmla="*/ 0 w 2882900"/>
              <a:gd name="connsiteY0" fmla="*/ 2349500 h 2387600"/>
              <a:gd name="connsiteX1" fmla="*/ 508000 w 2882900"/>
              <a:gd name="connsiteY1" fmla="*/ 0 h 2387600"/>
              <a:gd name="connsiteX2" fmla="*/ 2882900 w 2882900"/>
              <a:gd name="connsiteY2" fmla="*/ 12700 h 2387600"/>
              <a:gd name="connsiteX3" fmla="*/ 2717800 w 2882900"/>
              <a:gd name="connsiteY3" fmla="*/ 876300 h 2387600"/>
              <a:gd name="connsiteX4" fmla="*/ 2374900 w 2882900"/>
              <a:gd name="connsiteY4" fmla="*/ 1524000 h 2387600"/>
              <a:gd name="connsiteX5" fmla="*/ 1549400 w 2882900"/>
              <a:gd name="connsiteY5" fmla="*/ 2159000 h 2387600"/>
              <a:gd name="connsiteX6" fmla="*/ 1130300 w 2882900"/>
              <a:gd name="connsiteY6" fmla="*/ 2311400 h 2387600"/>
              <a:gd name="connsiteX7" fmla="*/ 558800 w 2882900"/>
              <a:gd name="connsiteY7" fmla="*/ 2387600 h 2387600"/>
              <a:gd name="connsiteX8" fmla="*/ 0 w 2882900"/>
              <a:gd name="connsiteY8" fmla="*/ 2349500 h 238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2900" h="2387600">
                <a:moveTo>
                  <a:pt x="0" y="2349500"/>
                </a:moveTo>
                <a:lnTo>
                  <a:pt x="508000" y="0"/>
                </a:lnTo>
                <a:lnTo>
                  <a:pt x="2882900" y="12700"/>
                </a:lnTo>
                <a:lnTo>
                  <a:pt x="2717800" y="876300"/>
                </a:lnTo>
                <a:lnTo>
                  <a:pt x="2374900" y="1524000"/>
                </a:lnTo>
                <a:lnTo>
                  <a:pt x="1549400" y="2159000"/>
                </a:lnTo>
                <a:lnTo>
                  <a:pt x="1130300" y="2311400"/>
                </a:lnTo>
                <a:lnTo>
                  <a:pt x="558800" y="2387600"/>
                </a:lnTo>
                <a:lnTo>
                  <a:pt x="0" y="2349500"/>
                </a:lnTo>
                <a:close/>
              </a:path>
            </a:pathLst>
          </a:custGeom>
          <a:noFill/>
          <a:ln w="57150">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75A5E656-96D6-A15A-4557-56F0389BA488}"/>
              </a:ext>
            </a:extLst>
          </p:cNvPr>
          <p:cNvSpPr/>
          <p:nvPr/>
        </p:nvSpPr>
        <p:spPr>
          <a:xfrm>
            <a:off x="7213600" y="1003300"/>
            <a:ext cx="3695700" cy="2349500"/>
          </a:xfrm>
          <a:custGeom>
            <a:avLst/>
            <a:gdLst>
              <a:gd name="connsiteX0" fmla="*/ 0 w 3695700"/>
              <a:gd name="connsiteY0" fmla="*/ 406400 h 2349500"/>
              <a:gd name="connsiteX1" fmla="*/ 1358900 w 3695700"/>
              <a:gd name="connsiteY1" fmla="*/ 2349500 h 2349500"/>
              <a:gd name="connsiteX2" fmla="*/ 3695700 w 3695700"/>
              <a:gd name="connsiteY2" fmla="*/ 2336800 h 2349500"/>
              <a:gd name="connsiteX3" fmla="*/ 3632200 w 3695700"/>
              <a:gd name="connsiteY3" fmla="*/ 1790700 h 2349500"/>
              <a:gd name="connsiteX4" fmla="*/ 3441700 w 3695700"/>
              <a:gd name="connsiteY4" fmla="*/ 1282700 h 2349500"/>
              <a:gd name="connsiteX5" fmla="*/ 3238500 w 3695700"/>
              <a:gd name="connsiteY5" fmla="*/ 939800 h 2349500"/>
              <a:gd name="connsiteX6" fmla="*/ 2857500 w 3695700"/>
              <a:gd name="connsiteY6" fmla="*/ 533400 h 2349500"/>
              <a:gd name="connsiteX7" fmla="*/ 2501900 w 3695700"/>
              <a:gd name="connsiteY7" fmla="*/ 266700 h 2349500"/>
              <a:gd name="connsiteX8" fmla="*/ 1917700 w 3695700"/>
              <a:gd name="connsiteY8" fmla="*/ 50800 h 2349500"/>
              <a:gd name="connsiteX9" fmla="*/ 1447800 w 3695700"/>
              <a:gd name="connsiteY9" fmla="*/ 0 h 2349500"/>
              <a:gd name="connsiteX10" fmla="*/ 977900 w 3695700"/>
              <a:gd name="connsiteY10" fmla="*/ 12700 h 2349500"/>
              <a:gd name="connsiteX11" fmla="*/ 508000 w 3695700"/>
              <a:gd name="connsiteY11" fmla="*/ 139700 h 2349500"/>
              <a:gd name="connsiteX12" fmla="*/ 0 w 3695700"/>
              <a:gd name="connsiteY12" fmla="*/ 406400 h 234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95700" h="2349500">
                <a:moveTo>
                  <a:pt x="0" y="406400"/>
                </a:moveTo>
                <a:lnTo>
                  <a:pt x="1358900" y="2349500"/>
                </a:lnTo>
                <a:lnTo>
                  <a:pt x="3695700" y="2336800"/>
                </a:lnTo>
                <a:lnTo>
                  <a:pt x="3632200" y="1790700"/>
                </a:lnTo>
                <a:lnTo>
                  <a:pt x="3441700" y="1282700"/>
                </a:lnTo>
                <a:lnTo>
                  <a:pt x="3238500" y="939800"/>
                </a:lnTo>
                <a:lnTo>
                  <a:pt x="2857500" y="533400"/>
                </a:lnTo>
                <a:lnTo>
                  <a:pt x="2501900" y="266700"/>
                </a:lnTo>
                <a:lnTo>
                  <a:pt x="1917700" y="50800"/>
                </a:lnTo>
                <a:lnTo>
                  <a:pt x="1447800" y="0"/>
                </a:lnTo>
                <a:lnTo>
                  <a:pt x="977900" y="12700"/>
                </a:lnTo>
                <a:lnTo>
                  <a:pt x="508000" y="139700"/>
                </a:lnTo>
                <a:lnTo>
                  <a:pt x="0" y="406400"/>
                </a:lnTo>
                <a:close/>
              </a:path>
            </a:pathLst>
          </a:custGeom>
          <a:no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57336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iver running through a valley&#10;&#10;Description automatically generated">
            <a:extLst>
              <a:ext uri="{FF2B5EF4-FFF2-40B4-BE49-F238E27FC236}">
                <a16:creationId xmlns:a16="http://schemas.microsoft.com/office/drawing/2014/main" id="{2B06508A-13A3-B9D8-BFD2-C22B77DABD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53246" cy="6858000"/>
          </a:xfrm>
          <a:prstGeom prst="rect">
            <a:avLst/>
          </a:prstGeom>
        </p:spPr>
      </p:pic>
      <p:sp>
        <p:nvSpPr>
          <p:cNvPr id="4" name="Content Placeholder 2">
            <a:extLst>
              <a:ext uri="{FF2B5EF4-FFF2-40B4-BE49-F238E27FC236}">
                <a16:creationId xmlns:a16="http://schemas.microsoft.com/office/drawing/2014/main" id="{95F9076F-70AF-8DC0-73B2-F81DE8F18474}"/>
              </a:ext>
            </a:extLst>
          </p:cNvPr>
          <p:cNvSpPr txBox="1">
            <a:spLocks/>
          </p:cNvSpPr>
          <p:nvPr/>
        </p:nvSpPr>
        <p:spPr>
          <a:xfrm>
            <a:off x="9364466" y="1404925"/>
            <a:ext cx="2646559" cy="4351338"/>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200" dirty="0">
                <a:latin typeface="+mj-lt"/>
              </a:rPr>
              <a:t>OUTLINE</a:t>
            </a:r>
          </a:p>
          <a:p>
            <a:pPr algn="l"/>
            <a:endParaRPr lang="en-US" dirty="0">
              <a:latin typeface="+mj-lt"/>
            </a:endParaRPr>
          </a:p>
          <a:p>
            <a:pPr marL="342900" indent="-342900" algn="l">
              <a:buFont typeface="Arial" panose="020B0604020202020204" pitchFamily="34" charset="0"/>
              <a:buChar char="•"/>
            </a:pPr>
            <a:r>
              <a:rPr lang="en-US" dirty="0">
                <a:latin typeface="+mj-lt"/>
              </a:rPr>
              <a:t>Introduction and Need</a:t>
            </a:r>
          </a:p>
          <a:p>
            <a:pPr algn="l"/>
            <a:endParaRPr lang="en-US" dirty="0">
              <a:latin typeface="+mj-lt"/>
            </a:endParaRPr>
          </a:p>
          <a:p>
            <a:pPr marL="342900" indent="-342900" algn="l">
              <a:buFont typeface="Arial" panose="020B0604020202020204" pitchFamily="34" charset="0"/>
              <a:buChar char="•"/>
            </a:pPr>
            <a:r>
              <a:rPr lang="en-US" dirty="0">
                <a:latin typeface="+mj-lt"/>
              </a:rPr>
              <a:t>Project Goals</a:t>
            </a:r>
          </a:p>
          <a:p>
            <a:pPr marL="342900" indent="-342900" algn="l">
              <a:buFont typeface="Arial" panose="020B0604020202020204" pitchFamily="34" charset="0"/>
              <a:buChar char="•"/>
            </a:pPr>
            <a:endParaRPr lang="en-US" dirty="0">
              <a:latin typeface="+mj-lt"/>
            </a:endParaRPr>
          </a:p>
          <a:p>
            <a:pPr marL="342900" indent="-342900" algn="l">
              <a:buFont typeface="Arial" panose="020B0604020202020204" pitchFamily="34" charset="0"/>
              <a:buChar char="•"/>
            </a:pPr>
            <a:r>
              <a:rPr lang="en-US" dirty="0">
                <a:latin typeface="+mj-lt"/>
              </a:rPr>
              <a:t>Approach </a:t>
            </a:r>
          </a:p>
          <a:p>
            <a:pPr algn="l"/>
            <a:endParaRPr lang="en-US" dirty="0">
              <a:latin typeface="+mj-lt"/>
            </a:endParaRPr>
          </a:p>
          <a:p>
            <a:pPr marL="342900" indent="-342900" algn="l">
              <a:buFont typeface="Arial" panose="020B0604020202020204" pitchFamily="34" charset="0"/>
              <a:buChar char="•"/>
            </a:pPr>
            <a:r>
              <a:rPr lang="en-US" dirty="0">
                <a:latin typeface="+mj-lt"/>
              </a:rPr>
              <a:t>Next Steps and Opportunity to Provide Input </a:t>
            </a:r>
          </a:p>
        </p:txBody>
      </p:sp>
      <p:sp>
        <p:nvSpPr>
          <p:cNvPr id="2" name="TextBox 1">
            <a:extLst>
              <a:ext uri="{FF2B5EF4-FFF2-40B4-BE49-F238E27FC236}">
                <a16:creationId xmlns:a16="http://schemas.microsoft.com/office/drawing/2014/main" id="{FB651CB7-1F4B-A857-E66F-01ED3D496C66}"/>
              </a:ext>
            </a:extLst>
          </p:cNvPr>
          <p:cNvSpPr txBox="1"/>
          <p:nvPr/>
        </p:nvSpPr>
        <p:spPr>
          <a:xfrm>
            <a:off x="5605095" y="6422883"/>
            <a:ext cx="3548151" cy="369332"/>
          </a:xfrm>
          <a:prstGeom prst="rect">
            <a:avLst/>
          </a:prstGeom>
          <a:noFill/>
        </p:spPr>
        <p:txBody>
          <a:bodyPr wrap="none" rtlCol="0">
            <a:spAutoFit/>
          </a:bodyPr>
          <a:lstStyle/>
          <a:p>
            <a:r>
              <a:rPr lang="en-US" dirty="0">
                <a:solidFill>
                  <a:schemeClr val="bg1"/>
                </a:solidFill>
              </a:rPr>
              <a:t>Photo: Liz Eastman, NPT Fisheries</a:t>
            </a:r>
          </a:p>
        </p:txBody>
      </p:sp>
    </p:spTree>
    <p:extLst>
      <p:ext uri="{BB962C8B-B14F-4D97-AF65-F5344CB8AC3E}">
        <p14:creationId xmlns:p14="http://schemas.microsoft.com/office/powerpoint/2010/main" val="9952936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25774-3107-B25A-D821-090DECAA20C1}"/>
              </a:ext>
            </a:extLst>
          </p:cNvPr>
          <p:cNvSpPr>
            <a:spLocks noGrp="1"/>
          </p:cNvSpPr>
          <p:nvPr>
            <p:ph type="title"/>
          </p:nvPr>
        </p:nvSpPr>
        <p:spPr>
          <a:xfrm>
            <a:off x="685800" y="288925"/>
            <a:ext cx="10515600" cy="1325563"/>
          </a:xfrm>
        </p:spPr>
        <p:txBody>
          <a:bodyPr/>
          <a:lstStyle/>
          <a:p>
            <a:r>
              <a:rPr lang="en-US" dirty="0"/>
              <a:t>Lake Issues and Needs</a:t>
            </a:r>
          </a:p>
        </p:txBody>
      </p:sp>
      <p:sp>
        <p:nvSpPr>
          <p:cNvPr id="3" name="Content Placeholder 2">
            <a:extLst>
              <a:ext uri="{FF2B5EF4-FFF2-40B4-BE49-F238E27FC236}">
                <a16:creationId xmlns:a16="http://schemas.microsoft.com/office/drawing/2014/main" id="{01A1876D-15A0-8C89-549D-AFCB8963B297}"/>
              </a:ext>
            </a:extLst>
          </p:cNvPr>
          <p:cNvSpPr>
            <a:spLocks noGrp="1"/>
          </p:cNvSpPr>
          <p:nvPr>
            <p:ph idx="1"/>
          </p:nvPr>
        </p:nvSpPr>
        <p:spPr>
          <a:xfrm>
            <a:off x="838200" y="1719263"/>
            <a:ext cx="4508500" cy="4351338"/>
          </a:xfrm>
        </p:spPr>
        <p:txBody>
          <a:bodyPr>
            <a:normAutofit lnSpcReduction="10000"/>
          </a:bodyPr>
          <a:lstStyle/>
          <a:p>
            <a:r>
              <a:rPr lang="en-US" b="1" dirty="0"/>
              <a:t>Out of compliance with dam safety regulations </a:t>
            </a:r>
            <a:r>
              <a:rPr lang="en-US" dirty="0"/>
              <a:t>- 6 of 8 lakes </a:t>
            </a:r>
          </a:p>
          <a:p>
            <a:endParaRPr lang="en-US" dirty="0"/>
          </a:p>
          <a:p>
            <a:r>
              <a:rPr lang="en-US" b="1" dirty="0"/>
              <a:t>Direct flooding from river </a:t>
            </a:r>
            <a:r>
              <a:rPr lang="en-US" dirty="0"/>
              <a:t>– 4 of 8 lakes</a:t>
            </a:r>
          </a:p>
          <a:p>
            <a:endParaRPr lang="en-US" dirty="0"/>
          </a:p>
          <a:p>
            <a:r>
              <a:rPr lang="en-US" b="1" dirty="0"/>
              <a:t>Require intake or outflow infrastructure upgrades </a:t>
            </a:r>
            <a:r>
              <a:rPr lang="en-US" dirty="0"/>
              <a:t>- 6 of 8 lakes </a:t>
            </a:r>
          </a:p>
        </p:txBody>
      </p:sp>
      <p:pic>
        <p:nvPicPr>
          <p:cNvPr id="5" name="Picture 4">
            <a:extLst>
              <a:ext uri="{FF2B5EF4-FFF2-40B4-BE49-F238E27FC236}">
                <a16:creationId xmlns:a16="http://schemas.microsoft.com/office/drawing/2014/main" id="{92B46744-25CE-981B-0AA7-8F0A3CF2A20E}"/>
              </a:ext>
            </a:extLst>
          </p:cNvPr>
          <p:cNvPicPr>
            <a:picLocks noChangeAspect="1"/>
          </p:cNvPicPr>
          <p:nvPr/>
        </p:nvPicPr>
        <p:blipFill>
          <a:blip r:embed="rId2"/>
          <a:stretch>
            <a:fillRect/>
          </a:stretch>
        </p:blipFill>
        <p:spPr>
          <a:xfrm>
            <a:off x="6845302" y="291224"/>
            <a:ext cx="4887007" cy="6277851"/>
          </a:xfrm>
          <a:prstGeom prst="rect">
            <a:avLst/>
          </a:prstGeom>
        </p:spPr>
      </p:pic>
      <p:sp>
        <p:nvSpPr>
          <p:cNvPr id="4" name="TextBox 3">
            <a:extLst>
              <a:ext uri="{FF2B5EF4-FFF2-40B4-BE49-F238E27FC236}">
                <a16:creationId xmlns:a16="http://schemas.microsoft.com/office/drawing/2014/main" id="{A568B8FD-3FF0-5193-63A1-A9B9DAADF35D}"/>
              </a:ext>
            </a:extLst>
          </p:cNvPr>
          <p:cNvSpPr txBox="1"/>
          <p:nvPr/>
        </p:nvSpPr>
        <p:spPr>
          <a:xfrm>
            <a:off x="9924836" y="1114746"/>
            <a:ext cx="1232069" cy="369332"/>
          </a:xfrm>
          <a:prstGeom prst="rect">
            <a:avLst/>
          </a:prstGeom>
          <a:noFill/>
        </p:spPr>
        <p:txBody>
          <a:bodyPr wrap="none" rtlCol="0">
            <a:spAutoFit/>
          </a:bodyPr>
          <a:lstStyle/>
          <a:p>
            <a:r>
              <a:rPr lang="en-US" b="1" dirty="0"/>
              <a:t>Deer Lake</a:t>
            </a:r>
          </a:p>
        </p:txBody>
      </p:sp>
    </p:spTree>
    <p:extLst>
      <p:ext uri="{BB962C8B-B14F-4D97-AF65-F5344CB8AC3E}">
        <p14:creationId xmlns:p14="http://schemas.microsoft.com/office/powerpoint/2010/main" val="25206215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river running through a forest&#10;&#10;Description automatically generated">
            <a:extLst>
              <a:ext uri="{FF2B5EF4-FFF2-40B4-BE49-F238E27FC236}">
                <a16:creationId xmlns:a16="http://schemas.microsoft.com/office/drawing/2014/main" id="{5D9204ED-17C8-722F-BFD2-E7BDEB77192E}"/>
              </a:ext>
            </a:extLst>
          </p:cNvPr>
          <p:cNvPicPr>
            <a:picLocks noChangeAspect="1"/>
          </p:cNvPicPr>
          <p:nvPr/>
        </p:nvPicPr>
        <p:blipFill>
          <a:blip r:embed="rId2">
            <a:extLst>
              <a:ext uri="{28A0092B-C50C-407E-A947-70E740481C1C}">
                <a14:useLocalDpi xmlns:a14="http://schemas.microsoft.com/office/drawing/2010/main" val="0"/>
              </a:ext>
            </a:extLst>
          </a:blip>
          <a:srcRect b="5436"/>
          <a:stretch/>
        </p:blipFill>
        <p:spPr>
          <a:xfrm>
            <a:off x="2522356"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AutoShape 2">
            <a:extLst>
              <a:ext uri="{FF2B5EF4-FFF2-40B4-BE49-F238E27FC236}">
                <a16:creationId xmlns:a16="http://schemas.microsoft.com/office/drawing/2014/main" id="{BA5DD20D-0721-1A37-B1DE-C2909AB99F6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Oval 7">
            <a:extLst>
              <a:ext uri="{FF2B5EF4-FFF2-40B4-BE49-F238E27FC236}">
                <a16:creationId xmlns:a16="http://schemas.microsoft.com/office/drawing/2014/main" id="{68375BF6-D403-CB6D-1E22-2801090CC64C}"/>
              </a:ext>
            </a:extLst>
          </p:cNvPr>
          <p:cNvSpPr/>
          <p:nvPr/>
        </p:nvSpPr>
        <p:spPr>
          <a:xfrm>
            <a:off x="1252805" y="1080784"/>
            <a:ext cx="2425700" cy="2371725"/>
          </a:xfrm>
          <a:prstGeom prst="ellipse">
            <a:avLst/>
          </a:prstGeom>
          <a:solidFill>
            <a:schemeClr val="accent5">
              <a:lumMod val="20000"/>
              <a:lumOff val="80000"/>
              <a:alpha val="36000"/>
            </a:schemeClr>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latin typeface="+mj-lt"/>
              </a:rPr>
              <a:t>Fish</a:t>
            </a:r>
            <a:r>
              <a:rPr lang="en-US" dirty="0">
                <a:solidFill>
                  <a:schemeClr val="tx1"/>
                </a:solidFill>
              </a:rPr>
              <a:t> </a:t>
            </a:r>
            <a:r>
              <a:rPr lang="en-US" i="1" dirty="0">
                <a:solidFill>
                  <a:schemeClr val="tx1"/>
                </a:solidFill>
                <a:latin typeface="+mj-lt"/>
              </a:rPr>
              <a:t>and Ecosystems</a:t>
            </a:r>
          </a:p>
        </p:txBody>
      </p:sp>
      <p:sp>
        <p:nvSpPr>
          <p:cNvPr id="9" name="Oval 8">
            <a:extLst>
              <a:ext uri="{FF2B5EF4-FFF2-40B4-BE49-F238E27FC236}">
                <a16:creationId xmlns:a16="http://schemas.microsoft.com/office/drawing/2014/main" id="{5691255E-BD77-C500-E562-27364B515090}"/>
              </a:ext>
            </a:extLst>
          </p:cNvPr>
          <p:cNvSpPr/>
          <p:nvPr/>
        </p:nvSpPr>
        <p:spPr>
          <a:xfrm>
            <a:off x="319355" y="2714323"/>
            <a:ext cx="2425700" cy="2371725"/>
          </a:xfrm>
          <a:prstGeom prst="ellipse">
            <a:avLst/>
          </a:prstGeom>
          <a:solidFill>
            <a:schemeClr val="accent4">
              <a:lumMod val="20000"/>
              <a:lumOff val="80000"/>
              <a:alpha val="36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Oval 9">
            <a:extLst>
              <a:ext uri="{FF2B5EF4-FFF2-40B4-BE49-F238E27FC236}">
                <a16:creationId xmlns:a16="http://schemas.microsoft.com/office/drawing/2014/main" id="{0C63A160-76C5-7A9A-7ED0-0B28CD0AD57C}"/>
              </a:ext>
            </a:extLst>
          </p:cNvPr>
          <p:cNvSpPr/>
          <p:nvPr/>
        </p:nvSpPr>
        <p:spPr>
          <a:xfrm>
            <a:off x="2186255" y="2714323"/>
            <a:ext cx="2425700" cy="2371725"/>
          </a:xfrm>
          <a:prstGeom prst="ellipse">
            <a:avLst/>
          </a:prstGeom>
          <a:solidFill>
            <a:schemeClr val="accent3">
              <a:lumMod val="20000"/>
              <a:lumOff val="80000"/>
              <a:alpha val="36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14DF478-F48E-AD4A-CEB9-36B98A481D93}"/>
              </a:ext>
            </a:extLst>
          </p:cNvPr>
          <p:cNvSpPr txBox="1"/>
          <p:nvPr/>
        </p:nvSpPr>
        <p:spPr>
          <a:xfrm>
            <a:off x="306655" y="3541409"/>
            <a:ext cx="1879600" cy="923330"/>
          </a:xfrm>
          <a:prstGeom prst="rect">
            <a:avLst/>
          </a:prstGeom>
          <a:noFill/>
        </p:spPr>
        <p:txBody>
          <a:bodyPr wrap="square" rtlCol="0">
            <a:spAutoFit/>
          </a:bodyPr>
          <a:lstStyle/>
          <a:p>
            <a:pPr algn="ctr"/>
            <a:r>
              <a:rPr lang="en-US" i="1" dirty="0">
                <a:latin typeface="+mj-lt"/>
              </a:rPr>
              <a:t>Recreation and Human Connection</a:t>
            </a:r>
          </a:p>
        </p:txBody>
      </p:sp>
      <p:sp>
        <p:nvSpPr>
          <p:cNvPr id="13" name="TextBox 12">
            <a:extLst>
              <a:ext uri="{FF2B5EF4-FFF2-40B4-BE49-F238E27FC236}">
                <a16:creationId xmlns:a16="http://schemas.microsoft.com/office/drawing/2014/main" id="{378B15DA-9BCC-FC8E-9261-1AD4B04DD2DA}"/>
              </a:ext>
            </a:extLst>
          </p:cNvPr>
          <p:cNvSpPr txBox="1"/>
          <p:nvPr/>
        </p:nvSpPr>
        <p:spPr>
          <a:xfrm>
            <a:off x="2732355" y="3715519"/>
            <a:ext cx="1879600" cy="369332"/>
          </a:xfrm>
          <a:prstGeom prst="rect">
            <a:avLst/>
          </a:prstGeom>
          <a:noFill/>
        </p:spPr>
        <p:txBody>
          <a:bodyPr wrap="square" rtlCol="0">
            <a:spAutoFit/>
          </a:bodyPr>
          <a:lstStyle>
            <a:defPPr>
              <a:defRPr lang="en-US"/>
            </a:defPPr>
            <a:lvl1pPr algn="ctr">
              <a:defRPr i="1">
                <a:latin typeface="+mj-lt"/>
              </a:defRPr>
            </a:lvl1pPr>
          </a:lstStyle>
          <a:p>
            <a:r>
              <a:rPr lang="en-US" dirty="0"/>
              <a:t>Infrastructure</a:t>
            </a:r>
          </a:p>
        </p:txBody>
      </p:sp>
    </p:spTree>
    <p:extLst>
      <p:ext uri="{BB962C8B-B14F-4D97-AF65-F5344CB8AC3E}">
        <p14:creationId xmlns:p14="http://schemas.microsoft.com/office/powerpoint/2010/main" val="2553139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0CCBA97-800E-731A-626A-84F0D65417ED}"/>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A311805-236B-A1E3-74DF-4AA17E86EB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river running through a forest&#10;&#10;Description automatically generated">
            <a:extLst>
              <a:ext uri="{FF2B5EF4-FFF2-40B4-BE49-F238E27FC236}">
                <a16:creationId xmlns:a16="http://schemas.microsoft.com/office/drawing/2014/main" id="{55F8887C-B6DF-5856-733D-1CF538D987BD}"/>
              </a:ext>
            </a:extLst>
          </p:cNvPr>
          <p:cNvPicPr>
            <a:picLocks noChangeAspect="1"/>
          </p:cNvPicPr>
          <p:nvPr/>
        </p:nvPicPr>
        <p:blipFill>
          <a:blip r:embed="rId2">
            <a:extLst>
              <a:ext uri="{28A0092B-C50C-407E-A947-70E740481C1C}">
                <a14:useLocalDpi xmlns:a14="http://schemas.microsoft.com/office/drawing/2010/main" val="0"/>
              </a:ext>
            </a:extLst>
          </a:blip>
          <a:srcRect b="5436"/>
          <a:stretch/>
        </p:blipFill>
        <p:spPr>
          <a:xfrm>
            <a:off x="2522356" y="10"/>
            <a:ext cx="9669642" cy="6857990"/>
          </a:xfrm>
          <a:prstGeom prst="rect">
            <a:avLst/>
          </a:prstGeom>
        </p:spPr>
      </p:pic>
      <p:sp>
        <p:nvSpPr>
          <p:cNvPr id="14" name="Rectangle 13">
            <a:extLst>
              <a:ext uri="{FF2B5EF4-FFF2-40B4-BE49-F238E27FC236}">
                <a16:creationId xmlns:a16="http://schemas.microsoft.com/office/drawing/2014/main" id="{F3E84649-7E0D-D088-D384-FBCD917CA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4A0A130-B713-782C-A6D2-54BE5D64992D}"/>
              </a:ext>
            </a:extLst>
          </p:cNvPr>
          <p:cNvSpPr>
            <a:spLocks noGrp="1"/>
          </p:cNvSpPr>
          <p:nvPr>
            <p:ph type="title"/>
          </p:nvPr>
        </p:nvSpPr>
        <p:spPr>
          <a:xfrm>
            <a:off x="838200" y="365125"/>
            <a:ext cx="3822189" cy="1899912"/>
          </a:xfrm>
        </p:spPr>
        <p:txBody>
          <a:bodyPr>
            <a:normAutofit/>
          </a:bodyPr>
          <a:lstStyle/>
          <a:p>
            <a:r>
              <a:rPr lang="en-US" sz="4000"/>
              <a:t>Key Point</a:t>
            </a:r>
          </a:p>
        </p:txBody>
      </p:sp>
      <p:sp>
        <p:nvSpPr>
          <p:cNvPr id="3" name="Content Placeholder 2">
            <a:extLst>
              <a:ext uri="{FF2B5EF4-FFF2-40B4-BE49-F238E27FC236}">
                <a16:creationId xmlns:a16="http://schemas.microsoft.com/office/drawing/2014/main" id="{F09163B1-D5D5-1739-9E1A-482017C63365}"/>
              </a:ext>
            </a:extLst>
          </p:cNvPr>
          <p:cNvSpPr>
            <a:spLocks noGrp="1"/>
          </p:cNvSpPr>
          <p:nvPr>
            <p:ph idx="1"/>
          </p:nvPr>
        </p:nvSpPr>
        <p:spPr>
          <a:xfrm>
            <a:off x="838200" y="2434201"/>
            <a:ext cx="3822189" cy="3742762"/>
          </a:xfrm>
        </p:spPr>
        <p:txBody>
          <a:bodyPr>
            <a:normAutofit/>
          </a:bodyPr>
          <a:lstStyle/>
          <a:p>
            <a:pPr marL="0" indent="0">
              <a:buNone/>
            </a:pPr>
            <a:r>
              <a:rPr lang="en-US" sz="2400" dirty="0"/>
              <a:t>We have an opportunity to rebuild the river, ecosystems, and recreational infrastructure so that all function together for the benefit of current and future generations</a:t>
            </a:r>
          </a:p>
        </p:txBody>
      </p:sp>
      <p:sp>
        <p:nvSpPr>
          <p:cNvPr id="4" name="AutoShape 2">
            <a:extLst>
              <a:ext uri="{FF2B5EF4-FFF2-40B4-BE49-F238E27FC236}">
                <a16:creationId xmlns:a16="http://schemas.microsoft.com/office/drawing/2014/main" id="{BE5D8127-EB12-E7DB-D010-BAB23333A44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7139671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E9C6A-A6CE-F7E3-02AC-FDA8B38BE818}"/>
              </a:ext>
            </a:extLst>
          </p:cNvPr>
          <p:cNvSpPr>
            <a:spLocks noGrp="1"/>
          </p:cNvSpPr>
          <p:nvPr>
            <p:ph type="title"/>
          </p:nvPr>
        </p:nvSpPr>
        <p:spPr>
          <a:xfrm>
            <a:off x="672118" y="288925"/>
            <a:ext cx="10515600" cy="1325563"/>
          </a:xfrm>
        </p:spPr>
        <p:txBody>
          <a:bodyPr/>
          <a:lstStyle/>
          <a:p>
            <a:r>
              <a:rPr lang="en-US" dirty="0"/>
              <a:t>Project Approach</a:t>
            </a:r>
          </a:p>
        </p:txBody>
      </p:sp>
      <p:sp>
        <p:nvSpPr>
          <p:cNvPr id="3" name="Content Placeholder 2">
            <a:extLst>
              <a:ext uri="{FF2B5EF4-FFF2-40B4-BE49-F238E27FC236}">
                <a16:creationId xmlns:a16="http://schemas.microsoft.com/office/drawing/2014/main" id="{27AD11BA-D502-3C9B-3E3C-A3D5C4489FD2}"/>
              </a:ext>
            </a:extLst>
          </p:cNvPr>
          <p:cNvSpPr>
            <a:spLocks noGrp="1"/>
          </p:cNvSpPr>
          <p:nvPr>
            <p:ph idx="1"/>
          </p:nvPr>
        </p:nvSpPr>
        <p:spPr>
          <a:xfrm>
            <a:off x="672118" y="1855786"/>
            <a:ext cx="5662007" cy="4351338"/>
          </a:xfrm>
        </p:spPr>
        <p:txBody>
          <a:bodyPr>
            <a:normAutofit fontScale="92500" lnSpcReduction="10000"/>
          </a:bodyPr>
          <a:lstStyle/>
          <a:p>
            <a:pPr marL="0" indent="0">
              <a:buNone/>
            </a:pPr>
            <a:r>
              <a:rPr lang="en-US" b="1" dirty="0">
                <a:latin typeface="Seaford" panose="00000500000000000000" pitchFamily="2" charset="0"/>
              </a:rPr>
              <a:t>Assessments </a:t>
            </a:r>
            <a:r>
              <a:rPr lang="en-US" dirty="0">
                <a:solidFill>
                  <a:schemeClr val="accent5">
                    <a:lumMod val="60000"/>
                    <a:lumOff val="40000"/>
                  </a:schemeClr>
                </a:solidFill>
                <a:latin typeface="Seaford" panose="00000500000000000000" pitchFamily="2" charset="0"/>
              </a:rPr>
              <a:t>(through early 2025)</a:t>
            </a:r>
          </a:p>
          <a:p>
            <a:pPr lvl="1"/>
            <a:r>
              <a:rPr lang="en-US" dirty="0">
                <a:latin typeface="Seaford" panose="00000500000000000000" pitchFamily="2" charset="0"/>
              </a:rPr>
              <a:t>Lakes and Infrastructure</a:t>
            </a:r>
          </a:p>
          <a:p>
            <a:pPr lvl="1"/>
            <a:r>
              <a:rPr lang="en-US" dirty="0">
                <a:latin typeface="Seaford" panose="00000500000000000000" pitchFamily="2" charset="0"/>
              </a:rPr>
              <a:t>Ecosystem and Floodplain</a:t>
            </a:r>
          </a:p>
          <a:p>
            <a:pPr lvl="1"/>
            <a:r>
              <a:rPr lang="en-US" dirty="0">
                <a:latin typeface="Seaford" panose="00000500000000000000" pitchFamily="2" charset="0"/>
              </a:rPr>
              <a:t>Recreation</a:t>
            </a:r>
          </a:p>
          <a:p>
            <a:pPr marL="457200" lvl="1" indent="0">
              <a:buNone/>
            </a:pPr>
            <a:endParaRPr lang="en-US" dirty="0">
              <a:latin typeface="Seaford" panose="00000500000000000000" pitchFamily="2" charset="0"/>
            </a:endParaRPr>
          </a:p>
          <a:p>
            <a:pPr marL="0" indent="0">
              <a:buNone/>
            </a:pPr>
            <a:r>
              <a:rPr lang="en-US" b="1" dirty="0">
                <a:latin typeface="Seaford" panose="00000500000000000000" pitchFamily="2" charset="0"/>
              </a:rPr>
              <a:t>Conceptual Alternatives</a:t>
            </a:r>
          </a:p>
          <a:p>
            <a:pPr marL="0" indent="0">
              <a:buNone/>
            </a:pPr>
            <a:r>
              <a:rPr lang="en-US" dirty="0">
                <a:solidFill>
                  <a:schemeClr val="accent5">
                    <a:lumMod val="60000"/>
                    <a:lumOff val="40000"/>
                  </a:schemeClr>
                </a:solidFill>
                <a:latin typeface="Seaford" panose="00000500000000000000" pitchFamily="2" charset="0"/>
              </a:rPr>
              <a:t>(target completion: end of 2025)</a:t>
            </a:r>
          </a:p>
          <a:p>
            <a:pPr marL="0" indent="0">
              <a:buNone/>
            </a:pPr>
            <a:endParaRPr lang="en-US" dirty="0">
              <a:solidFill>
                <a:schemeClr val="accent5">
                  <a:lumMod val="60000"/>
                  <a:lumOff val="40000"/>
                </a:schemeClr>
              </a:solidFill>
              <a:latin typeface="Seaford" panose="00000500000000000000" pitchFamily="2" charset="0"/>
            </a:endParaRPr>
          </a:p>
          <a:p>
            <a:pPr marL="0" indent="0">
              <a:buNone/>
            </a:pPr>
            <a:r>
              <a:rPr lang="en-US" b="1" dirty="0">
                <a:latin typeface="Seaford" panose="00000500000000000000" pitchFamily="2" charset="0"/>
              </a:rPr>
              <a:t>Public Meetings and Input </a:t>
            </a:r>
          </a:p>
          <a:p>
            <a:pPr marL="0" indent="0">
              <a:buNone/>
            </a:pPr>
            <a:r>
              <a:rPr lang="en-US" dirty="0">
                <a:solidFill>
                  <a:schemeClr val="accent5">
                    <a:lumMod val="60000"/>
                    <a:lumOff val="40000"/>
                  </a:schemeClr>
                </a:solidFill>
                <a:latin typeface="Seaford" panose="00000500000000000000" pitchFamily="2" charset="0"/>
              </a:rPr>
              <a:t>(2 more meetings in the assessment and alternatives process)</a:t>
            </a:r>
          </a:p>
          <a:p>
            <a:pPr marL="0" indent="0">
              <a:buNone/>
            </a:pPr>
            <a:endParaRPr lang="en-US" dirty="0">
              <a:solidFill>
                <a:schemeClr val="accent5">
                  <a:lumMod val="60000"/>
                  <a:lumOff val="40000"/>
                </a:schemeClr>
              </a:solidFill>
              <a:latin typeface="Seaford" panose="00000500000000000000" pitchFamily="2" charset="0"/>
            </a:endParaRPr>
          </a:p>
        </p:txBody>
      </p:sp>
      <p:pic>
        <p:nvPicPr>
          <p:cNvPr id="5" name="Picture 4" descr="A group of people sitting in a circle&#10;&#10;Description automatically generated">
            <a:extLst>
              <a:ext uri="{FF2B5EF4-FFF2-40B4-BE49-F238E27FC236}">
                <a16:creationId xmlns:a16="http://schemas.microsoft.com/office/drawing/2014/main" id="{3C915269-4C51-F00A-F779-446F1AA3067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334125" y="1855786"/>
            <a:ext cx="5662007" cy="4248341"/>
          </a:xfrm>
          <a:prstGeom prst="rect">
            <a:avLst/>
          </a:prstGeom>
        </p:spPr>
      </p:pic>
    </p:spTree>
    <p:extLst>
      <p:ext uri="{BB962C8B-B14F-4D97-AF65-F5344CB8AC3E}">
        <p14:creationId xmlns:p14="http://schemas.microsoft.com/office/powerpoint/2010/main" val="6656354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34B4BF-0733-7D25-E8C8-41F5C680F1EA}"/>
              </a:ext>
            </a:extLst>
          </p:cNvPr>
          <p:cNvSpPr>
            <a:spLocks noGrp="1"/>
          </p:cNvSpPr>
          <p:nvPr>
            <p:ph type="title"/>
          </p:nvPr>
        </p:nvSpPr>
        <p:spPr>
          <a:xfrm>
            <a:off x="645064" y="525982"/>
            <a:ext cx="4282983" cy="1200361"/>
          </a:xfrm>
        </p:spPr>
        <p:txBody>
          <a:bodyPr anchor="b">
            <a:normAutofit/>
          </a:bodyPr>
          <a:lstStyle/>
          <a:p>
            <a:r>
              <a:rPr lang="en-US" sz="3600" dirty="0"/>
              <a:t>Check Out Our Webpage</a:t>
            </a:r>
          </a:p>
        </p:txBody>
      </p:sp>
      <p:sp>
        <p:nvSpPr>
          <p:cNvPr id="22" name="Rectangle 21">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2">
            <a:extLst>
              <a:ext uri="{FF2B5EF4-FFF2-40B4-BE49-F238E27FC236}">
                <a16:creationId xmlns:a16="http://schemas.microsoft.com/office/drawing/2014/main" id="{63C2B595-41F0-8078-61BB-3A8CF263044B}"/>
              </a:ext>
            </a:extLst>
          </p:cNvPr>
          <p:cNvSpPr>
            <a:spLocks noGrp="1"/>
          </p:cNvSpPr>
          <p:nvPr>
            <p:ph idx="1"/>
          </p:nvPr>
        </p:nvSpPr>
        <p:spPr>
          <a:xfrm>
            <a:off x="645690" y="2161286"/>
            <a:ext cx="3667307" cy="3511943"/>
          </a:xfrm>
        </p:spPr>
        <p:txBody>
          <a:bodyPr anchor="ctr">
            <a:normAutofit/>
          </a:bodyPr>
          <a:lstStyle/>
          <a:p>
            <a:pPr marL="0" indent="0">
              <a:buNone/>
            </a:pPr>
            <a:r>
              <a:rPr lang="en-US" sz="1800" dirty="0">
                <a:hlinkClick r:id="rId2"/>
              </a:rPr>
              <a:t>https://tucannonriver.org/tucannon-pa5-15-assessment/</a:t>
            </a:r>
            <a:endParaRPr lang="en-US" sz="1800" dirty="0"/>
          </a:p>
          <a:p>
            <a:pPr marL="0" indent="0">
              <a:buNone/>
            </a:pPr>
            <a:endParaRPr lang="en-US" sz="1800" dirty="0"/>
          </a:p>
          <a:p>
            <a:r>
              <a:rPr lang="en-US" sz="1800" dirty="0"/>
              <a:t>Watch a drone fly-through of the project area</a:t>
            </a:r>
          </a:p>
          <a:p>
            <a:r>
              <a:rPr lang="en-US" sz="1800" dirty="0"/>
              <a:t>Fill out a survey! </a:t>
            </a:r>
          </a:p>
          <a:p>
            <a:r>
              <a:rPr lang="en-US" sz="1800" dirty="0"/>
              <a:t>Info on Future Public Meetings</a:t>
            </a:r>
          </a:p>
          <a:p>
            <a:r>
              <a:rPr lang="en-US" sz="1800" dirty="0"/>
              <a:t>Ask questions and provide feedback after attending this meeting</a:t>
            </a:r>
          </a:p>
          <a:p>
            <a:endParaRPr lang="en-US" sz="1800" dirty="0"/>
          </a:p>
        </p:txBody>
      </p:sp>
      <p:sp>
        <p:nvSpPr>
          <p:cNvPr id="24" name="Rectangle 23">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FB79E77-AC3D-F33C-C6F4-B0D1EFB93C7F}"/>
              </a:ext>
            </a:extLst>
          </p:cNvPr>
          <p:cNvPicPr>
            <a:picLocks noChangeAspect="1"/>
          </p:cNvPicPr>
          <p:nvPr/>
        </p:nvPicPr>
        <p:blipFill>
          <a:blip r:embed="rId3"/>
          <a:stretch>
            <a:fillRect/>
          </a:stretch>
        </p:blipFill>
        <p:spPr>
          <a:xfrm>
            <a:off x="6029824" y="650494"/>
            <a:ext cx="5523418" cy="5343906"/>
          </a:xfrm>
          <a:prstGeom prst="rect">
            <a:avLst/>
          </a:prstGeom>
        </p:spPr>
      </p:pic>
      <p:pic>
        <p:nvPicPr>
          <p:cNvPr id="7" name="Picture 6">
            <a:extLst>
              <a:ext uri="{FF2B5EF4-FFF2-40B4-BE49-F238E27FC236}">
                <a16:creationId xmlns:a16="http://schemas.microsoft.com/office/drawing/2014/main" id="{ACCBA110-1338-1A1D-AA26-E2548E2CF28E}"/>
              </a:ext>
            </a:extLst>
          </p:cNvPr>
          <p:cNvPicPr>
            <a:picLocks noChangeAspect="1"/>
          </p:cNvPicPr>
          <p:nvPr/>
        </p:nvPicPr>
        <p:blipFill>
          <a:blip r:embed="rId4"/>
          <a:stretch>
            <a:fillRect/>
          </a:stretch>
        </p:blipFill>
        <p:spPr>
          <a:xfrm>
            <a:off x="4312999" y="1556157"/>
            <a:ext cx="1230098" cy="1210258"/>
          </a:xfrm>
          <a:prstGeom prst="rect">
            <a:avLst/>
          </a:prstGeom>
        </p:spPr>
      </p:pic>
    </p:spTree>
    <p:extLst>
      <p:ext uri="{BB962C8B-B14F-4D97-AF65-F5344CB8AC3E}">
        <p14:creationId xmlns:p14="http://schemas.microsoft.com/office/powerpoint/2010/main" val="33654001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iver running through a valley&#10;&#10;Description automatically generated">
            <a:extLst>
              <a:ext uri="{FF2B5EF4-FFF2-40B4-BE49-F238E27FC236}">
                <a16:creationId xmlns:a16="http://schemas.microsoft.com/office/drawing/2014/main" id="{2B06508A-13A3-B9D8-BFD2-C22B77DABDD5}"/>
              </a:ext>
            </a:extLst>
          </p:cNvPr>
          <p:cNvPicPr>
            <a:picLocks noChangeAspect="1"/>
          </p:cNvPicPr>
          <p:nvPr/>
        </p:nvPicPr>
        <p:blipFill>
          <a:blip r:embed="rId2">
            <a:extLst>
              <a:ext uri="{28A0092B-C50C-407E-A947-70E740481C1C}">
                <a14:useLocalDpi xmlns:a14="http://schemas.microsoft.com/office/drawing/2010/main" val="0"/>
              </a:ext>
            </a:extLst>
          </a:blip>
          <a:srcRect t="16195"/>
          <a:stretch/>
        </p:blipFill>
        <p:spPr>
          <a:xfrm>
            <a:off x="774700" y="0"/>
            <a:ext cx="10922072" cy="6858000"/>
          </a:xfrm>
          <a:prstGeom prst="rect">
            <a:avLst/>
          </a:prstGeom>
        </p:spPr>
      </p:pic>
      <p:sp>
        <p:nvSpPr>
          <p:cNvPr id="4" name="Content Placeholder 2">
            <a:extLst>
              <a:ext uri="{FF2B5EF4-FFF2-40B4-BE49-F238E27FC236}">
                <a16:creationId xmlns:a16="http://schemas.microsoft.com/office/drawing/2014/main" id="{95F9076F-70AF-8DC0-73B2-F81DE8F18474}"/>
              </a:ext>
            </a:extLst>
          </p:cNvPr>
          <p:cNvSpPr txBox="1">
            <a:spLocks/>
          </p:cNvSpPr>
          <p:nvPr/>
        </p:nvSpPr>
        <p:spPr>
          <a:xfrm>
            <a:off x="7848054" y="939599"/>
            <a:ext cx="5450338" cy="81249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6000" b="1" dirty="0">
                <a:solidFill>
                  <a:schemeClr val="bg1"/>
                </a:solidFill>
                <a:latin typeface="+mj-lt"/>
              </a:rPr>
              <a:t>Thank You!</a:t>
            </a:r>
          </a:p>
          <a:p>
            <a:pPr algn="l"/>
            <a:endParaRPr lang="en-US" sz="6000" b="1" dirty="0">
              <a:solidFill>
                <a:schemeClr val="bg1"/>
              </a:solidFill>
              <a:latin typeface="+mj-lt"/>
            </a:endParaRPr>
          </a:p>
        </p:txBody>
      </p:sp>
      <p:sp>
        <p:nvSpPr>
          <p:cNvPr id="2" name="TextBox 1">
            <a:extLst>
              <a:ext uri="{FF2B5EF4-FFF2-40B4-BE49-F238E27FC236}">
                <a16:creationId xmlns:a16="http://schemas.microsoft.com/office/drawing/2014/main" id="{FB651CB7-1F4B-A857-E66F-01ED3D496C66}"/>
              </a:ext>
            </a:extLst>
          </p:cNvPr>
          <p:cNvSpPr txBox="1"/>
          <p:nvPr/>
        </p:nvSpPr>
        <p:spPr>
          <a:xfrm>
            <a:off x="6288299" y="6488668"/>
            <a:ext cx="3548151" cy="369332"/>
          </a:xfrm>
          <a:prstGeom prst="rect">
            <a:avLst/>
          </a:prstGeom>
          <a:noFill/>
        </p:spPr>
        <p:txBody>
          <a:bodyPr wrap="none" rtlCol="0">
            <a:spAutoFit/>
          </a:bodyPr>
          <a:lstStyle/>
          <a:p>
            <a:r>
              <a:rPr lang="en-US" dirty="0">
                <a:solidFill>
                  <a:schemeClr val="bg1"/>
                </a:solidFill>
              </a:rPr>
              <a:t>Photo: Liz Eastman, NPT Fisheries</a:t>
            </a:r>
          </a:p>
        </p:txBody>
      </p:sp>
      <p:sp>
        <p:nvSpPr>
          <p:cNvPr id="3" name="Content Placeholder 2">
            <a:extLst>
              <a:ext uri="{FF2B5EF4-FFF2-40B4-BE49-F238E27FC236}">
                <a16:creationId xmlns:a16="http://schemas.microsoft.com/office/drawing/2014/main" id="{9A0565E5-0AE1-E3E3-3739-CBC7410AE4E1}"/>
              </a:ext>
            </a:extLst>
          </p:cNvPr>
          <p:cNvSpPr txBox="1">
            <a:spLocks/>
          </p:cNvSpPr>
          <p:nvPr/>
        </p:nvSpPr>
        <p:spPr>
          <a:xfrm>
            <a:off x="957837" y="123961"/>
            <a:ext cx="3864664" cy="3807016"/>
          </a:xfrm>
          <a:prstGeom prst="rect">
            <a:avLst/>
          </a:prstGeom>
          <a:solidFill>
            <a:schemeClr val="bg1">
              <a:alpha val="72000"/>
            </a:schemeClr>
          </a:solidFill>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hlinkClick r:id="rId3">
                  <a:extLst>
                    <a:ext uri="{A12FA001-AC4F-418D-AE19-62706E023703}">
                      <ahyp:hlinkClr xmlns:ahyp="http://schemas.microsoft.com/office/drawing/2018/hyperlinkcolor" val="tx"/>
                    </a:ext>
                  </a:extLst>
                </a:hlinkClick>
              </a:rPr>
              <a:t>https://tucannonriver.org/tucannon-pa5-15-assessment/</a:t>
            </a:r>
            <a:endParaRPr lang="en-US" sz="1800" dirty="0"/>
          </a:p>
          <a:p>
            <a:endParaRPr lang="en-US" sz="1800" dirty="0"/>
          </a:p>
          <a:p>
            <a:pPr marL="285750" indent="-285750" algn="l">
              <a:buFont typeface="Arial" panose="020B0604020202020204" pitchFamily="34" charset="0"/>
              <a:buChar char="•"/>
            </a:pPr>
            <a:r>
              <a:rPr lang="en-US" sz="1800" b="1" dirty="0"/>
              <a:t>Fill out a survey! </a:t>
            </a:r>
          </a:p>
          <a:p>
            <a:pPr marL="285750" indent="-285750" algn="l">
              <a:buFont typeface="Arial" panose="020B0604020202020204" pitchFamily="34" charset="0"/>
              <a:buChar char="•"/>
            </a:pPr>
            <a:r>
              <a:rPr lang="en-US" sz="1800" b="1" dirty="0"/>
              <a:t>Info on Future Public Meetings</a:t>
            </a:r>
          </a:p>
          <a:p>
            <a:pPr marL="285750" indent="-285750" algn="l">
              <a:buFont typeface="Arial" panose="020B0604020202020204" pitchFamily="34" charset="0"/>
              <a:buChar char="•"/>
            </a:pPr>
            <a:r>
              <a:rPr lang="en-US" sz="1800" b="1" dirty="0"/>
              <a:t>Ask questions and provide feedback after attending this meeting</a:t>
            </a:r>
          </a:p>
          <a:p>
            <a:pPr marL="285750" indent="-285750" algn="l">
              <a:buFont typeface="Arial" panose="020B0604020202020204" pitchFamily="34" charset="0"/>
              <a:buChar char="•"/>
            </a:pPr>
            <a:r>
              <a:rPr lang="en-US" sz="1800" b="1" dirty="0"/>
              <a:t>Access a recording of this meeting</a:t>
            </a:r>
          </a:p>
          <a:p>
            <a:endParaRPr lang="en-US" sz="1800" dirty="0"/>
          </a:p>
        </p:txBody>
      </p:sp>
      <p:pic>
        <p:nvPicPr>
          <p:cNvPr id="6" name="Picture 5">
            <a:extLst>
              <a:ext uri="{FF2B5EF4-FFF2-40B4-BE49-F238E27FC236}">
                <a16:creationId xmlns:a16="http://schemas.microsoft.com/office/drawing/2014/main" id="{51502707-8671-D558-8926-1E21669E7B6D}"/>
              </a:ext>
            </a:extLst>
          </p:cNvPr>
          <p:cNvPicPr>
            <a:picLocks noChangeAspect="1"/>
          </p:cNvPicPr>
          <p:nvPr/>
        </p:nvPicPr>
        <p:blipFill>
          <a:blip r:embed="rId4"/>
          <a:stretch>
            <a:fillRect/>
          </a:stretch>
        </p:blipFill>
        <p:spPr>
          <a:xfrm>
            <a:off x="5005638" y="1043294"/>
            <a:ext cx="1230098" cy="1210258"/>
          </a:xfrm>
          <a:prstGeom prst="rect">
            <a:avLst/>
          </a:prstGeom>
        </p:spPr>
      </p:pic>
    </p:spTree>
    <p:extLst>
      <p:ext uri="{BB962C8B-B14F-4D97-AF65-F5344CB8AC3E}">
        <p14:creationId xmlns:p14="http://schemas.microsoft.com/office/powerpoint/2010/main" val="15462936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6713F0-F7F0-39BA-15A3-3946F0954493}"/>
              </a:ext>
            </a:extLst>
          </p:cNvPr>
          <p:cNvPicPr>
            <a:picLocks noChangeAspect="1"/>
          </p:cNvPicPr>
          <p:nvPr/>
        </p:nvPicPr>
        <p:blipFill>
          <a:blip r:embed="rId2"/>
          <a:stretch>
            <a:fillRect/>
          </a:stretch>
        </p:blipFill>
        <p:spPr>
          <a:xfrm>
            <a:off x="1809715" y="155065"/>
            <a:ext cx="8496370" cy="6547869"/>
          </a:xfrm>
          <a:prstGeom prst="rect">
            <a:avLst/>
          </a:prstGeom>
        </p:spPr>
      </p:pic>
    </p:spTree>
    <p:extLst>
      <p:ext uri="{BB962C8B-B14F-4D97-AF65-F5344CB8AC3E}">
        <p14:creationId xmlns:p14="http://schemas.microsoft.com/office/powerpoint/2010/main" val="8602006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5">
            <a:extLst>
              <a:ext uri="{FF2B5EF4-FFF2-40B4-BE49-F238E27FC236}">
                <a16:creationId xmlns:a16="http://schemas.microsoft.com/office/drawing/2014/main" id="{26740D0C-5587-B5F8-6322-9F45FC44B50D}"/>
              </a:ext>
            </a:extLst>
          </p:cNvPr>
          <p:cNvGraphicFramePr>
            <a:graphicFrameLocks/>
          </p:cNvGraphicFramePr>
          <p:nvPr>
            <p:extLst>
              <p:ext uri="{D42A27DB-BD31-4B8C-83A1-F6EECF244321}">
                <p14:modId xmlns:p14="http://schemas.microsoft.com/office/powerpoint/2010/main" val="3799951521"/>
              </p:ext>
            </p:extLst>
          </p:nvPr>
        </p:nvGraphicFramePr>
        <p:xfrm>
          <a:off x="2425366" y="1602486"/>
          <a:ext cx="6947234" cy="4914900"/>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1">
            <a:extLst>
              <a:ext uri="{FF2B5EF4-FFF2-40B4-BE49-F238E27FC236}">
                <a16:creationId xmlns:a16="http://schemas.microsoft.com/office/drawing/2014/main" id="{988044BF-2A67-4FEF-0F7C-28DC7944C734}"/>
              </a:ext>
            </a:extLst>
          </p:cNvPr>
          <p:cNvSpPr>
            <a:spLocks noGrp="1"/>
          </p:cNvSpPr>
          <p:nvPr>
            <p:ph type="title"/>
          </p:nvPr>
        </p:nvSpPr>
        <p:spPr>
          <a:xfrm>
            <a:off x="306324" y="0"/>
            <a:ext cx="11579352" cy="1325563"/>
          </a:xfrm>
        </p:spPr>
        <p:txBody>
          <a:bodyPr>
            <a:normAutofit fontScale="90000"/>
          </a:bodyPr>
          <a:lstStyle/>
          <a:p>
            <a:pPr algn="ctr"/>
            <a:r>
              <a:rPr lang="en-US" b="1" dirty="0"/>
              <a:t>Action Needed: </a:t>
            </a:r>
            <a:br>
              <a:rPr lang="en-US" dirty="0"/>
            </a:br>
            <a:r>
              <a:rPr lang="en-US" dirty="0"/>
              <a:t>Chinook Reaching Quasi-Extinction Status </a:t>
            </a:r>
            <a:br>
              <a:rPr lang="en-US" dirty="0"/>
            </a:br>
            <a:r>
              <a:rPr lang="en-US" sz="2000" dirty="0"/>
              <a:t>Fewer than 50 wild pairs showing up</a:t>
            </a:r>
            <a:endParaRPr lang="en-US" dirty="0"/>
          </a:p>
        </p:txBody>
      </p:sp>
      <p:pic>
        <p:nvPicPr>
          <p:cNvPr id="2" name="Picture 5" descr="NPT">
            <a:extLst>
              <a:ext uri="{FF2B5EF4-FFF2-40B4-BE49-F238E27FC236}">
                <a16:creationId xmlns:a16="http://schemas.microsoft.com/office/drawing/2014/main" id="{34D003AB-369C-22CA-D008-5AB929B23A81}"/>
              </a:ext>
            </a:extLst>
          </p:cNvPr>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06853" y="5055254"/>
            <a:ext cx="790903" cy="802299"/>
          </a:xfrm>
          <a:prstGeom prst="rect">
            <a:avLst/>
          </a:prstGeom>
          <a:noFill/>
        </p:spPr>
      </p:pic>
      <p:pic>
        <p:nvPicPr>
          <p:cNvPr id="3" name="Picture 6" descr="Fisheries Logo transparent">
            <a:extLst>
              <a:ext uri="{FF2B5EF4-FFF2-40B4-BE49-F238E27FC236}">
                <a16:creationId xmlns:a16="http://schemas.microsoft.com/office/drawing/2014/main" id="{BD63F031-610C-48B9-50A6-462C17FFAD7C}"/>
              </a:ext>
            </a:extLst>
          </p:cNvPr>
          <p:cNvPicPr>
            <a:picLocks noChangeAspect="1" noChangeArrowheads="1"/>
          </p:cNvPicPr>
          <p:nvPr/>
        </p:nvPicPr>
        <p:blipFill>
          <a:blip r:embed="rId4" cstate="print"/>
          <a:srcRect/>
          <a:stretch>
            <a:fillRect/>
          </a:stretch>
        </p:blipFill>
        <p:spPr bwMode="auto">
          <a:xfrm>
            <a:off x="148828" y="5945602"/>
            <a:ext cx="707326" cy="767476"/>
          </a:xfrm>
          <a:prstGeom prst="rect">
            <a:avLst/>
          </a:prstGeom>
          <a:noFill/>
        </p:spPr>
      </p:pic>
    </p:spTree>
    <p:extLst>
      <p:ext uri="{BB962C8B-B14F-4D97-AF65-F5344CB8AC3E}">
        <p14:creationId xmlns:p14="http://schemas.microsoft.com/office/powerpoint/2010/main" val="480138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80BD7C-F38A-3D0A-BDA5-5C0A052D4A75}"/>
              </a:ext>
            </a:extLst>
          </p:cNvPr>
          <p:cNvPicPr>
            <a:picLocks noChangeAspect="1"/>
          </p:cNvPicPr>
          <p:nvPr/>
        </p:nvPicPr>
        <p:blipFill>
          <a:blip r:embed="rId2"/>
          <a:stretch>
            <a:fillRect/>
          </a:stretch>
        </p:blipFill>
        <p:spPr>
          <a:xfrm>
            <a:off x="9134721" y="3131299"/>
            <a:ext cx="2982638" cy="3029314"/>
          </a:xfrm>
          <a:prstGeom prst="rect">
            <a:avLst/>
          </a:prstGeom>
        </p:spPr>
      </p:pic>
      <p:pic>
        <p:nvPicPr>
          <p:cNvPr id="7" name="Picture 6">
            <a:extLst>
              <a:ext uri="{FF2B5EF4-FFF2-40B4-BE49-F238E27FC236}">
                <a16:creationId xmlns:a16="http://schemas.microsoft.com/office/drawing/2014/main" id="{074A13D1-7311-C4D7-CB68-5494A993DDDE}"/>
              </a:ext>
            </a:extLst>
          </p:cNvPr>
          <p:cNvPicPr>
            <a:picLocks noChangeAspect="1"/>
          </p:cNvPicPr>
          <p:nvPr/>
        </p:nvPicPr>
        <p:blipFill>
          <a:blip r:embed="rId3"/>
          <a:stretch>
            <a:fillRect/>
          </a:stretch>
        </p:blipFill>
        <p:spPr>
          <a:xfrm>
            <a:off x="4259816" y="3131299"/>
            <a:ext cx="4590709" cy="3097142"/>
          </a:xfrm>
          <a:prstGeom prst="rect">
            <a:avLst/>
          </a:prstGeom>
        </p:spPr>
      </p:pic>
      <p:pic>
        <p:nvPicPr>
          <p:cNvPr id="8" name="Picture 12" descr="http://fisherieshabitat.ctuir.org/wp-content/uploads/2020/02/4Hydrology.gif">
            <a:extLst>
              <a:ext uri="{FF2B5EF4-FFF2-40B4-BE49-F238E27FC236}">
                <a16:creationId xmlns:a16="http://schemas.microsoft.com/office/drawing/2014/main" id="{91ED79C0-BE5C-539A-6845-809359345A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796" y="3591665"/>
            <a:ext cx="1104247" cy="110424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fisherieshabitat.ctuir.org/wp-content/uploads/2020/02/5Geomorphology.gif">
            <a:extLst>
              <a:ext uri="{FF2B5EF4-FFF2-40B4-BE49-F238E27FC236}">
                <a16:creationId xmlns:a16="http://schemas.microsoft.com/office/drawing/2014/main" id="{6DDD9AA0-D47B-3280-028C-65707D1DEF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406" y="5073422"/>
            <a:ext cx="1104247" cy="110424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http://fisherieshabitat.ctuir.org/wp-content/uploads/2020/02/3Connectivity.gif">
            <a:extLst>
              <a:ext uri="{FF2B5EF4-FFF2-40B4-BE49-F238E27FC236}">
                <a16:creationId xmlns:a16="http://schemas.microsoft.com/office/drawing/2014/main" id="{022E5246-58A4-4DF9-ACFD-D72A85BFBF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92501" y="3422435"/>
            <a:ext cx="1104247" cy="110424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fisherieshabitat.ctuir.org/wp-content/uploads/2020/02/1Vegetation.gif">
            <a:extLst>
              <a:ext uri="{FF2B5EF4-FFF2-40B4-BE49-F238E27FC236}">
                <a16:creationId xmlns:a16="http://schemas.microsoft.com/office/drawing/2014/main" id="{8D40D92E-0192-420F-EFBC-E7232AA5858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21495" y="2783734"/>
            <a:ext cx="1104247" cy="110424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fisherieshabitat.ctuir.org/wp-content/uploads/2020/02/2Aquatic.gif">
            <a:extLst>
              <a:ext uri="{FF2B5EF4-FFF2-40B4-BE49-F238E27FC236}">
                <a16:creationId xmlns:a16="http://schemas.microsoft.com/office/drawing/2014/main" id="{3ADC7A97-5AD6-4BD9-3A9B-8D306FF4AB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92722" y="5056366"/>
            <a:ext cx="1104247" cy="1104247"/>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7">
            <a:extLst>
              <a:ext uri="{FF2B5EF4-FFF2-40B4-BE49-F238E27FC236}">
                <a16:creationId xmlns:a16="http://schemas.microsoft.com/office/drawing/2014/main" id="{31431A72-29C1-3F6F-B85D-89D9389E354C}"/>
              </a:ext>
            </a:extLst>
          </p:cNvPr>
          <p:cNvSpPr txBox="1">
            <a:spLocks/>
          </p:cNvSpPr>
          <p:nvPr/>
        </p:nvSpPr>
        <p:spPr>
          <a:xfrm>
            <a:off x="-334223" y="4756655"/>
            <a:ext cx="2160000" cy="504000"/>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chemeClr val="tx1">
                    <a:lumMod val="75000"/>
                    <a:lumOff val="25000"/>
                  </a:schemeClr>
                </a:solidFill>
                <a:latin typeface="+mj-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dirty="0">
                <a:solidFill>
                  <a:sysClr val="windowText" lastClr="000000">
                    <a:lumMod val="75000"/>
                    <a:lumOff val="25000"/>
                  </a:sysClr>
                </a:solidFill>
                <a:latin typeface="Rockwell"/>
              </a:rPr>
              <a:t>Hydrology</a:t>
            </a:r>
          </a:p>
        </p:txBody>
      </p:sp>
      <p:sp>
        <p:nvSpPr>
          <p:cNvPr id="14" name="Text Placeholder 8">
            <a:extLst>
              <a:ext uri="{FF2B5EF4-FFF2-40B4-BE49-F238E27FC236}">
                <a16:creationId xmlns:a16="http://schemas.microsoft.com/office/drawing/2014/main" id="{D12EA8ED-3B1F-24E7-5CCF-375AB76F0944}"/>
              </a:ext>
            </a:extLst>
          </p:cNvPr>
          <p:cNvSpPr txBox="1">
            <a:spLocks/>
          </p:cNvSpPr>
          <p:nvPr/>
        </p:nvSpPr>
        <p:spPr>
          <a:xfrm>
            <a:off x="132539" y="6242436"/>
            <a:ext cx="2160587" cy="504000"/>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chemeClr val="tx1">
                    <a:lumMod val="75000"/>
                    <a:lumOff val="25000"/>
                  </a:schemeClr>
                </a:solidFill>
                <a:latin typeface="+mj-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dirty="0">
                <a:solidFill>
                  <a:sysClr val="windowText" lastClr="000000">
                    <a:lumMod val="75000"/>
                    <a:lumOff val="25000"/>
                  </a:sysClr>
                </a:solidFill>
                <a:latin typeface="Rockwell"/>
              </a:rPr>
              <a:t>Geomorphology</a:t>
            </a:r>
          </a:p>
        </p:txBody>
      </p:sp>
      <p:sp>
        <p:nvSpPr>
          <p:cNvPr id="15" name="Text Placeholder 9">
            <a:extLst>
              <a:ext uri="{FF2B5EF4-FFF2-40B4-BE49-F238E27FC236}">
                <a16:creationId xmlns:a16="http://schemas.microsoft.com/office/drawing/2014/main" id="{3BE184BF-CB2F-F35C-DA07-A814A179CF97}"/>
              </a:ext>
            </a:extLst>
          </p:cNvPr>
          <p:cNvSpPr txBox="1">
            <a:spLocks/>
          </p:cNvSpPr>
          <p:nvPr/>
        </p:nvSpPr>
        <p:spPr>
          <a:xfrm>
            <a:off x="2297950" y="4535750"/>
            <a:ext cx="2160588" cy="504000"/>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chemeClr val="tx1">
                    <a:lumMod val="75000"/>
                    <a:lumOff val="25000"/>
                  </a:schemeClr>
                </a:solidFill>
                <a:latin typeface="+mj-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dirty="0">
                <a:solidFill>
                  <a:sysClr val="windowText" lastClr="000000">
                    <a:lumMod val="75000"/>
                    <a:lumOff val="25000"/>
                  </a:sysClr>
                </a:solidFill>
                <a:latin typeface="Rockwell"/>
              </a:rPr>
              <a:t>Connectivity</a:t>
            </a:r>
          </a:p>
        </p:txBody>
      </p:sp>
      <p:sp>
        <p:nvSpPr>
          <p:cNvPr id="16" name="Text Placeholder 10">
            <a:extLst>
              <a:ext uri="{FF2B5EF4-FFF2-40B4-BE49-F238E27FC236}">
                <a16:creationId xmlns:a16="http://schemas.microsoft.com/office/drawing/2014/main" id="{58F4BFCD-55BB-90BE-9BB8-AAB63061DEBC}"/>
              </a:ext>
            </a:extLst>
          </p:cNvPr>
          <p:cNvSpPr txBox="1">
            <a:spLocks/>
          </p:cNvSpPr>
          <p:nvPr/>
        </p:nvSpPr>
        <p:spPr>
          <a:xfrm>
            <a:off x="928924" y="3917794"/>
            <a:ext cx="2160587" cy="504000"/>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chemeClr val="tx1">
                    <a:lumMod val="75000"/>
                    <a:lumOff val="25000"/>
                  </a:schemeClr>
                </a:solidFill>
                <a:latin typeface="+mj-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dirty="0">
                <a:solidFill>
                  <a:sysClr val="windowText" lastClr="000000">
                    <a:lumMod val="75000"/>
                    <a:lumOff val="25000"/>
                  </a:sysClr>
                </a:solidFill>
                <a:latin typeface="Rockwell"/>
              </a:rPr>
              <a:t>Riparian Vegetation</a:t>
            </a:r>
          </a:p>
        </p:txBody>
      </p:sp>
      <p:sp>
        <p:nvSpPr>
          <p:cNvPr id="17" name="Text Placeholder 11">
            <a:extLst>
              <a:ext uri="{FF2B5EF4-FFF2-40B4-BE49-F238E27FC236}">
                <a16:creationId xmlns:a16="http://schemas.microsoft.com/office/drawing/2014/main" id="{F366A89E-0B04-8473-CEC9-A48618D5013C}"/>
              </a:ext>
            </a:extLst>
          </p:cNvPr>
          <p:cNvSpPr txBox="1">
            <a:spLocks/>
          </p:cNvSpPr>
          <p:nvPr/>
        </p:nvSpPr>
        <p:spPr>
          <a:xfrm>
            <a:off x="2392794" y="6242436"/>
            <a:ext cx="1219758" cy="504000"/>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chemeClr val="tx1">
                    <a:lumMod val="75000"/>
                    <a:lumOff val="25000"/>
                  </a:schemeClr>
                </a:solidFill>
                <a:latin typeface="+mj-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dirty="0">
                <a:solidFill>
                  <a:sysClr val="windowText" lastClr="000000">
                    <a:lumMod val="75000"/>
                    <a:lumOff val="25000"/>
                  </a:sysClr>
                </a:solidFill>
                <a:latin typeface="Rockwell"/>
              </a:rPr>
              <a:t>Aquatic Biota</a:t>
            </a:r>
          </a:p>
        </p:txBody>
      </p:sp>
      <p:pic>
        <p:nvPicPr>
          <p:cNvPr id="18" name="Picture 17" descr="A logo of a state of fish and wildlife&#10;&#10;Description automatically generated">
            <a:extLst>
              <a:ext uri="{FF2B5EF4-FFF2-40B4-BE49-F238E27FC236}">
                <a16:creationId xmlns:a16="http://schemas.microsoft.com/office/drawing/2014/main" id="{D18B528A-9BFD-DEAA-97CA-29E6C020870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35331" y="1203989"/>
            <a:ext cx="1047504" cy="1299721"/>
          </a:xfrm>
          <a:prstGeom prst="rect">
            <a:avLst/>
          </a:prstGeom>
        </p:spPr>
      </p:pic>
      <p:pic>
        <p:nvPicPr>
          <p:cNvPr id="19" name="Picture 18">
            <a:extLst>
              <a:ext uri="{FF2B5EF4-FFF2-40B4-BE49-F238E27FC236}">
                <a16:creationId xmlns:a16="http://schemas.microsoft.com/office/drawing/2014/main" id="{50A91C1A-5392-F74E-676D-1714685F522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058660" y="901384"/>
            <a:ext cx="2006097" cy="1514132"/>
          </a:xfrm>
          <a:prstGeom prst="rect">
            <a:avLst/>
          </a:prstGeom>
        </p:spPr>
      </p:pic>
      <p:pic>
        <p:nvPicPr>
          <p:cNvPr id="20" name="Picture 19" descr="A logo with a person in a black hat and earrings&#10;&#10;Description automatically generated">
            <a:extLst>
              <a:ext uri="{FF2B5EF4-FFF2-40B4-BE49-F238E27FC236}">
                <a16:creationId xmlns:a16="http://schemas.microsoft.com/office/drawing/2014/main" id="{EDA54BDF-5A0A-73C6-26C7-46AD47E7461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09931" y="1129674"/>
            <a:ext cx="1448350" cy="1448350"/>
          </a:xfrm>
          <a:prstGeom prst="rect">
            <a:avLst/>
          </a:prstGeom>
        </p:spPr>
      </p:pic>
      <p:sp>
        <p:nvSpPr>
          <p:cNvPr id="21" name="Title 1">
            <a:extLst>
              <a:ext uri="{FF2B5EF4-FFF2-40B4-BE49-F238E27FC236}">
                <a16:creationId xmlns:a16="http://schemas.microsoft.com/office/drawing/2014/main" id="{37602FA9-7487-0E71-8EF6-4975EBC943EF}"/>
              </a:ext>
            </a:extLst>
          </p:cNvPr>
          <p:cNvSpPr txBox="1">
            <a:spLocks/>
          </p:cNvSpPr>
          <p:nvPr/>
        </p:nvSpPr>
        <p:spPr>
          <a:xfrm>
            <a:off x="3224784" y="346953"/>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Co-Management Model</a:t>
            </a:r>
          </a:p>
        </p:txBody>
      </p:sp>
      <p:sp>
        <p:nvSpPr>
          <p:cNvPr id="22" name="Text Placeholder 7">
            <a:extLst>
              <a:ext uri="{FF2B5EF4-FFF2-40B4-BE49-F238E27FC236}">
                <a16:creationId xmlns:a16="http://schemas.microsoft.com/office/drawing/2014/main" id="{46D98AE5-9F93-8EE2-C6C6-6D63E9DF5918}"/>
              </a:ext>
            </a:extLst>
          </p:cNvPr>
          <p:cNvSpPr txBox="1">
            <a:spLocks/>
          </p:cNvSpPr>
          <p:nvPr/>
        </p:nvSpPr>
        <p:spPr>
          <a:xfrm>
            <a:off x="893618" y="2463108"/>
            <a:ext cx="2160000" cy="504000"/>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chemeClr val="tx1">
                    <a:lumMod val="75000"/>
                    <a:lumOff val="25000"/>
                  </a:schemeClr>
                </a:solidFill>
                <a:latin typeface="+mj-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u="sng" dirty="0">
                <a:solidFill>
                  <a:sysClr val="windowText" lastClr="000000">
                    <a:lumMod val="75000"/>
                    <a:lumOff val="25000"/>
                  </a:sysClr>
                </a:solidFill>
                <a:latin typeface="Rockwell"/>
              </a:rPr>
              <a:t>CTUIR River Vision</a:t>
            </a:r>
          </a:p>
        </p:txBody>
      </p:sp>
    </p:spTree>
    <p:extLst>
      <p:ext uri="{BB962C8B-B14F-4D97-AF65-F5344CB8AC3E}">
        <p14:creationId xmlns:p14="http://schemas.microsoft.com/office/powerpoint/2010/main" val="29484844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p of the state of colorado&#10;&#10;Description automatically generated">
            <a:extLst>
              <a:ext uri="{FF2B5EF4-FFF2-40B4-BE49-F238E27FC236}">
                <a16:creationId xmlns:a16="http://schemas.microsoft.com/office/drawing/2014/main" id="{F70C7AC6-7875-9180-A45C-859A48491C9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643" t="18863" r="1497" b="1236"/>
          <a:stretch/>
        </p:blipFill>
        <p:spPr>
          <a:xfrm>
            <a:off x="5674906" y="0"/>
            <a:ext cx="6424095" cy="6858000"/>
          </a:xfrm>
        </p:spPr>
      </p:pic>
      <p:cxnSp>
        <p:nvCxnSpPr>
          <p:cNvPr id="4" name="Straight Connector 3">
            <a:extLst>
              <a:ext uri="{FF2B5EF4-FFF2-40B4-BE49-F238E27FC236}">
                <a16:creationId xmlns:a16="http://schemas.microsoft.com/office/drawing/2014/main" id="{CAA34F2E-2E62-7868-ABB6-87DFEAE733C2}"/>
              </a:ext>
            </a:extLst>
          </p:cNvPr>
          <p:cNvCxnSpPr>
            <a:cxnSpLocks/>
          </p:cNvCxnSpPr>
          <p:nvPr/>
        </p:nvCxnSpPr>
        <p:spPr>
          <a:xfrm>
            <a:off x="7678738" y="3920313"/>
            <a:ext cx="914400" cy="914400"/>
          </a:xfrm>
          <a:prstGeom prst="line">
            <a:avLst/>
          </a:prstGeom>
          <a:ln w="44450">
            <a:solidFill>
              <a:srgbClr val="C00000"/>
            </a:solidFill>
          </a:ln>
        </p:spPr>
        <p:style>
          <a:lnRef idx="2">
            <a:schemeClr val="accent2"/>
          </a:lnRef>
          <a:fillRef idx="0">
            <a:schemeClr val="accent2"/>
          </a:fillRef>
          <a:effectRef idx="1">
            <a:schemeClr val="accent2"/>
          </a:effectRef>
          <a:fontRef idx="minor">
            <a:schemeClr val="tx1"/>
          </a:fontRef>
        </p:style>
      </p:cxnSp>
      <p:cxnSp>
        <p:nvCxnSpPr>
          <p:cNvPr id="6" name="Straight Connector 5">
            <a:extLst>
              <a:ext uri="{FF2B5EF4-FFF2-40B4-BE49-F238E27FC236}">
                <a16:creationId xmlns:a16="http://schemas.microsoft.com/office/drawing/2014/main" id="{4820FA81-7268-A652-1219-C69B87921746}"/>
              </a:ext>
            </a:extLst>
          </p:cNvPr>
          <p:cNvCxnSpPr>
            <a:cxnSpLocks/>
          </p:cNvCxnSpPr>
          <p:nvPr/>
        </p:nvCxnSpPr>
        <p:spPr>
          <a:xfrm flipV="1">
            <a:off x="7835900" y="1077100"/>
            <a:ext cx="952500" cy="361950"/>
          </a:xfrm>
          <a:prstGeom prst="line">
            <a:avLst/>
          </a:prstGeom>
          <a:ln w="44450">
            <a:solidFill>
              <a:srgbClr val="C00000"/>
            </a:solidFill>
          </a:ln>
        </p:spPr>
        <p:style>
          <a:lnRef idx="2">
            <a:schemeClr val="accent2"/>
          </a:lnRef>
          <a:fillRef idx="0">
            <a:schemeClr val="accent2"/>
          </a:fillRef>
          <a:effectRef idx="1">
            <a:schemeClr val="accent2"/>
          </a:effectRef>
          <a:fontRef idx="minor">
            <a:schemeClr val="tx1"/>
          </a:fontRef>
        </p:style>
      </p:cxnSp>
      <p:sp>
        <p:nvSpPr>
          <p:cNvPr id="11" name="Title 1">
            <a:extLst>
              <a:ext uri="{FF2B5EF4-FFF2-40B4-BE49-F238E27FC236}">
                <a16:creationId xmlns:a16="http://schemas.microsoft.com/office/drawing/2014/main" id="{6BC41888-A0F9-221C-01CE-4024D74BF2C2}"/>
              </a:ext>
            </a:extLst>
          </p:cNvPr>
          <p:cNvSpPr>
            <a:spLocks noGrp="1"/>
          </p:cNvSpPr>
          <p:nvPr>
            <p:ph type="title"/>
          </p:nvPr>
        </p:nvSpPr>
        <p:spPr>
          <a:xfrm>
            <a:off x="450850" y="347662"/>
            <a:ext cx="4737100" cy="828675"/>
          </a:xfrm>
        </p:spPr>
        <p:txBody>
          <a:bodyPr>
            <a:normAutofit/>
          </a:bodyPr>
          <a:lstStyle/>
          <a:p>
            <a:r>
              <a:rPr lang="en-US" sz="3600" dirty="0"/>
              <a:t>Project Area Highlights</a:t>
            </a:r>
          </a:p>
        </p:txBody>
      </p:sp>
      <p:sp>
        <p:nvSpPr>
          <p:cNvPr id="13" name="TextBox 12">
            <a:extLst>
              <a:ext uri="{FF2B5EF4-FFF2-40B4-BE49-F238E27FC236}">
                <a16:creationId xmlns:a16="http://schemas.microsoft.com/office/drawing/2014/main" id="{93EE2D95-BE30-4C1A-3BFC-BE060AB78184}"/>
              </a:ext>
            </a:extLst>
          </p:cNvPr>
          <p:cNvSpPr txBox="1"/>
          <p:nvPr/>
        </p:nvSpPr>
        <p:spPr>
          <a:xfrm>
            <a:off x="694328" y="1836256"/>
            <a:ext cx="4737100" cy="3185487"/>
          </a:xfrm>
          <a:prstGeom prst="rect">
            <a:avLst/>
          </a:prstGeom>
          <a:noFill/>
        </p:spPr>
        <p:txBody>
          <a:bodyPr wrap="square">
            <a:spAutoFit/>
          </a:bodyPr>
          <a:lstStyle/>
          <a:p>
            <a:pPr marL="342900" marR="0" lvl="0" indent="-342900">
              <a:spcBef>
                <a:spcPts val="1800"/>
              </a:spcBef>
              <a:spcAft>
                <a:spcPts val="0"/>
              </a:spcAft>
              <a:buSzPts val="1000"/>
              <a:buFont typeface="Symbol" panose="05050102010706020507" pitchFamily="18" charset="2"/>
              <a:buChar char=""/>
              <a:tabLst>
                <a:tab pos="457200" algn="l"/>
              </a:tabLst>
            </a:pPr>
            <a:r>
              <a:rPr lang="en-US" sz="1800" dirty="0">
                <a:effectLst/>
                <a:latin typeface="Aptos" panose="020B0004020202020204" pitchFamily="34" charset="0"/>
                <a:ea typeface="Times New Roman" panose="02020603050405020304" pitchFamily="18" charset="0"/>
              </a:rPr>
              <a:t>~10 miles of river</a:t>
            </a:r>
          </a:p>
          <a:p>
            <a:pPr marL="342900" marR="0" lvl="0" indent="-342900">
              <a:spcBef>
                <a:spcPts val="1800"/>
              </a:spcBef>
              <a:spcAft>
                <a:spcPts val="0"/>
              </a:spcAft>
              <a:buSzPts val="1000"/>
              <a:buFont typeface="Symbol" panose="05050102010706020507" pitchFamily="18" charset="2"/>
              <a:buChar char=""/>
              <a:tabLst>
                <a:tab pos="457200" algn="l"/>
              </a:tabLst>
            </a:pPr>
            <a:r>
              <a:rPr lang="en-US" dirty="0">
                <a:latin typeface="Aptos" panose="020B0004020202020204" pitchFamily="34" charset="0"/>
                <a:ea typeface="Times New Roman" panose="02020603050405020304" pitchFamily="18" charset="0"/>
              </a:rPr>
              <a:t>Valley bottom ~ 1,000 feet wide</a:t>
            </a:r>
            <a:endParaRPr lang="en-US" sz="1800" dirty="0">
              <a:effectLst/>
              <a:latin typeface="Aptos" panose="020B0004020202020204" pitchFamily="34" charset="0"/>
              <a:ea typeface="Times New Roman" panose="02020603050405020304" pitchFamily="18" charset="0"/>
            </a:endParaRPr>
          </a:p>
          <a:p>
            <a:pPr marL="342900" marR="0" lvl="0" indent="-342900">
              <a:spcBef>
                <a:spcPts val="1800"/>
              </a:spcBef>
              <a:spcAft>
                <a:spcPts val="0"/>
              </a:spcAft>
              <a:buSzPts val="1000"/>
              <a:buFont typeface="Symbol" panose="05050102010706020507" pitchFamily="18" charset="2"/>
              <a:buChar char=""/>
              <a:tabLst>
                <a:tab pos="457200" algn="l"/>
              </a:tabLst>
            </a:pPr>
            <a:r>
              <a:rPr lang="en-US" dirty="0">
                <a:latin typeface="Aptos" panose="020B0004020202020204" pitchFamily="34" charset="0"/>
                <a:ea typeface="Aptos" panose="020B0004020202020204" pitchFamily="34" charset="0"/>
              </a:rPr>
              <a:t>8 lakes in floodplain (not including Camp Wooten)</a:t>
            </a:r>
          </a:p>
          <a:p>
            <a:pPr marL="342900" marR="0" lvl="0" indent="-342900">
              <a:spcBef>
                <a:spcPts val="1800"/>
              </a:spcBef>
              <a:spcAft>
                <a:spcPts val="0"/>
              </a:spcAft>
              <a:buSzPts val="1000"/>
              <a:buFont typeface="Symbol" panose="05050102010706020507" pitchFamily="18" charset="2"/>
              <a:buChar char=""/>
              <a:tabLst>
                <a:tab pos="457200" algn="l"/>
              </a:tabLst>
            </a:pPr>
            <a:r>
              <a:rPr lang="en-US" sz="1800" dirty="0">
                <a:effectLst/>
                <a:latin typeface="Aptos" panose="020B0004020202020204" pitchFamily="34" charset="0"/>
                <a:ea typeface="Aptos" panose="020B0004020202020204" pitchFamily="34" charset="0"/>
              </a:rPr>
              <a:t>8 campgrounds</a:t>
            </a:r>
          </a:p>
          <a:p>
            <a:pPr marL="342900" marR="0" lvl="0" indent="-342900">
              <a:spcBef>
                <a:spcPts val="1800"/>
              </a:spcBef>
              <a:spcAft>
                <a:spcPts val="0"/>
              </a:spcAft>
              <a:buSzPts val="1000"/>
              <a:buFont typeface="Symbol" panose="05050102010706020507" pitchFamily="18" charset="2"/>
              <a:buChar char=""/>
              <a:tabLst>
                <a:tab pos="457200" algn="l"/>
              </a:tabLst>
            </a:pPr>
            <a:r>
              <a:rPr lang="en-US" dirty="0">
                <a:latin typeface="Aptos" panose="020B0004020202020204" pitchFamily="34" charset="0"/>
                <a:ea typeface="Aptos" panose="020B0004020202020204" pitchFamily="34" charset="0"/>
              </a:rPr>
              <a:t>Tucannon Fish Hatchery</a:t>
            </a:r>
          </a:p>
          <a:p>
            <a:pPr marL="342900" marR="0" lvl="0" indent="-342900">
              <a:spcBef>
                <a:spcPts val="1800"/>
              </a:spcBef>
              <a:spcAft>
                <a:spcPts val="0"/>
              </a:spcAft>
              <a:buSzPts val="1000"/>
              <a:buFont typeface="Symbol" panose="05050102010706020507" pitchFamily="18" charset="2"/>
              <a:buChar char=""/>
              <a:tabLst>
                <a:tab pos="457200" algn="l"/>
              </a:tabLst>
            </a:pPr>
            <a:r>
              <a:rPr lang="en-US" dirty="0">
                <a:latin typeface="Aptos" panose="020B0004020202020204" pitchFamily="34" charset="0"/>
                <a:ea typeface="Aptos" panose="020B0004020202020204" pitchFamily="34" charset="0"/>
              </a:rPr>
              <a:t>Full road access along valley</a:t>
            </a:r>
            <a:endParaRPr lang="en-US" sz="1800" dirty="0">
              <a:effectLst/>
              <a:latin typeface="Calibri" panose="020F0502020204030204" pitchFamily="34" charset="0"/>
              <a:ea typeface="Aptos" panose="020B0004020202020204" pitchFamily="34" charset="0"/>
            </a:endParaRPr>
          </a:p>
        </p:txBody>
      </p:sp>
    </p:spTree>
    <p:extLst>
      <p:ext uri="{BB962C8B-B14F-4D97-AF65-F5344CB8AC3E}">
        <p14:creationId xmlns:p14="http://schemas.microsoft.com/office/powerpoint/2010/main" val="3275414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CBF0A-61BA-FE89-F929-108D43123E01}"/>
              </a:ext>
            </a:extLst>
          </p:cNvPr>
          <p:cNvSpPr>
            <a:spLocks noGrp="1"/>
          </p:cNvSpPr>
          <p:nvPr>
            <p:ph type="title"/>
          </p:nvPr>
        </p:nvSpPr>
        <p:spPr/>
        <p:txBody>
          <a:bodyPr/>
          <a:lstStyle/>
          <a:p>
            <a:endParaRPr lang="en-US"/>
          </a:p>
        </p:txBody>
      </p:sp>
      <p:pic>
        <p:nvPicPr>
          <p:cNvPr id="11" name="Picture 10" descr="A newspaper with a newspaper and a newspaper with a picture of a person fishing&#10;&#10;Description automatically generated">
            <a:extLst>
              <a:ext uri="{FF2B5EF4-FFF2-40B4-BE49-F238E27FC236}">
                <a16:creationId xmlns:a16="http://schemas.microsoft.com/office/drawing/2014/main" id="{F561B944-B1D7-4F5A-3C1E-E59890BFF1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6106" y="0"/>
            <a:ext cx="6863587" cy="6816252"/>
          </a:xfrm>
          <a:prstGeom prst="rect">
            <a:avLst/>
          </a:prstGeom>
        </p:spPr>
      </p:pic>
    </p:spTree>
    <p:extLst>
      <p:ext uri="{BB962C8B-B14F-4D97-AF65-F5344CB8AC3E}">
        <p14:creationId xmlns:p14="http://schemas.microsoft.com/office/powerpoint/2010/main" val="19898405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83B1BEA-1159-4AE5-AD9B-9440E5189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E01AF5-B152-C52B-40CF-5C37D8B5B615}"/>
              </a:ext>
            </a:extLst>
          </p:cNvPr>
          <p:cNvSpPr>
            <a:spLocks noGrp="1"/>
          </p:cNvSpPr>
          <p:nvPr>
            <p:ph type="title"/>
          </p:nvPr>
        </p:nvSpPr>
        <p:spPr>
          <a:xfrm>
            <a:off x="630936" y="381000"/>
            <a:ext cx="3419856" cy="2003057"/>
          </a:xfrm>
        </p:spPr>
        <p:txBody>
          <a:bodyPr vert="horz" lIns="91440" tIns="45720" rIns="91440" bIns="45720" rtlCol="0" anchor="ctr">
            <a:normAutofit/>
          </a:bodyPr>
          <a:lstStyle/>
          <a:p>
            <a:r>
              <a:rPr lang="en-US" sz="4800" kern="1200">
                <a:solidFill>
                  <a:schemeClr val="tx1"/>
                </a:solidFill>
                <a:latin typeface="+mj-lt"/>
                <a:ea typeface="+mj-ea"/>
                <a:cs typeface="+mj-cs"/>
              </a:rPr>
              <a:t>Project Area History</a:t>
            </a:r>
          </a:p>
        </p:txBody>
      </p:sp>
      <p:sp>
        <p:nvSpPr>
          <p:cNvPr id="18" name="sketch line">
            <a:extLst>
              <a:ext uri="{FF2B5EF4-FFF2-40B4-BE49-F238E27FC236}">
                <a16:creationId xmlns:a16="http://schemas.microsoft.com/office/drawing/2014/main" id="{5D50C310-510F-45B8-81D2-BE905D5C6D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57015" y="1412748"/>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1B528DA-71E8-2FB4-6927-F2F2B9C39D51}"/>
              </a:ext>
            </a:extLst>
          </p:cNvPr>
          <p:cNvSpPr txBox="1"/>
          <p:nvPr/>
        </p:nvSpPr>
        <p:spPr>
          <a:xfrm>
            <a:off x="4654295" y="381000"/>
            <a:ext cx="6894576" cy="2003057"/>
          </a:xfrm>
          <a:prstGeom prst="rect">
            <a:avLst/>
          </a:prstGeom>
        </p:spPr>
        <p:txBody>
          <a:bodyPr vert="horz" lIns="91440" tIns="45720" rIns="91440" bIns="45720" rtlCol="0" anchor="ctr">
            <a:noAutofit/>
          </a:bodyPr>
          <a:lstStyle/>
          <a:p>
            <a:pPr marL="285750" indent="-228600">
              <a:lnSpc>
                <a:spcPct val="90000"/>
              </a:lnSpc>
              <a:spcBef>
                <a:spcPts val="1200"/>
              </a:spcBef>
              <a:buFont typeface="Arial" panose="020B0604020202020204" pitchFamily="34" charset="0"/>
              <a:buChar char="•"/>
            </a:pPr>
            <a:r>
              <a:rPr lang="en-US" sz="1400" dirty="0"/>
              <a:t>Tucannon R. is the ancestral boundary between the Umatilla and Nez Perce Tribes</a:t>
            </a:r>
          </a:p>
          <a:p>
            <a:pPr marL="285750" indent="-228600">
              <a:lnSpc>
                <a:spcPct val="90000"/>
              </a:lnSpc>
              <a:spcBef>
                <a:spcPts val="1200"/>
              </a:spcBef>
              <a:buFont typeface="Arial" panose="020B0604020202020204" pitchFamily="34" charset="0"/>
              <a:buChar char="•"/>
            </a:pPr>
            <a:r>
              <a:rPr lang="en-US" sz="1400" dirty="0"/>
              <a:t>Homesteading and logging period (late 1800s-early 1900s)</a:t>
            </a:r>
          </a:p>
          <a:p>
            <a:pPr marL="285750" indent="-228600">
              <a:lnSpc>
                <a:spcPct val="90000"/>
              </a:lnSpc>
              <a:spcBef>
                <a:spcPts val="1200"/>
              </a:spcBef>
              <a:buFont typeface="Arial" panose="020B0604020202020204" pitchFamily="34" charset="0"/>
              <a:buChar char="•"/>
            </a:pPr>
            <a:r>
              <a:rPr lang="en-US" sz="1400" dirty="0"/>
              <a:t>WDFW acquires land (1941-1943)</a:t>
            </a:r>
          </a:p>
          <a:p>
            <a:pPr marL="285750" indent="-228600">
              <a:lnSpc>
                <a:spcPct val="90000"/>
              </a:lnSpc>
              <a:spcBef>
                <a:spcPts val="1200"/>
              </a:spcBef>
              <a:buFont typeface="Arial" panose="020B0604020202020204" pitchFamily="34" charset="0"/>
              <a:buChar char="•"/>
            </a:pPr>
            <a:r>
              <a:rPr lang="en-US" sz="1400" dirty="0"/>
              <a:t>Lakes constructed in compensation for Lower Snake Dams (1950s) </a:t>
            </a:r>
          </a:p>
          <a:p>
            <a:pPr marL="285750" indent="-228600">
              <a:lnSpc>
                <a:spcPct val="90000"/>
              </a:lnSpc>
              <a:spcBef>
                <a:spcPts val="1200"/>
              </a:spcBef>
              <a:buFont typeface="Arial" panose="020B0604020202020204" pitchFamily="34" charset="0"/>
              <a:buChar char="•"/>
            </a:pPr>
            <a:r>
              <a:rPr lang="en-US" sz="1400" dirty="0"/>
              <a:t>Road improvements and recreational uptick (1970s)</a:t>
            </a:r>
          </a:p>
          <a:p>
            <a:pPr marL="285750" indent="-228600">
              <a:lnSpc>
                <a:spcPct val="90000"/>
              </a:lnSpc>
              <a:spcBef>
                <a:spcPts val="1200"/>
              </a:spcBef>
              <a:buFont typeface="Arial" panose="020B0604020202020204" pitchFamily="34" charset="0"/>
              <a:buChar char="•"/>
            </a:pPr>
            <a:r>
              <a:rPr lang="en-US" sz="1400" dirty="0"/>
              <a:t>Restoration period (1990s-present)</a:t>
            </a:r>
          </a:p>
        </p:txBody>
      </p:sp>
      <p:pic>
        <p:nvPicPr>
          <p:cNvPr id="11" name="Picture 10" descr="A river running through a forest&#10;&#10;Description automatically generated">
            <a:extLst>
              <a:ext uri="{FF2B5EF4-FFF2-40B4-BE49-F238E27FC236}">
                <a16:creationId xmlns:a16="http://schemas.microsoft.com/office/drawing/2014/main" id="{BD2271E3-2E82-BAD7-D1D8-43AF5F848213}"/>
              </a:ext>
            </a:extLst>
          </p:cNvPr>
          <p:cNvPicPr>
            <a:picLocks noChangeAspect="1"/>
          </p:cNvPicPr>
          <p:nvPr/>
        </p:nvPicPr>
        <p:blipFill>
          <a:blip r:embed="rId2">
            <a:extLst>
              <a:ext uri="{28A0092B-C50C-407E-A947-70E740481C1C}">
                <a14:useLocalDpi xmlns:a14="http://schemas.microsoft.com/office/drawing/2010/main" val="0"/>
              </a:ext>
            </a:extLst>
          </a:blip>
          <a:srcRect t="2964" b="5407"/>
          <a:stretch/>
        </p:blipFill>
        <p:spPr>
          <a:xfrm>
            <a:off x="6092960" y="2668691"/>
            <a:ext cx="6095992" cy="4189309"/>
          </a:xfrm>
          <a:custGeom>
            <a:avLst/>
            <a:gdLst/>
            <a:ahLst/>
            <a:cxnLst/>
            <a:rect l="l" t="t" r="r" b="b"/>
            <a:pathLst>
              <a:path w="6005375" h="4189309">
                <a:moveTo>
                  <a:pt x="5422311" y="873"/>
                </a:moveTo>
                <a:cubicBezTo>
                  <a:pt x="5467738" y="-1249"/>
                  <a:pt x="5513346" y="499"/>
                  <a:pt x="5558643" y="6137"/>
                </a:cubicBezTo>
                <a:cubicBezTo>
                  <a:pt x="5633356" y="13367"/>
                  <a:pt x="5708323" y="18441"/>
                  <a:pt x="5783036" y="26052"/>
                </a:cubicBezTo>
                <a:cubicBezTo>
                  <a:pt x="5816269" y="29477"/>
                  <a:pt x="5849884" y="16792"/>
                  <a:pt x="5882612" y="28462"/>
                </a:cubicBezTo>
                <a:cubicBezTo>
                  <a:pt x="5909726" y="38166"/>
                  <a:pt x="5937089" y="43856"/>
                  <a:pt x="5964555" y="46416"/>
                </a:cubicBezTo>
                <a:lnTo>
                  <a:pt x="5997178" y="46088"/>
                </a:lnTo>
                <a:lnTo>
                  <a:pt x="5995170" y="275470"/>
                </a:lnTo>
                <a:cubicBezTo>
                  <a:pt x="5993432" y="411056"/>
                  <a:pt x="5993035" y="546624"/>
                  <a:pt x="5999656" y="682159"/>
                </a:cubicBezTo>
                <a:cubicBezTo>
                  <a:pt x="6009854" y="891918"/>
                  <a:pt x="6003364" y="1101545"/>
                  <a:pt x="5999656" y="1311172"/>
                </a:cubicBezTo>
                <a:cubicBezTo>
                  <a:pt x="5992506" y="1713210"/>
                  <a:pt x="6003364" y="2114718"/>
                  <a:pt x="5998730" y="2516227"/>
                </a:cubicBezTo>
                <a:cubicBezTo>
                  <a:pt x="5996744" y="2694204"/>
                  <a:pt x="5998994" y="2871916"/>
                  <a:pt x="6003364" y="3049893"/>
                </a:cubicBezTo>
                <a:cubicBezTo>
                  <a:pt x="6009720" y="3304015"/>
                  <a:pt x="5999922" y="3558268"/>
                  <a:pt x="5989196" y="3812257"/>
                </a:cubicBezTo>
                <a:cubicBezTo>
                  <a:pt x="5985594" y="3882097"/>
                  <a:pt x="5984646" y="3952020"/>
                  <a:pt x="5986348" y="4021878"/>
                </a:cubicBezTo>
                <a:lnTo>
                  <a:pt x="5996786" y="4189309"/>
                </a:lnTo>
                <a:lnTo>
                  <a:pt x="0" y="4189309"/>
                </a:lnTo>
                <a:lnTo>
                  <a:pt x="0" y="27247"/>
                </a:lnTo>
                <a:lnTo>
                  <a:pt x="495" y="27408"/>
                </a:lnTo>
                <a:cubicBezTo>
                  <a:pt x="5176" y="27551"/>
                  <a:pt x="10686" y="26465"/>
                  <a:pt x="17314" y="23896"/>
                </a:cubicBezTo>
                <a:cubicBezTo>
                  <a:pt x="33823" y="19050"/>
                  <a:pt x="50862" y="16234"/>
                  <a:pt x="68053" y="15524"/>
                </a:cubicBezTo>
                <a:cubicBezTo>
                  <a:pt x="200481" y="-1093"/>
                  <a:pt x="333037" y="3346"/>
                  <a:pt x="466100" y="8801"/>
                </a:cubicBezTo>
                <a:cubicBezTo>
                  <a:pt x="697850" y="18187"/>
                  <a:pt x="929854" y="29096"/>
                  <a:pt x="1161985" y="25798"/>
                </a:cubicBezTo>
                <a:cubicBezTo>
                  <a:pt x="1397540" y="22373"/>
                  <a:pt x="1632588" y="29604"/>
                  <a:pt x="1867890" y="39117"/>
                </a:cubicBezTo>
                <a:cubicBezTo>
                  <a:pt x="1971017" y="43050"/>
                  <a:pt x="2074779" y="46982"/>
                  <a:pt x="2176256" y="17680"/>
                </a:cubicBezTo>
                <a:cubicBezTo>
                  <a:pt x="2199190" y="12314"/>
                  <a:pt x="2223101" y="12834"/>
                  <a:pt x="2245769" y="19202"/>
                </a:cubicBezTo>
                <a:cubicBezTo>
                  <a:pt x="2359678" y="45713"/>
                  <a:pt x="2474221" y="53578"/>
                  <a:pt x="2589398" y="27447"/>
                </a:cubicBezTo>
                <a:cubicBezTo>
                  <a:pt x="2721802" y="-1220"/>
                  <a:pt x="2858087" y="-7347"/>
                  <a:pt x="2992519" y="9308"/>
                </a:cubicBezTo>
                <a:cubicBezTo>
                  <a:pt x="3115435" y="23008"/>
                  <a:pt x="3238984" y="37849"/>
                  <a:pt x="3362153" y="26813"/>
                </a:cubicBezTo>
                <a:cubicBezTo>
                  <a:pt x="3556737" y="9308"/>
                  <a:pt x="3751067" y="24530"/>
                  <a:pt x="3945651" y="29223"/>
                </a:cubicBezTo>
                <a:cubicBezTo>
                  <a:pt x="4010343" y="30745"/>
                  <a:pt x="4075416" y="44064"/>
                  <a:pt x="4139727" y="32141"/>
                </a:cubicBezTo>
                <a:cubicBezTo>
                  <a:pt x="4241079" y="13367"/>
                  <a:pt x="4341288" y="20597"/>
                  <a:pt x="4442766" y="31126"/>
                </a:cubicBezTo>
                <a:cubicBezTo>
                  <a:pt x="4637096" y="51422"/>
                  <a:pt x="4831299" y="61189"/>
                  <a:pt x="5024742" y="23134"/>
                </a:cubicBezTo>
                <a:cubicBezTo>
                  <a:pt x="5084742" y="11211"/>
                  <a:pt x="5144359" y="4361"/>
                  <a:pt x="5205373" y="20344"/>
                </a:cubicBezTo>
                <a:cubicBezTo>
                  <a:pt x="5232315" y="26496"/>
                  <a:pt x="5260361" y="25976"/>
                  <a:pt x="5287062" y="18822"/>
                </a:cubicBezTo>
                <a:cubicBezTo>
                  <a:pt x="5331637" y="8985"/>
                  <a:pt x="5376883" y="2995"/>
                  <a:pt x="5422311" y="873"/>
                </a:cubicBezTo>
                <a:close/>
              </a:path>
            </a:pathLst>
          </a:custGeom>
        </p:spPr>
      </p:pic>
      <p:pic>
        <p:nvPicPr>
          <p:cNvPr id="7" name="Picture 6">
            <a:extLst>
              <a:ext uri="{FF2B5EF4-FFF2-40B4-BE49-F238E27FC236}">
                <a16:creationId xmlns:a16="http://schemas.microsoft.com/office/drawing/2014/main" id="{5B188EDE-AB1A-E4A1-DF1F-881354239066}"/>
              </a:ext>
            </a:extLst>
          </p:cNvPr>
          <p:cNvPicPr>
            <a:picLocks noChangeAspect="1"/>
          </p:cNvPicPr>
          <p:nvPr/>
        </p:nvPicPr>
        <p:blipFill>
          <a:blip r:embed="rId3"/>
          <a:srcRect t="1734" r="-3" b="-3"/>
          <a:stretch/>
        </p:blipFill>
        <p:spPr>
          <a:xfrm>
            <a:off x="0" y="2657884"/>
            <a:ext cx="6172193" cy="4200116"/>
          </a:xfrm>
          <a:custGeom>
            <a:avLst/>
            <a:gdLst/>
            <a:ahLst/>
            <a:cxnLst/>
            <a:rect l="l" t="t" r="r" b="b"/>
            <a:pathLst>
              <a:path w="6006950" h="4200116">
                <a:moveTo>
                  <a:pt x="1035902" y="878"/>
                </a:moveTo>
                <a:cubicBezTo>
                  <a:pt x="1135908" y="5076"/>
                  <a:pt x="1234824" y="23223"/>
                  <a:pt x="1334526" y="31024"/>
                </a:cubicBezTo>
                <a:cubicBezTo>
                  <a:pt x="1429408" y="38508"/>
                  <a:pt x="1524290" y="49417"/>
                  <a:pt x="1619679" y="34449"/>
                </a:cubicBezTo>
                <a:cubicBezTo>
                  <a:pt x="1713242" y="21726"/>
                  <a:pt x="1807870" y="18745"/>
                  <a:pt x="1902041" y="25570"/>
                </a:cubicBezTo>
                <a:cubicBezTo>
                  <a:pt x="2006183" y="30770"/>
                  <a:pt x="2110071" y="48021"/>
                  <a:pt x="2214847" y="33561"/>
                </a:cubicBezTo>
                <a:cubicBezTo>
                  <a:pt x="2228052" y="32216"/>
                  <a:pt x="2241384" y="33954"/>
                  <a:pt x="2253790" y="38635"/>
                </a:cubicBezTo>
                <a:cubicBezTo>
                  <a:pt x="2294520" y="52169"/>
                  <a:pt x="2338397" y="53007"/>
                  <a:pt x="2379622" y="41045"/>
                </a:cubicBezTo>
                <a:cubicBezTo>
                  <a:pt x="2431756" y="27168"/>
                  <a:pt x="2486503" y="26254"/>
                  <a:pt x="2539069" y="38381"/>
                </a:cubicBezTo>
                <a:cubicBezTo>
                  <a:pt x="2617207" y="55379"/>
                  <a:pt x="2695598" y="72123"/>
                  <a:pt x="2776908" y="58169"/>
                </a:cubicBezTo>
                <a:cubicBezTo>
                  <a:pt x="2824222" y="50178"/>
                  <a:pt x="2868111" y="30770"/>
                  <a:pt x="2914791" y="21637"/>
                </a:cubicBezTo>
                <a:cubicBezTo>
                  <a:pt x="3049249" y="-4620"/>
                  <a:pt x="3184976" y="3244"/>
                  <a:pt x="3320703" y="12124"/>
                </a:cubicBezTo>
                <a:cubicBezTo>
                  <a:pt x="3453259" y="20876"/>
                  <a:pt x="3585179" y="38888"/>
                  <a:pt x="3718496" y="36225"/>
                </a:cubicBezTo>
                <a:cubicBezTo>
                  <a:pt x="3746884" y="36440"/>
                  <a:pt x="3775210" y="38812"/>
                  <a:pt x="3803230" y="43328"/>
                </a:cubicBezTo>
                <a:cubicBezTo>
                  <a:pt x="3907245" y="57028"/>
                  <a:pt x="4011767" y="69966"/>
                  <a:pt x="4114640" y="42313"/>
                </a:cubicBezTo>
                <a:cubicBezTo>
                  <a:pt x="4206871" y="17312"/>
                  <a:pt x="4303111" y="10677"/>
                  <a:pt x="4397891" y="22779"/>
                </a:cubicBezTo>
                <a:cubicBezTo>
                  <a:pt x="4522696" y="39130"/>
                  <a:pt x="4648846" y="42707"/>
                  <a:pt x="4774374" y="33434"/>
                </a:cubicBezTo>
                <a:cubicBezTo>
                  <a:pt x="4813773" y="29515"/>
                  <a:pt x="4853387" y="28107"/>
                  <a:pt x="4892977" y="29248"/>
                </a:cubicBezTo>
                <a:cubicBezTo>
                  <a:pt x="5181681" y="42440"/>
                  <a:pt x="5471273" y="25062"/>
                  <a:pt x="5759471" y="55759"/>
                </a:cubicBezTo>
                <a:cubicBezTo>
                  <a:pt x="5805028" y="61131"/>
                  <a:pt x="5850896" y="61524"/>
                  <a:pt x="5896277" y="57017"/>
                </a:cubicBezTo>
                <a:lnTo>
                  <a:pt x="6006950" y="33749"/>
                </a:lnTo>
                <a:lnTo>
                  <a:pt x="6006950" y="4200116"/>
                </a:lnTo>
                <a:lnTo>
                  <a:pt x="13501" y="4200116"/>
                </a:lnTo>
                <a:lnTo>
                  <a:pt x="28554" y="3862213"/>
                </a:lnTo>
                <a:cubicBezTo>
                  <a:pt x="30457" y="3736758"/>
                  <a:pt x="27411" y="3611386"/>
                  <a:pt x="15626" y="3486312"/>
                </a:cubicBezTo>
                <a:cubicBezTo>
                  <a:pt x="-847" y="3333707"/>
                  <a:pt x="-4304" y="3179990"/>
                  <a:pt x="5296" y="3026802"/>
                </a:cubicBezTo>
                <a:cubicBezTo>
                  <a:pt x="11786" y="2939137"/>
                  <a:pt x="18539" y="2851472"/>
                  <a:pt x="22776" y="2763676"/>
                </a:cubicBezTo>
                <a:cubicBezTo>
                  <a:pt x="28180" y="2638786"/>
                  <a:pt x="25173" y="2513673"/>
                  <a:pt x="13771" y="2389181"/>
                </a:cubicBezTo>
                <a:cubicBezTo>
                  <a:pt x="4237" y="2294247"/>
                  <a:pt x="3177" y="2198663"/>
                  <a:pt x="10593" y="2103543"/>
                </a:cubicBezTo>
                <a:cubicBezTo>
                  <a:pt x="25690" y="1941590"/>
                  <a:pt x="9931" y="1779636"/>
                  <a:pt x="5032" y="1617814"/>
                </a:cubicBezTo>
                <a:cubicBezTo>
                  <a:pt x="-3577" y="1320125"/>
                  <a:pt x="20393" y="1022570"/>
                  <a:pt x="9666" y="724882"/>
                </a:cubicBezTo>
                <a:cubicBezTo>
                  <a:pt x="3841" y="577627"/>
                  <a:pt x="16420" y="430504"/>
                  <a:pt x="9666" y="283249"/>
                </a:cubicBezTo>
                <a:cubicBezTo>
                  <a:pt x="6885" y="230875"/>
                  <a:pt x="4568" y="178502"/>
                  <a:pt x="3409" y="126111"/>
                </a:cubicBezTo>
                <a:lnTo>
                  <a:pt x="3819" y="33427"/>
                </a:lnTo>
                <a:lnTo>
                  <a:pt x="31797" y="28723"/>
                </a:lnTo>
                <a:cubicBezTo>
                  <a:pt x="147177" y="14068"/>
                  <a:pt x="264046" y="13354"/>
                  <a:pt x="379873" y="26711"/>
                </a:cubicBezTo>
                <a:cubicBezTo>
                  <a:pt x="443931" y="35083"/>
                  <a:pt x="508243" y="47768"/>
                  <a:pt x="573442" y="35083"/>
                </a:cubicBezTo>
                <a:cubicBezTo>
                  <a:pt x="579581" y="33992"/>
                  <a:pt x="585759" y="36757"/>
                  <a:pt x="589044" y="42060"/>
                </a:cubicBezTo>
                <a:cubicBezTo>
                  <a:pt x="621264" y="81382"/>
                  <a:pt x="663123" y="80114"/>
                  <a:pt x="705871" y="67429"/>
                </a:cubicBezTo>
                <a:cubicBezTo>
                  <a:pt x="733929" y="58740"/>
                  <a:pt x="761430" y="48326"/>
                  <a:pt x="788194" y="36225"/>
                </a:cubicBezTo>
                <a:cubicBezTo>
                  <a:pt x="835052" y="16792"/>
                  <a:pt x="884827" y="5299"/>
                  <a:pt x="935464" y="2230"/>
                </a:cubicBezTo>
                <a:cubicBezTo>
                  <a:pt x="969111" y="-370"/>
                  <a:pt x="1002567" y="-521"/>
                  <a:pt x="1035902" y="878"/>
                </a:cubicBezTo>
                <a:close/>
              </a:path>
            </a:pathLst>
          </a:custGeom>
        </p:spPr>
      </p:pic>
      <p:sp>
        <p:nvSpPr>
          <p:cNvPr id="3" name="TextBox 2">
            <a:extLst>
              <a:ext uri="{FF2B5EF4-FFF2-40B4-BE49-F238E27FC236}">
                <a16:creationId xmlns:a16="http://schemas.microsoft.com/office/drawing/2014/main" id="{1AA2133C-4973-EACA-2A7A-9553C22C5C66}"/>
              </a:ext>
            </a:extLst>
          </p:cNvPr>
          <p:cNvSpPr txBox="1"/>
          <p:nvPr/>
        </p:nvSpPr>
        <p:spPr>
          <a:xfrm>
            <a:off x="76201" y="6526168"/>
            <a:ext cx="723275" cy="369332"/>
          </a:xfrm>
          <a:prstGeom prst="rect">
            <a:avLst/>
          </a:prstGeom>
          <a:noFill/>
        </p:spPr>
        <p:txBody>
          <a:bodyPr wrap="none" rtlCol="0">
            <a:spAutoFit/>
          </a:bodyPr>
          <a:lstStyle/>
          <a:p>
            <a:r>
              <a:rPr lang="en-US" dirty="0">
                <a:solidFill>
                  <a:schemeClr val="bg1"/>
                </a:solidFill>
              </a:rPr>
              <a:t>USFS</a:t>
            </a:r>
          </a:p>
        </p:txBody>
      </p:sp>
    </p:spTree>
    <p:extLst>
      <p:ext uri="{BB962C8B-B14F-4D97-AF65-F5344CB8AC3E}">
        <p14:creationId xmlns:p14="http://schemas.microsoft.com/office/powerpoint/2010/main" val="2176472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F6A59-8636-7FB1-0FF6-3A24D4EEE11B}"/>
              </a:ext>
            </a:extLst>
          </p:cNvPr>
          <p:cNvSpPr>
            <a:spLocks noGrp="1"/>
          </p:cNvSpPr>
          <p:nvPr>
            <p:ph type="title"/>
          </p:nvPr>
        </p:nvSpPr>
        <p:spPr/>
        <p:txBody>
          <a:bodyPr/>
          <a:lstStyle/>
          <a:p>
            <a:endParaRPr lang="en-US"/>
          </a:p>
        </p:txBody>
      </p:sp>
      <p:pic>
        <p:nvPicPr>
          <p:cNvPr id="7" name="Picture 6" descr="A road in a forest&#10;&#10;Description automatically generated with medium confidence">
            <a:extLst>
              <a:ext uri="{FF2B5EF4-FFF2-40B4-BE49-F238E27FC236}">
                <a16:creationId xmlns:a16="http://schemas.microsoft.com/office/drawing/2014/main" id="{6C9E9D77-A9AE-D9F6-D085-82EADEFEEE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577" y="0"/>
            <a:ext cx="9153246" cy="6858000"/>
          </a:xfrm>
          <a:prstGeom prst="rect">
            <a:avLst/>
          </a:prstGeom>
        </p:spPr>
      </p:pic>
      <p:sp>
        <p:nvSpPr>
          <p:cNvPr id="4" name="Freeform: Shape 3">
            <a:extLst>
              <a:ext uri="{FF2B5EF4-FFF2-40B4-BE49-F238E27FC236}">
                <a16:creationId xmlns:a16="http://schemas.microsoft.com/office/drawing/2014/main" id="{5BE1DA46-0855-2BC4-9FA3-B49FFED12A5F}"/>
              </a:ext>
            </a:extLst>
          </p:cNvPr>
          <p:cNvSpPr/>
          <p:nvPr/>
        </p:nvSpPr>
        <p:spPr>
          <a:xfrm>
            <a:off x="6613144" y="1600200"/>
            <a:ext cx="1956816" cy="969264"/>
          </a:xfrm>
          <a:custGeom>
            <a:avLst/>
            <a:gdLst>
              <a:gd name="connsiteX0" fmla="*/ 694944 w 1956816"/>
              <a:gd name="connsiteY0" fmla="*/ 18288 h 969264"/>
              <a:gd name="connsiteX1" fmla="*/ 292608 w 1956816"/>
              <a:gd name="connsiteY1" fmla="*/ 45720 h 969264"/>
              <a:gd name="connsiteX2" fmla="*/ 201168 w 1956816"/>
              <a:gd name="connsiteY2" fmla="*/ 64008 h 969264"/>
              <a:gd name="connsiteX3" fmla="*/ 91440 w 1956816"/>
              <a:gd name="connsiteY3" fmla="*/ 82296 h 969264"/>
              <a:gd name="connsiteX4" fmla="*/ 0 w 1956816"/>
              <a:gd name="connsiteY4" fmla="*/ 155448 h 969264"/>
              <a:gd name="connsiteX5" fmla="*/ 27432 w 1956816"/>
              <a:gd name="connsiteY5" fmla="*/ 393192 h 969264"/>
              <a:gd name="connsiteX6" fmla="*/ 91440 w 1956816"/>
              <a:gd name="connsiteY6" fmla="*/ 539496 h 969264"/>
              <a:gd name="connsiteX7" fmla="*/ 320040 w 1956816"/>
              <a:gd name="connsiteY7" fmla="*/ 713232 h 969264"/>
              <a:gd name="connsiteX8" fmla="*/ 530352 w 1956816"/>
              <a:gd name="connsiteY8" fmla="*/ 749808 h 969264"/>
              <a:gd name="connsiteX9" fmla="*/ 649224 w 1956816"/>
              <a:gd name="connsiteY9" fmla="*/ 804672 h 969264"/>
              <a:gd name="connsiteX10" fmla="*/ 950976 w 1956816"/>
              <a:gd name="connsiteY10" fmla="*/ 923544 h 969264"/>
              <a:gd name="connsiteX11" fmla="*/ 1051560 w 1956816"/>
              <a:gd name="connsiteY11" fmla="*/ 960120 h 969264"/>
              <a:gd name="connsiteX12" fmla="*/ 1188720 w 1956816"/>
              <a:gd name="connsiteY12" fmla="*/ 969264 h 969264"/>
              <a:gd name="connsiteX13" fmla="*/ 1335024 w 1956816"/>
              <a:gd name="connsiteY13" fmla="*/ 969264 h 969264"/>
              <a:gd name="connsiteX14" fmla="*/ 1481328 w 1956816"/>
              <a:gd name="connsiteY14" fmla="*/ 923544 h 969264"/>
              <a:gd name="connsiteX15" fmla="*/ 1536192 w 1956816"/>
              <a:gd name="connsiteY15" fmla="*/ 905256 h 969264"/>
              <a:gd name="connsiteX16" fmla="*/ 1801368 w 1956816"/>
              <a:gd name="connsiteY16" fmla="*/ 832104 h 969264"/>
              <a:gd name="connsiteX17" fmla="*/ 1892808 w 1956816"/>
              <a:gd name="connsiteY17" fmla="*/ 749808 h 969264"/>
              <a:gd name="connsiteX18" fmla="*/ 1947672 w 1956816"/>
              <a:gd name="connsiteY18" fmla="*/ 621792 h 969264"/>
              <a:gd name="connsiteX19" fmla="*/ 1956816 w 1956816"/>
              <a:gd name="connsiteY19" fmla="*/ 530352 h 969264"/>
              <a:gd name="connsiteX20" fmla="*/ 1901952 w 1956816"/>
              <a:gd name="connsiteY20" fmla="*/ 466344 h 969264"/>
              <a:gd name="connsiteX21" fmla="*/ 1874520 w 1956816"/>
              <a:gd name="connsiteY21" fmla="*/ 457200 h 969264"/>
              <a:gd name="connsiteX22" fmla="*/ 1801368 w 1956816"/>
              <a:gd name="connsiteY22" fmla="*/ 402336 h 969264"/>
              <a:gd name="connsiteX23" fmla="*/ 1737360 w 1956816"/>
              <a:gd name="connsiteY23" fmla="*/ 365760 h 969264"/>
              <a:gd name="connsiteX24" fmla="*/ 1444752 w 1956816"/>
              <a:gd name="connsiteY24" fmla="*/ 265176 h 969264"/>
              <a:gd name="connsiteX25" fmla="*/ 1271016 w 1956816"/>
              <a:gd name="connsiteY25" fmla="*/ 109728 h 969264"/>
              <a:gd name="connsiteX26" fmla="*/ 1261872 w 1956816"/>
              <a:gd name="connsiteY26" fmla="*/ 27432 h 969264"/>
              <a:gd name="connsiteX27" fmla="*/ 1143000 w 1956816"/>
              <a:gd name="connsiteY27" fmla="*/ 0 h 969264"/>
              <a:gd name="connsiteX28" fmla="*/ 969264 w 1956816"/>
              <a:gd name="connsiteY28" fmla="*/ 18288 h 969264"/>
              <a:gd name="connsiteX29" fmla="*/ 694944 w 1956816"/>
              <a:gd name="connsiteY29" fmla="*/ 18288 h 96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956816" h="969264">
                <a:moveTo>
                  <a:pt x="694944" y="18288"/>
                </a:moveTo>
                <a:lnTo>
                  <a:pt x="292608" y="45720"/>
                </a:lnTo>
                <a:lnTo>
                  <a:pt x="201168" y="64008"/>
                </a:lnTo>
                <a:lnTo>
                  <a:pt x="91440" y="82296"/>
                </a:lnTo>
                <a:lnTo>
                  <a:pt x="0" y="155448"/>
                </a:lnTo>
                <a:lnTo>
                  <a:pt x="27432" y="393192"/>
                </a:lnTo>
                <a:lnTo>
                  <a:pt x="91440" y="539496"/>
                </a:lnTo>
                <a:lnTo>
                  <a:pt x="320040" y="713232"/>
                </a:lnTo>
                <a:lnTo>
                  <a:pt x="530352" y="749808"/>
                </a:lnTo>
                <a:lnTo>
                  <a:pt x="649224" y="804672"/>
                </a:lnTo>
                <a:lnTo>
                  <a:pt x="950976" y="923544"/>
                </a:lnTo>
                <a:cubicBezTo>
                  <a:pt x="1033153" y="954360"/>
                  <a:pt x="999422" y="942741"/>
                  <a:pt x="1051560" y="960120"/>
                </a:cubicBezTo>
                <a:lnTo>
                  <a:pt x="1188720" y="969264"/>
                </a:lnTo>
                <a:lnTo>
                  <a:pt x="1335024" y="969264"/>
                </a:lnTo>
                <a:lnTo>
                  <a:pt x="1481328" y="923544"/>
                </a:lnTo>
                <a:lnTo>
                  <a:pt x="1536192" y="905256"/>
                </a:lnTo>
                <a:lnTo>
                  <a:pt x="1801368" y="832104"/>
                </a:lnTo>
                <a:lnTo>
                  <a:pt x="1892808" y="749808"/>
                </a:lnTo>
                <a:lnTo>
                  <a:pt x="1947672" y="621792"/>
                </a:lnTo>
                <a:lnTo>
                  <a:pt x="1956816" y="530352"/>
                </a:lnTo>
                <a:lnTo>
                  <a:pt x="1901952" y="466344"/>
                </a:lnTo>
                <a:lnTo>
                  <a:pt x="1874520" y="457200"/>
                </a:lnTo>
                <a:cubicBezTo>
                  <a:pt x="1807004" y="408975"/>
                  <a:pt x="1829052" y="430020"/>
                  <a:pt x="1801368" y="402336"/>
                </a:cubicBezTo>
                <a:lnTo>
                  <a:pt x="1737360" y="365760"/>
                </a:lnTo>
                <a:lnTo>
                  <a:pt x="1444752" y="265176"/>
                </a:lnTo>
                <a:lnTo>
                  <a:pt x="1271016" y="109728"/>
                </a:lnTo>
                <a:lnTo>
                  <a:pt x="1261872" y="27432"/>
                </a:lnTo>
                <a:lnTo>
                  <a:pt x="1143000" y="0"/>
                </a:lnTo>
                <a:lnTo>
                  <a:pt x="969264" y="18288"/>
                </a:lnTo>
                <a:lnTo>
                  <a:pt x="694944" y="18288"/>
                </a:lnTo>
                <a:close/>
              </a:path>
            </a:pathLst>
          </a:custGeom>
          <a:solidFill>
            <a:schemeClr val="accent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94129FFE-43E7-0CDB-4B0B-16CC5E691EF3}"/>
              </a:ext>
            </a:extLst>
          </p:cNvPr>
          <p:cNvSpPr/>
          <p:nvPr/>
        </p:nvSpPr>
        <p:spPr>
          <a:xfrm>
            <a:off x="4315691" y="914400"/>
            <a:ext cx="2733964" cy="600364"/>
          </a:xfrm>
          <a:custGeom>
            <a:avLst/>
            <a:gdLst>
              <a:gd name="connsiteX0" fmla="*/ 0 w 2733964"/>
              <a:gd name="connsiteY0" fmla="*/ 461818 h 600364"/>
              <a:gd name="connsiteX1" fmla="*/ 138545 w 2733964"/>
              <a:gd name="connsiteY1" fmla="*/ 267855 h 600364"/>
              <a:gd name="connsiteX2" fmla="*/ 240145 w 2733964"/>
              <a:gd name="connsiteY2" fmla="*/ 147782 h 600364"/>
              <a:gd name="connsiteX3" fmla="*/ 295564 w 2733964"/>
              <a:gd name="connsiteY3" fmla="*/ 73891 h 600364"/>
              <a:gd name="connsiteX4" fmla="*/ 378691 w 2733964"/>
              <a:gd name="connsiteY4" fmla="*/ 36945 h 600364"/>
              <a:gd name="connsiteX5" fmla="*/ 471054 w 2733964"/>
              <a:gd name="connsiteY5" fmla="*/ 27709 h 600364"/>
              <a:gd name="connsiteX6" fmla="*/ 572654 w 2733964"/>
              <a:gd name="connsiteY6" fmla="*/ 0 h 600364"/>
              <a:gd name="connsiteX7" fmla="*/ 886691 w 2733964"/>
              <a:gd name="connsiteY7" fmla="*/ 0 h 600364"/>
              <a:gd name="connsiteX8" fmla="*/ 1357745 w 2733964"/>
              <a:gd name="connsiteY8" fmla="*/ 9236 h 600364"/>
              <a:gd name="connsiteX9" fmla="*/ 1921164 w 2733964"/>
              <a:gd name="connsiteY9" fmla="*/ 27709 h 600364"/>
              <a:gd name="connsiteX10" fmla="*/ 2041236 w 2733964"/>
              <a:gd name="connsiteY10" fmla="*/ 64655 h 600364"/>
              <a:gd name="connsiteX11" fmla="*/ 2225964 w 2733964"/>
              <a:gd name="connsiteY11" fmla="*/ 157018 h 600364"/>
              <a:gd name="connsiteX12" fmla="*/ 2503054 w 2733964"/>
              <a:gd name="connsiteY12" fmla="*/ 240145 h 600364"/>
              <a:gd name="connsiteX13" fmla="*/ 2641600 w 2733964"/>
              <a:gd name="connsiteY13" fmla="*/ 304800 h 600364"/>
              <a:gd name="connsiteX14" fmla="*/ 2733964 w 2733964"/>
              <a:gd name="connsiteY14" fmla="*/ 341745 h 600364"/>
              <a:gd name="connsiteX15" fmla="*/ 2724727 w 2733964"/>
              <a:gd name="connsiteY15" fmla="*/ 387927 h 600364"/>
              <a:gd name="connsiteX16" fmla="*/ 2558473 w 2733964"/>
              <a:gd name="connsiteY16" fmla="*/ 406400 h 600364"/>
              <a:gd name="connsiteX17" fmla="*/ 2484582 w 2733964"/>
              <a:gd name="connsiteY17" fmla="*/ 443345 h 600364"/>
              <a:gd name="connsiteX18" fmla="*/ 2327564 w 2733964"/>
              <a:gd name="connsiteY18" fmla="*/ 471055 h 600364"/>
              <a:gd name="connsiteX19" fmla="*/ 2198254 w 2733964"/>
              <a:gd name="connsiteY19" fmla="*/ 480291 h 600364"/>
              <a:gd name="connsiteX20" fmla="*/ 2068945 w 2733964"/>
              <a:gd name="connsiteY20" fmla="*/ 489527 h 600364"/>
              <a:gd name="connsiteX21" fmla="*/ 1884218 w 2733964"/>
              <a:gd name="connsiteY21" fmla="*/ 480291 h 600364"/>
              <a:gd name="connsiteX22" fmla="*/ 1727200 w 2733964"/>
              <a:gd name="connsiteY22" fmla="*/ 452582 h 600364"/>
              <a:gd name="connsiteX23" fmla="*/ 1551709 w 2733964"/>
              <a:gd name="connsiteY23" fmla="*/ 397164 h 600364"/>
              <a:gd name="connsiteX24" fmla="*/ 1459345 w 2733964"/>
              <a:gd name="connsiteY24" fmla="*/ 323273 h 600364"/>
              <a:gd name="connsiteX25" fmla="*/ 1376218 w 2733964"/>
              <a:gd name="connsiteY25" fmla="*/ 295564 h 600364"/>
              <a:gd name="connsiteX26" fmla="*/ 1237673 w 2733964"/>
              <a:gd name="connsiteY26" fmla="*/ 277091 h 600364"/>
              <a:gd name="connsiteX27" fmla="*/ 1209964 w 2733964"/>
              <a:gd name="connsiteY27" fmla="*/ 323273 h 600364"/>
              <a:gd name="connsiteX28" fmla="*/ 1348509 w 2733964"/>
              <a:gd name="connsiteY28" fmla="*/ 406400 h 600364"/>
              <a:gd name="connsiteX29" fmla="*/ 1477818 w 2733964"/>
              <a:gd name="connsiteY29" fmla="*/ 498764 h 600364"/>
              <a:gd name="connsiteX30" fmla="*/ 1496291 w 2733964"/>
              <a:gd name="connsiteY30" fmla="*/ 563418 h 600364"/>
              <a:gd name="connsiteX31" fmla="*/ 1440873 w 2733964"/>
              <a:gd name="connsiteY31" fmla="*/ 581891 h 600364"/>
              <a:gd name="connsiteX32" fmla="*/ 1126836 w 2733964"/>
              <a:gd name="connsiteY32" fmla="*/ 563418 h 600364"/>
              <a:gd name="connsiteX33" fmla="*/ 886691 w 2733964"/>
              <a:gd name="connsiteY33" fmla="*/ 581891 h 600364"/>
              <a:gd name="connsiteX34" fmla="*/ 683491 w 2733964"/>
              <a:gd name="connsiteY34" fmla="*/ 600364 h 600364"/>
              <a:gd name="connsiteX35" fmla="*/ 508000 w 2733964"/>
              <a:gd name="connsiteY35" fmla="*/ 563418 h 600364"/>
              <a:gd name="connsiteX36" fmla="*/ 267854 w 2733964"/>
              <a:gd name="connsiteY36" fmla="*/ 563418 h 600364"/>
              <a:gd name="connsiteX37" fmla="*/ 138545 w 2733964"/>
              <a:gd name="connsiteY37" fmla="*/ 581891 h 600364"/>
              <a:gd name="connsiteX38" fmla="*/ 27709 w 2733964"/>
              <a:gd name="connsiteY38" fmla="*/ 572655 h 600364"/>
              <a:gd name="connsiteX39" fmla="*/ 0 w 2733964"/>
              <a:gd name="connsiteY39" fmla="*/ 461818 h 60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733964" h="600364">
                <a:moveTo>
                  <a:pt x="0" y="461818"/>
                </a:moveTo>
                <a:lnTo>
                  <a:pt x="138545" y="267855"/>
                </a:lnTo>
                <a:lnTo>
                  <a:pt x="240145" y="147782"/>
                </a:lnTo>
                <a:lnTo>
                  <a:pt x="295564" y="73891"/>
                </a:lnTo>
                <a:lnTo>
                  <a:pt x="378691" y="36945"/>
                </a:lnTo>
                <a:lnTo>
                  <a:pt x="471054" y="27709"/>
                </a:lnTo>
                <a:lnTo>
                  <a:pt x="572654" y="0"/>
                </a:lnTo>
                <a:lnTo>
                  <a:pt x="886691" y="0"/>
                </a:lnTo>
                <a:lnTo>
                  <a:pt x="1357745" y="9236"/>
                </a:lnTo>
                <a:lnTo>
                  <a:pt x="1921164" y="27709"/>
                </a:lnTo>
                <a:lnTo>
                  <a:pt x="2041236" y="64655"/>
                </a:lnTo>
                <a:lnTo>
                  <a:pt x="2225964" y="157018"/>
                </a:lnTo>
                <a:lnTo>
                  <a:pt x="2503054" y="240145"/>
                </a:lnTo>
                <a:lnTo>
                  <a:pt x="2641600" y="304800"/>
                </a:lnTo>
                <a:lnTo>
                  <a:pt x="2733964" y="341745"/>
                </a:lnTo>
                <a:lnTo>
                  <a:pt x="2724727" y="387927"/>
                </a:lnTo>
                <a:lnTo>
                  <a:pt x="2558473" y="406400"/>
                </a:lnTo>
                <a:lnTo>
                  <a:pt x="2484582" y="443345"/>
                </a:lnTo>
                <a:lnTo>
                  <a:pt x="2327564" y="471055"/>
                </a:lnTo>
                <a:lnTo>
                  <a:pt x="2198254" y="480291"/>
                </a:lnTo>
                <a:lnTo>
                  <a:pt x="2068945" y="489527"/>
                </a:lnTo>
                <a:lnTo>
                  <a:pt x="1884218" y="480291"/>
                </a:lnTo>
                <a:lnTo>
                  <a:pt x="1727200" y="452582"/>
                </a:lnTo>
                <a:lnTo>
                  <a:pt x="1551709" y="397164"/>
                </a:lnTo>
                <a:lnTo>
                  <a:pt x="1459345" y="323273"/>
                </a:lnTo>
                <a:lnTo>
                  <a:pt x="1376218" y="295564"/>
                </a:lnTo>
                <a:lnTo>
                  <a:pt x="1237673" y="277091"/>
                </a:lnTo>
                <a:lnTo>
                  <a:pt x="1209964" y="323273"/>
                </a:lnTo>
                <a:lnTo>
                  <a:pt x="1348509" y="406400"/>
                </a:lnTo>
                <a:lnTo>
                  <a:pt x="1477818" y="498764"/>
                </a:lnTo>
                <a:lnTo>
                  <a:pt x="1496291" y="563418"/>
                </a:lnTo>
                <a:lnTo>
                  <a:pt x="1440873" y="581891"/>
                </a:lnTo>
                <a:lnTo>
                  <a:pt x="1126836" y="563418"/>
                </a:lnTo>
                <a:lnTo>
                  <a:pt x="886691" y="581891"/>
                </a:lnTo>
                <a:lnTo>
                  <a:pt x="683491" y="600364"/>
                </a:lnTo>
                <a:lnTo>
                  <a:pt x="508000" y="563418"/>
                </a:lnTo>
                <a:lnTo>
                  <a:pt x="267854" y="563418"/>
                </a:lnTo>
                <a:lnTo>
                  <a:pt x="138545" y="581891"/>
                </a:lnTo>
                <a:lnTo>
                  <a:pt x="27709" y="572655"/>
                </a:lnTo>
                <a:lnTo>
                  <a:pt x="0" y="461818"/>
                </a:lnTo>
                <a:close/>
              </a:path>
            </a:pathLst>
          </a:custGeom>
          <a:solidFill>
            <a:schemeClr val="accent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reeform: Shape 2">
            <a:extLst>
              <a:ext uri="{FF2B5EF4-FFF2-40B4-BE49-F238E27FC236}">
                <a16:creationId xmlns:a16="http://schemas.microsoft.com/office/drawing/2014/main" id="{3C71650B-E88F-DBD9-FA5B-A0041CF6B25E}"/>
              </a:ext>
            </a:extLst>
          </p:cNvPr>
          <p:cNvSpPr/>
          <p:nvPr/>
        </p:nvSpPr>
        <p:spPr>
          <a:xfrm>
            <a:off x="6969630" y="2112264"/>
            <a:ext cx="672399" cy="2432304"/>
          </a:xfrm>
          <a:custGeom>
            <a:avLst/>
            <a:gdLst>
              <a:gd name="connsiteX0" fmla="*/ 201298 w 672399"/>
              <a:gd name="connsiteY0" fmla="*/ 2432304 h 2432304"/>
              <a:gd name="connsiteX1" fmla="*/ 155578 w 672399"/>
              <a:gd name="connsiteY1" fmla="*/ 2075688 h 2432304"/>
              <a:gd name="connsiteX2" fmla="*/ 100714 w 672399"/>
              <a:gd name="connsiteY2" fmla="*/ 1837944 h 2432304"/>
              <a:gd name="connsiteX3" fmla="*/ 27562 w 672399"/>
              <a:gd name="connsiteY3" fmla="*/ 1600200 h 2432304"/>
              <a:gd name="connsiteX4" fmla="*/ 130 w 672399"/>
              <a:gd name="connsiteY4" fmla="*/ 1389888 h 2432304"/>
              <a:gd name="connsiteX5" fmla="*/ 18418 w 672399"/>
              <a:gd name="connsiteY5" fmla="*/ 1088136 h 2432304"/>
              <a:gd name="connsiteX6" fmla="*/ 45850 w 672399"/>
              <a:gd name="connsiteY6" fmla="*/ 914400 h 2432304"/>
              <a:gd name="connsiteX7" fmla="*/ 109858 w 672399"/>
              <a:gd name="connsiteY7" fmla="*/ 749808 h 2432304"/>
              <a:gd name="connsiteX8" fmla="*/ 283594 w 672399"/>
              <a:gd name="connsiteY8" fmla="*/ 704088 h 2432304"/>
              <a:gd name="connsiteX9" fmla="*/ 603634 w 672399"/>
              <a:gd name="connsiteY9" fmla="*/ 676656 h 2432304"/>
              <a:gd name="connsiteX10" fmla="*/ 667642 w 672399"/>
              <a:gd name="connsiteY10" fmla="*/ 621792 h 2432304"/>
              <a:gd name="connsiteX11" fmla="*/ 658498 w 672399"/>
              <a:gd name="connsiteY11" fmla="*/ 493776 h 2432304"/>
              <a:gd name="connsiteX12" fmla="*/ 585346 w 672399"/>
              <a:gd name="connsiteY12" fmla="*/ 384048 h 2432304"/>
              <a:gd name="connsiteX13" fmla="*/ 411610 w 672399"/>
              <a:gd name="connsiteY13" fmla="*/ 274320 h 2432304"/>
              <a:gd name="connsiteX14" fmla="*/ 274450 w 672399"/>
              <a:gd name="connsiteY14" fmla="*/ 164592 h 2432304"/>
              <a:gd name="connsiteX15" fmla="*/ 201298 w 672399"/>
              <a:gd name="connsiteY15" fmla="*/ 128016 h 2432304"/>
              <a:gd name="connsiteX16" fmla="*/ 155578 w 672399"/>
              <a:gd name="connsiteY16" fmla="*/ 91440 h 2432304"/>
              <a:gd name="connsiteX17" fmla="*/ 173866 w 672399"/>
              <a:gd name="connsiteY17" fmla="*/ 0 h 243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2399" h="2432304">
                <a:moveTo>
                  <a:pt x="201298" y="2432304"/>
                </a:moveTo>
                <a:cubicBezTo>
                  <a:pt x="186820" y="2303526"/>
                  <a:pt x="172342" y="2174748"/>
                  <a:pt x="155578" y="2075688"/>
                </a:cubicBezTo>
                <a:cubicBezTo>
                  <a:pt x="138814" y="1976628"/>
                  <a:pt x="122050" y="1917192"/>
                  <a:pt x="100714" y="1837944"/>
                </a:cubicBezTo>
                <a:cubicBezTo>
                  <a:pt x="79378" y="1758696"/>
                  <a:pt x="44326" y="1674876"/>
                  <a:pt x="27562" y="1600200"/>
                </a:cubicBezTo>
                <a:cubicBezTo>
                  <a:pt x="10798" y="1525524"/>
                  <a:pt x="1654" y="1475232"/>
                  <a:pt x="130" y="1389888"/>
                </a:cubicBezTo>
                <a:cubicBezTo>
                  <a:pt x="-1394" y="1304544"/>
                  <a:pt x="10798" y="1167384"/>
                  <a:pt x="18418" y="1088136"/>
                </a:cubicBezTo>
                <a:cubicBezTo>
                  <a:pt x="26038" y="1008888"/>
                  <a:pt x="30610" y="970788"/>
                  <a:pt x="45850" y="914400"/>
                </a:cubicBezTo>
                <a:cubicBezTo>
                  <a:pt x="61090" y="858012"/>
                  <a:pt x="70234" y="784860"/>
                  <a:pt x="109858" y="749808"/>
                </a:cubicBezTo>
                <a:cubicBezTo>
                  <a:pt x="149482" y="714756"/>
                  <a:pt x="201298" y="716280"/>
                  <a:pt x="283594" y="704088"/>
                </a:cubicBezTo>
                <a:cubicBezTo>
                  <a:pt x="365890" y="691896"/>
                  <a:pt x="539626" y="690372"/>
                  <a:pt x="603634" y="676656"/>
                </a:cubicBezTo>
                <a:cubicBezTo>
                  <a:pt x="667642" y="662940"/>
                  <a:pt x="658498" y="652272"/>
                  <a:pt x="667642" y="621792"/>
                </a:cubicBezTo>
                <a:cubicBezTo>
                  <a:pt x="676786" y="591312"/>
                  <a:pt x="672214" y="533400"/>
                  <a:pt x="658498" y="493776"/>
                </a:cubicBezTo>
                <a:cubicBezTo>
                  <a:pt x="644782" y="454152"/>
                  <a:pt x="626494" y="420624"/>
                  <a:pt x="585346" y="384048"/>
                </a:cubicBezTo>
                <a:cubicBezTo>
                  <a:pt x="544198" y="347472"/>
                  <a:pt x="463426" y="310896"/>
                  <a:pt x="411610" y="274320"/>
                </a:cubicBezTo>
                <a:cubicBezTo>
                  <a:pt x="359794" y="237744"/>
                  <a:pt x="309502" y="188976"/>
                  <a:pt x="274450" y="164592"/>
                </a:cubicBezTo>
                <a:cubicBezTo>
                  <a:pt x="239398" y="140208"/>
                  <a:pt x="221110" y="140208"/>
                  <a:pt x="201298" y="128016"/>
                </a:cubicBezTo>
                <a:cubicBezTo>
                  <a:pt x="181486" y="115824"/>
                  <a:pt x="160150" y="112776"/>
                  <a:pt x="155578" y="91440"/>
                </a:cubicBezTo>
                <a:cubicBezTo>
                  <a:pt x="151006" y="70104"/>
                  <a:pt x="162436" y="35052"/>
                  <a:pt x="173866" y="0"/>
                </a:cubicBezTo>
              </a:path>
            </a:pathLst>
          </a:custGeom>
          <a:ln w="57150"/>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a:p>
        </p:txBody>
      </p:sp>
      <p:sp>
        <p:nvSpPr>
          <p:cNvPr id="8" name="Freeform: Shape 7">
            <a:extLst>
              <a:ext uri="{FF2B5EF4-FFF2-40B4-BE49-F238E27FC236}">
                <a16:creationId xmlns:a16="http://schemas.microsoft.com/office/drawing/2014/main" id="{7C57A8D3-A742-D7BD-A78E-2E5D232F3073}"/>
              </a:ext>
            </a:extLst>
          </p:cNvPr>
          <p:cNvSpPr/>
          <p:nvPr/>
        </p:nvSpPr>
        <p:spPr>
          <a:xfrm>
            <a:off x="2477655" y="1809302"/>
            <a:ext cx="711200" cy="592153"/>
          </a:xfrm>
          <a:custGeom>
            <a:avLst/>
            <a:gdLst>
              <a:gd name="connsiteX0" fmla="*/ 0 w 711200"/>
              <a:gd name="connsiteY0" fmla="*/ 592153 h 592153"/>
              <a:gd name="connsiteX1" fmla="*/ 267854 w 711200"/>
              <a:gd name="connsiteY1" fmla="*/ 379716 h 592153"/>
              <a:gd name="connsiteX2" fmla="*/ 387927 w 711200"/>
              <a:gd name="connsiteY2" fmla="*/ 259643 h 592153"/>
              <a:gd name="connsiteX3" fmla="*/ 526472 w 711200"/>
              <a:gd name="connsiteY3" fmla="*/ 139571 h 592153"/>
              <a:gd name="connsiteX4" fmla="*/ 600363 w 711200"/>
              <a:gd name="connsiteY4" fmla="*/ 74916 h 592153"/>
              <a:gd name="connsiteX5" fmla="*/ 674254 w 711200"/>
              <a:gd name="connsiteY5" fmla="*/ 10262 h 592153"/>
              <a:gd name="connsiteX6" fmla="*/ 711200 w 711200"/>
              <a:gd name="connsiteY6" fmla="*/ 1025 h 59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1200" h="592153">
                <a:moveTo>
                  <a:pt x="0" y="592153"/>
                </a:moveTo>
                <a:cubicBezTo>
                  <a:pt x="101599" y="513643"/>
                  <a:pt x="203199" y="435134"/>
                  <a:pt x="267854" y="379716"/>
                </a:cubicBezTo>
                <a:cubicBezTo>
                  <a:pt x="332509" y="324298"/>
                  <a:pt x="344824" y="299667"/>
                  <a:pt x="387927" y="259643"/>
                </a:cubicBezTo>
                <a:cubicBezTo>
                  <a:pt x="431030" y="219619"/>
                  <a:pt x="526472" y="139571"/>
                  <a:pt x="526472" y="139571"/>
                </a:cubicBezTo>
                <a:lnTo>
                  <a:pt x="600363" y="74916"/>
                </a:lnTo>
                <a:lnTo>
                  <a:pt x="674254" y="10262"/>
                </a:lnTo>
                <a:cubicBezTo>
                  <a:pt x="692727" y="-2053"/>
                  <a:pt x="701963" y="-514"/>
                  <a:pt x="711200" y="1025"/>
                </a:cubicBezTo>
              </a:path>
            </a:pathLst>
          </a:custGeom>
          <a:noFill/>
          <a:ln w="31750">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9" name="Freeform: Shape 8">
            <a:extLst>
              <a:ext uri="{FF2B5EF4-FFF2-40B4-BE49-F238E27FC236}">
                <a16:creationId xmlns:a16="http://schemas.microsoft.com/office/drawing/2014/main" id="{80913CC5-1052-8E93-3CC9-E744F1D76FCC}"/>
              </a:ext>
            </a:extLst>
          </p:cNvPr>
          <p:cNvSpPr/>
          <p:nvPr/>
        </p:nvSpPr>
        <p:spPr>
          <a:xfrm>
            <a:off x="3345873" y="3029527"/>
            <a:ext cx="3186545" cy="1246909"/>
          </a:xfrm>
          <a:custGeom>
            <a:avLst/>
            <a:gdLst>
              <a:gd name="connsiteX0" fmla="*/ 0 w 3186545"/>
              <a:gd name="connsiteY0" fmla="*/ 0 h 1246909"/>
              <a:gd name="connsiteX1" fmla="*/ 637309 w 3186545"/>
              <a:gd name="connsiteY1" fmla="*/ 147782 h 1246909"/>
              <a:gd name="connsiteX2" fmla="*/ 969818 w 3186545"/>
              <a:gd name="connsiteY2" fmla="*/ 249382 h 1246909"/>
              <a:gd name="connsiteX3" fmla="*/ 1302327 w 3186545"/>
              <a:gd name="connsiteY3" fmla="*/ 323273 h 1246909"/>
              <a:gd name="connsiteX4" fmla="*/ 1477818 w 3186545"/>
              <a:gd name="connsiteY4" fmla="*/ 397164 h 1246909"/>
              <a:gd name="connsiteX5" fmla="*/ 1625600 w 3186545"/>
              <a:gd name="connsiteY5" fmla="*/ 452582 h 1246909"/>
              <a:gd name="connsiteX6" fmla="*/ 1865745 w 3186545"/>
              <a:gd name="connsiteY6" fmla="*/ 498764 h 1246909"/>
              <a:gd name="connsiteX7" fmla="*/ 2078182 w 3186545"/>
              <a:gd name="connsiteY7" fmla="*/ 563418 h 1246909"/>
              <a:gd name="connsiteX8" fmla="*/ 2346036 w 3186545"/>
              <a:gd name="connsiteY8" fmla="*/ 655782 h 1246909"/>
              <a:gd name="connsiteX9" fmla="*/ 2503054 w 3186545"/>
              <a:gd name="connsiteY9" fmla="*/ 729673 h 1246909"/>
              <a:gd name="connsiteX10" fmla="*/ 2687782 w 3186545"/>
              <a:gd name="connsiteY10" fmla="*/ 831273 h 1246909"/>
              <a:gd name="connsiteX11" fmla="*/ 2983345 w 3186545"/>
              <a:gd name="connsiteY11" fmla="*/ 1025237 h 1246909"/>
              <a:gd name="connsiteX12" fmla="*/ 3186545 w 3186545"/>
              <a:gd name="connsiteY12" fmla="*/ 1246909 h 1246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6545" h="1246909">
                <a:moveTo>
                  <a:pt x="0" y="0"/>
                </a:moveTo>
                <a:lnTo>
                  <a:pt x="637309" y="147782"/>
                </a:lnTo>
                <a:cubicBezTo>
                  <a:pt x="798945" y="189346"/>
                  <a:pt x="858982" y="220134"/>
                  <a:pt x="969818" y="249382"/>
                </a:cubicBezTo>
                <a:cubicBezTo>
                  <a:pt x="1080654" y="278630"/>
                  <a:pt x="1217660" y="298643"/>
                  <a:pt x="1302327" y="323273"/>
                </a:cubicBezTo>
                <a:cubicBezTo>
                  <a:pt x="1386994" y="347903"/>
                  <a:pt x="1423939" y="375612"/>
                  <a:pt x="1477818" y="397164"/>
                </a:cubicBezTo>
                <a:cubicBezTo>
                  <a:pt x="1531697" y="418716"/>
                  <a:pt x="1560946" y="435649"/>
                  <a:pt x="1625600" y="452582"/>
                </a:cubicBezTo>
                <a:cubicBezTo>
                  <a:pt x="1690254" y="469515"/>
                  <a:pt x="1790315" y="480291"/>
                  <a:pt x="1865745" y="498764"/>
                </a:cubicBezTo>
                <a:cubicBezTo>
                  <a:pt x="1941175" y="517237"/>
                  <a:pt x="2078182" y="563418"/>
                  <a:pt x="2078182" y="563418"/>
                </a:cubicBezTo>
                <a:cubicBezTo>
                  <a:pt x="2158230" y="589588"/>
                  <a:pt x="2275224" y="628073"/>
                  <a:pt x="2346036" y="655782"/>
                </a:cubicBezTo>
                <a:cubicBezTo>
                  <a:pt x="2416848" y="683491"/>
                  <a:pt x="2446096" y="700425"/>
                  <a:pt x="2503054" y="729673"/>
                </a:cubicBezTo>
                <a:cubicBezTo>
                  <a:pt x="2560012" y="758921"/>
                  <a:pt x="2607734" y="782012"/>
                  <a:pt x="2687782" y="831273"/>
                </a:cubicBezTo>
                <a:cubicBezTo>
                  <a:pt x="2767830" y="880534"/>
                  <a:pt x="2900218" y="955964"/>
                  <a:pt x="2983345" y="1025237"/>
                </a:cubicBezTo>
                <a:cubicBezTo>
                  <a:pt x="3066472" y="1094510"/>
                  <a:pt x="3126508" y="1170709"/>
                  <a:pt x="3186545" y="1246909"/>
                </a:cubicBezTo>
              </a:path>
            </a:pathLst>
          </a:custGeom>
          <a:noFill/>
          <a:ln w="31750">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solidFill>
                <a:schemeClr val="tx1"/>
              </a:solidFill>
            </a:endParaRPr>
          </a:p>
        </p:txBody>
      </p:sp>
      <p:pic>
        <p:nvPicPr>
          <p:cNvPr id="5" name="Picture 4" descr="A pond surrounded by trees&#10;&#10;Description automatically generated">
            <a:extLst>
              <a:ext uri="{FF2B5EF4-FFF2-40B4-BE49-F238E27FC236}">
                <a16:creationId xmlns:a16="http://schemas.microsoft.com/office/drawing/2014/main" id="{6314030C-191B-3F69-2140-C1992EF09A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7753" y="1297932"/>
            <a:ext cx="2324100" cy="1741314"/>
          </a:xfrm>
          <a:prstGeom prst="rect">
            <a:avLst/>
          </a:prstGeom>
        </p:spPr>
      </p:pic>
      <p:pic>
        <p:nvPicPr>
          <p:cNvPr id="10" name="Content Placeholder 8" descr="A muddy water with trees and mountains in the background&#10;&#10;Description automatically generated">
            <a:extLst>
              <a:ext uri="{FF2B5EF4-FFF2-40B4-BE49-F238E27FC236}">
                <a16:creationId xmlns:a16="http://schemas.microsoft.com/office/drawing/2014/main" id="{B9297D9C-C872-33DA-A1B2-6D28EA80EE1E}"/>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r="13469"/>
          <a:stretch/>
        </p:blipFill>
        <p:spPr>
          <a:xfrm rot="5400000">
            <a:off x="9938281" y="3219856"/>
            <a:ext cx="2007339" cy="2319805"/>
          </a:xfrm>
        </p:spPr>
      </p:pic>
      <p:sp>
        <p:nvSpPr>
          <p:cNvPr id="11" name="TextBox 10">
            <a:extLst>
              <a:ext uri="{FF2B5EF4-FFF2-40B4-BE49-F238E27FC236}">
                <a16:creationId xmlns:a16="http://schemas.microsoft.com/office/drawing/2014/main" id="{29F78114-4556-A4DD-4FD9-06C74A07CB95}"/>
              </a:ext>
            </a:extLst>
          </p:cNvPr>
          <p:cNvSpPr txBox="1"/>
          <p:nvPr/>
        </p:nvSpPr>
        <p:spPr>
          <a:xfrm>
            <a:off x="9802254" y="1019319"/>
            <a:ext cx="1543949" cy="369332"/>
          </a:xfrm>
          <a:prstGeom prst="rect">
            <a:avLst/>
          </a:prstGeom>
          <a:noFill/>
        </p:spPr>
        <p:txBody>
          <a:bodyPr wrap="none" rtlCol="0">
            <a:spAutoFit/>
          </a:bodyPr>
          <a:lstStyle/>
          <a:p>
            <a:r>
              <a:rPr lang="en-US" dirty="0"/>
              <a:t>Algae Blooms</a:t>
            </a:r>
          </a:p>
        </p:txBody>
      </p:sp>
      <p:sp>
        <p:nvSpPr>
          <p:cNvPr id="12" name="TextBox 11">
            <a:extLst>
              <a:ext uri="{FF2B5EF4-FFF2-40B4-BE49-F238E27FC236}">
                <a16:creationId xmlns:a16="http://schemas.microsoft.com/office/drawing/2014/main" id="{F4F94740-FA1E-82DC-F782-0DB5986D8D01}"/>
              </a:ext>
            </a:extLst>
          </p:cNvPr>
          <p:cNvSpPr txBox="1"/>
          <p:nvPr/>
        </p:nvSpPr>
        <p:spPr>
          <a:xfrm>
            <a:off x="9777753" y="3091131"/>
            <a:ext cx="1454565" cy="369332"/>
          </a:xfrm>
          <a:prstGeom prst="rect">
            <a:avLst/>
          </a:prstGeom>
          <a:noFill/>
        </p:spPr>
        <p:txBody>
          <a:bodyPr wrap="none" rtlCol="0">
            <a:spAutoFit/>
          </a:bodyPr>
          <a:lstStyle/>
          <a:p>
            <a:r>
              <a:rPr lang="en-US" dirty="0"/>
              <a:t>Large Floods</a:t>
            </a:r>
          </a:p>
        </p:txBody>
      </p:sp>
      <p:sp>
        <p:nvSpPr>
          <p:cNvPr id="13" name="TextBox 12">
            <a:extLst>
              <a:ext uri="{FF2B5EF4-FFF2-40B4-BE49-F238E27FC236}">
                <a16:creationId xmlns:a16="http://schemas.microsoft.com/office/drawing/2014/main" id="{8AD90B2F-B9B9-42A5-49EC-B3C6525B103E}"/>
              </a:ext>
            </a:extLst>
          </p:cNvPr>
          <p:cNvSpPr txBox="1"/>
          <p:nvPr/>
        </p:nvSpPr>
        <p:spPr>
          <a:xfrm>
            <a:off x="6813550" y="1760871"/>
            <a:ext cx="1386533" cy="369332"/>
          </a:xfrm>
          <a:prstGeom prst="rect">
            <a:avLst/>
          </a:prstGeom>
          <a:noFill/>
        </p:spPr>
        <p:txBody>
          <a:bodyPr wrap="none" rtlCol="0">
            <a:spAutoFit/>
          </a:bodyPr>
          <a:lstStyle/>
          <a:p>
            <a:r>
              <a:rPr lang="en-US" dirty="0">
                <a:solidFill>
                  <a:schemeClr val="bg1"/>
                </a:solidFill>
              </a:rPr>
              <a:t>Beaver Lake</a:t>
            </a:r>
          </a:p>
        </p:txBody>
      </p:sp>
      <p:sp>
        <p:nvSpPr>
          <p:cNvPr id="14" name="TextBox 13">
            <a:extLst>
              <a:ext uri="{FF2B5EF4-FFF2-40B4-BE49-F238E27FC236}">
                <a16:creationId xmlns:a16="http://schemas.microsoft.com/office/drawing/2014/main" id="{FAE93917-E055-A8FC-6D7D-E479E221C907}"/>
              </a:ext>
            </a:extLst>
          </p:cNvPr>
          <p:cNvSpPr txBox="1"/>
          <p:nvPr/>
        </p:nvSpPr>
        <p:spPr>
          <a:xfrm>
            <a:off x="4709467" y="876900"/>
            <a:ext cx="1458284" cy="369332"/>
          </a:xfrm>
          <a:prstGeom prst="rect">
            <a:avLst/>
          </a:prstGeom>
          <a:noFill/>
        </p:spPr>
        <p:txBody>
          <a:bodyPr wrap="none" rtlCol="0">
            <a:spAutoFit/>
          </a:bodyPr>
          <a:lstStyle/>
          <a:p>
            <a:r>
              <a:rPr lang="en-US" dirty="0">
                <a:solidFill>
                  <a:schemeClr val="bg1"/>
                </a:solidFill>
              </a:rPr>
              <a:t>Watson Lake</a:t>
            </a:r>
          </a:p>
        </p:txBody>
      </p:sp>
      <p:sp>
        <p:nvSpPr>
          <p:cNvPr id="15" name="TextBox 14">
            <a:extLst>
              <a:ext uri="{FF2B5EF4-FFF2-40B4-BE49-F238E27FC236}">
                <a16:creationId xmlns:a16="http://schemas.microsoft.com/office/drawing/2014/main" id="{710F9344-4499-4ADA-B2B3-19B3C48CE5E6}"/>
              </a:ext>
            </a:extLst>
          </p:cNvPr>
          <p:cNvSpPr txBox="1"/>
          <p:nvPr/>
        </p:nvSpPr>
        <p:spPr>
          <a:xfrm>
            <a:off x="2833880" y="6526168"/>
            <a:ext cx="3548151" cy="369332"/>
          </a:xfrm>
          <a:prstGeom prst="rect">
            <a:avLst/>
          </a:prstGeom>
          <a:noFill/>
        </p:spPr>
        <p:txBody>
          <a:bodyPr wrap="none" rtlCol="0">
            <a:spAutoFit/>
          </a:bodyPr>
          <a:lstStyle/>
          <a:p>
            <a:r>
              <a:rPr lang="en-US" dirty="0">
                <a:solidFill>
                  <a:schemeClr val="bg1"/>
                </a:solidFill>
              </a:rPr>
              <a:t>Photo: Liz Eastman, NPT Fisheries</a:t>
            </a:r>
          </a:p>
        </p:txBody>
      </p:sp>
      <p:cxnSp>
        <p:nvCxnSpPr>
          <p:cNvPr id="17" name="Straight Connector 16">
            <a:extLst>
              <a:ext uri="{FF2B5EF4-FFF2-40B4-BE49-F238E27FC236}">
                <a16:creationId xmlns:a16="http://schemas.microsoft.com/office/drawing/2014/main" id="{A412A99B-4D72-F42B-9976-431A97B33261}"/>
              </a:ext>
            </a:extLst>
          </p:cNvPr>
          <p:cNvCxnSpPr>
            <a:cxnSpLocks/>
          </p:cNvCxnSpPr>
          <p:nvPr/>
        </p:nvCxnSpPr>
        <p:spPr>
          <a:xfrm flipV="1">
            <a:off x="2997200" y="1760871"/>
            <a:ext cx="635000" cy="48431"/>
          </a:xfrm>
          <a:prstGeom prst="line">
            <a:avLst/>
          </a:prstGeom>
          <a:ln w="50800">
            <a:solidFill>
              <a:srgbClr val="FFFF00"/>
            </a:solidFill>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24752DCA-302F-F9E9-BD4C-0171CA90515C}"/>
              </a:ext>
            </a:extLst>
          </p:cNvPr>
          <p:cNvSpPr txBox="1"/>
          <p:nvPr/>
        </p:nvSpPr>
        <p:spPr>
          <a:xfrm>
            <a:off x="7014560" y="3029527"/>
            <a:ext cx="1331966" cy="646331"/>
          </a:xfrm>
          <a:prstGeom prst="rect">
            <a:avLst/>
          </a:prstGeom>
          <a:noFill/>
        </p:spPr>
        <p:txBody>
          <a:bodyPr wrap="square" rtlCol="0">
            <a:spAutoFit/>
          </a:bodyPr>
          <a:lstStyle/>
          <a:p>
            <a:r>
              <a:rPr lang="en-US" dirty="0">
                <a:solidFill>
                  <a:schemeClr val="bg1"/>
                </a:solidFill>
              </a:rPr>
              <a:t>Intake Channel</a:t>
            </a:r>
          </a:p>
        </p:txBody>
      </p:sp>
      <p:sp>
        <p:nvSpPr>
          <p:cNvPr id="22" name="TextBox 21">
            <a:extLst>
              <a:ext uri="{FF2B5EF4-FFF2-40B4-BE49-F238E27FC236}">
                <a16:creationId xmlns:a16="http://schemas.microsoft.com/office/drawing/2014/main" id="{057B1B01-FD42-6725-67D1-9B3A272E97B6}"/>
              </a:ext>
            </a:extLst>
          </p:cNvPr>
          <p:cNvSpPr txBox="1"/>
          <p:nvPr/>
        </p:nvSpPr>
        <p:spPr>
          <a:xfrm>
            <a:off x="2648717" y="1399584"/>
            <a:ext cx="1331966" cy="369332"/>
          </a:xfrm>
          <a:prstGeom prst="rect">
            <a:avLst/>
          </a:prstGeom>
          <a:noFill/>
        </p:spPr>
        <p:txBody>
          <a:bodyPr wrap="square" rtlCol="0">
            <a:spAutoFit/>
          </a:bodyPr>
          <a:lstStyle/>
          <a:p>
            <a:r>
              <a:rPr lang="en-US" dirty="0">
                <a:solidFill>
                  <a:srgbClr val="FFFF00"/>
                </a:solidFill>
              </a:rPr>
              <a:t>Bridge</a:t>
            </a:r>
          </a:p>
        </p:txBody>
      </p:sp>
      <p:sp>
        <p:nvSpPr>
          <p:cNvPr id="23" name="TextBox 22">
            <a:extLst>
              <a:ext uri="{FF2B5EF4-FFF2-40B4-BE49-F238E27FC236}">
                <a16:creationId xmlns:a16="http://schemas.microsoft.com/office/drawing/2014/main" id="{2CDB9795-0BB4-189D-D131-254845768FE0}"/>
              </a:ext>
            </a:extLst>
          </p:cNvPr>
          <p:cNvSpPr txBox="1"/>
          <p:nvPr/>
        </p:nvSpPr>
        <p:spPr>
          <a:xfrm>
            <a:off x="4212853" y="2853603"/>
            <a:ext cx="1331966" cy="369332"/>
          </a:xfrm>
          <a:prstGeom prst="rect">
            <a:avLst/>
          </a:prstGeom>
          <a:noFill/>
        </p:spPr>
        <p:txBody>
          <a:bodyPr wrap="square" rtlCol="0">
            <a:spAutoFit/>
          </a:bodyPr>
          <a:lstStyle/>
          <a:p>
            <a:r>
              <a:rPr lang="en-US" dirty="0">
                <a:solidFill>
                  <a:srgbClr val="FF0000"/>
                </a:solidFill>
              </a:rPr>
              <a:t>Incision</a:t>
            </a:r>
          </a:p>
        </p:txBody>
      </p:sp>
      <p:sp>
        <p:nvSpPr>
          <p:cNvPr id="16" name="Freeform: Shape 15">
            <a:extLst>
              <a:ext uri="{FF2B5EF4-FFF2-40B4-BE49-F238E27FC236}">
                <a16:creationId xmlns:a16="http://schemas.microsoft.com/office/drawing/2014/main" id="{97093443-847F-CBF9-7BC4-A5DF95B21D78}"/>
              </a:ext>
            </a:extLst>
          </p:cNvPr>
          <p:cNvSpPr/>
          <p:nvPr/>
        </p:nvSpPr>
        <p:spPr>
          <a:xfrm>
            <a:off x="4210050" y="888309"/>
            <a:ext cx="2171700" cy="511866"/>
          </a:xfrm>
          <a:custGeom>
            <a:avLst/>
            <a:gdLst>
              <a:gd name="connsiteX0" fmla="*/ 0 w 2171700"/>
              <a:gd name="connsiteY0" fmla="*/ 504037 h 504037"/>
              <a:gd name="connsiteX1" fmla="*/ 285750 w 2171700"/>
              <a:gd name="connsiteY1" fmla="*/ 151612 h 504037"/>
              <a:gd name="connsiteX2" fmla="*/ 514350 w 2171700"/>
              <a:gd name="connsiteY2" fmla="*/ 8737 h 504037"/>
              <a:gd name="connsiteX3" fmla="*/ 2171700 w 2171700"/>
              <a:gd name="connsiteY3" fmla="*/ 27787 h 504037"/>
              <a:gd name="connsiteX0" fmla="*/ 0 w 2171700"/>
              <a:gd name="connsiteY0" fmla="*/ 504037 h 504037"/>
              <a:gd name="connsiteX1" fmla="*/ 514350 w 2171700"/>
              <a:gd name="connsiteY1" fmla="*/ 8737 h 504037"/>
              <a:gd name="connsiteX2" fmla="*/ 2171700 w 2171700"/>
              <a:gd name="connsiteY2" fmla="*/ 27787 h 504037"/>
              <a:gd name="connsiteX0" fmla="*/ 0 w 2171700"/>
              <a:gd name="connsiteY0" fmla="*/ 511866 h 511866"/>
              <a:gd name="connsiteX1" fmla="*/ 581025 w 2171700"/>
              <a:gd name="connsiteY1" fmla="*/ 7041 h 511866"/>
              <a:gd name="connsiteX2" fmla="*/ 2171700 w 2171700"/>
              <a:gd name="connsiteY2" fmla="*/ 35616 h 511866"/>
            </a:gdLst>
            <a:ahLst/>
            <a:cxnLst>
              <a:cxn ang="0">
                <a:pos x="connsiteX0" y="connsiteY0"/>
              </a:cxn>
              <a:cxn ang="0">
                <a:pos x="connsiteX1" y="connsiteY1"/>
              </a:cxn>
              <a:cxn ang="0">
                <a:pos x="connsiteX2" y="connsiteY2"/>
              </a:cxn>
            </a:cxnLst>
            <a:rect l="l" t="t" r="r" b="b"/>
            <a:pathLst>
              <a:path w="2171700" h="511866">
                <a:moveTo>
                  <a:pt x="0" y="511866"/>
                </a:moveTo>
                <a:cubicBezTo>
                  <a:pt x="107156" y="408679"/>
                  <a:pt x="219075" y="86416"/>
                  <a:pt x="581025" y="7041"/>
                </a:cubicBezTo>
                <a:cubicBezTo>
                  <a:pt x="895350" y="-13597"/>
                  <a:pt x="1500187" y="15772"/>
                  <a:pt x="2171700" y="35616"/>
                </a:cubicBezTo>
              </a:path>
            </a:pathLst>
          </a:custGeom>
          <a:noFill/>
          <a:ln w="381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4A2B500-B7E4-1BD7-FA06-A9C9DAC19ABE}"/>
              </a:ext>
            </a:extLst>
          </p:cNvPr>
          <p:cNvSpPr txBox="1"/>
          <p:nvPr/>
        </p:nvSpPr>
        <p:spPr>
          <a:xfrm>
            <a:off x="3793776" y="453204"/>
            <a:ext cx="1331966" cy="646331"/>
          </a:xfrm>
          <a:prstGeom prst="rect">
            <a:avLst/>
          </a:prstGeom>
          <a:noFill/>
        </p:spPr>
        <p:txBody>
          <a:bodyPr wrap="square" rtlCol="0">
            <a:spAutoFit/>
          </a:bodyPr>
          <a:lstStyle/>
          <a:p>
            <a:r>
              <a:rPr lang="en-US" dirty="0">
                <a:solidFill>
                  <a:schemeClr val="accent5">
                    <a:lumMod val="75000"/>
                  </a:schemeClr>
                </a:solidFill>
              </a:rPr>
              <a:t>Degraded Dams </a:t>
            </a:r>
          </a:p>
        </p:txBody>
      </p:sp>
      <p:sp>
        <p:nvSpPr>
          <p:cNvPr id="19" name="Freeform: Shape 18">
            <a:extLst>
              <a:ext uri="{FF2B5EF4-FFF2-40B4-BE49-F238E27FC236}">
                <a16:creationId xmlns:a16="http://schemas.microsoft.com/office/drawing/2014/main" id="{1FE4E229-093F-A967-2550-3410466B5456}"/>
              </a:ext>
            </a:extLst>
          </p:cNvPr>
          <p:cNvSpPr/>
          <p:nvPr/>
        </p:nvSpPr>
        <p:spPr>
          <a:xfrm>
            <a:off x="2034310" y="2231136"/>
            <a:ext cx="251690" cy="877824"/>
          </a:xfrm>
          <a:custGeom>
            <a:avLst/>
            <a:gdLst>
              <a:gd name="connsiteX0" fmla="*/ 182880 w 182880"/>
              <a:gd name="connsiteY0" fmla="*/ 621792 h 621792"/>
              <a:gd name="connsiteX1" fmla="*/ 0 w 182880"/>
              <a:gd name="connsiteY1" fmla="*/ 0 h 621792"/>
              <a:gd name="connsiteX2" fmla="*/ 0 w 182880"/>
              <a:gd name="connsiteY2" fmla="*/ 0 h 621792"/>
            </a:gdLst>
            <a:ahLst/>
            <a:cxnLst>
              <a:cxn ang="0">
                <a:pos x="connsiteX0" y="connsiteY0"/>
              </a:cxn>
              <a:cxn ang="0">
                <a:pos x="connsiteX1" y="connsiteY1"/>
              </a:cxn>
              <a:cxn ang="0">
                <a:pos x="connsiteX2" y="connsiteY2"/>
              </a:cxn>
            </a:cxnLst>
            <a:rect l="l" t="t" r="r" b="b"/>
            <a:pathLst>
              <a:path w="182880" h="621792">
                <a:moveTo>
                  <a:pt x="182880" y="621792"/>
                </a:moveTo>
                <a:lnTo>
                  <a:pt x="0" y="0"/>
                </a:lnTo>
                <a:lnTo>
                  <a:pt x="0" y="0"/>
                </a:lnTo>
              </a:path>
            </a:pathLst>
          </a:custGeom>
          <a:ln w="76200" cap="rnd" cmpd="sng" algn="ctr">
            <a:solidFill>
              <a:srgbClr val="E45F1C"/>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25" name="Freeform: Shape 24">
            <a:extLst>
              <a:ext uri="{FF2B5EF4-FFF2-40B4-BE49-F238E27FC236}">
                <a16:creationId xmlns:a16="http://schemas.microsoft.com/office/drawing/2014/main" id="{A8F9FCB7-FF32-F007-FA1D-474D7E9B6F63}"/>
              </a:ext>
            </a:extLst>
          </p:cNvPr>
          <p:cNvSpPr/>
          <p:nvPr/>
        </p:nvSpPr>
        <p:spPr>
          <a:xfrm flipH="1">
            <a:off x="2740659" y="779794"/>
            <a:ext cx="605213" cy="392971"/>
          </a:xfrm>
          <a:custGeom>
            <a:avLst/>
            <a:gdLst>
              <a:gd name="connsiteX0" fmla="*/ 182880 w 182880"/>
              <a:gd name="connsiteY0" fmla="*/ 621792 h 621792"/>
              <a:gd name="connsiteX1" fmla="*/ 0 w 182880"/>
              <a:gd name="connsiteY1" fmla="*/ 0 h 621792"/>
              <a:gd name="connsiteX2" fmla="*/ 0 w 182880"/>
              <a:gd name="connsiteY2" fmla="*/ 0 h 621792"/>
            </a:gdLst>
            <a:ahLst/>
            <a:cxnLst>
              <a:cxn ang="0">
                <a:pos x="connsiteX0" y="connsiteY0"/>
              </a:cxn>
              <a:cxn ang="0">
                <a:pos x="connsiteX1" y="connsiteY1"/>
              </a:cxn>
              <a:cxn ang="0">
                <a:pos x="connsiteX2" y="connsiteY2"/>
              </a:cxn>
            </a:cxnLst>
            <a:rect l="l" t="t" r="r" b="b"/>
            <a:pathLst>
              <a:path w="182880" h="621792">
                <a:moveTo>
                  <a:pt x="182880" y="621792"/>
                </a:moveTo>
                <a:lnTo>
                  <a:pt x="0" y="0"/>
                </a:lnTo>
                <a:lnTo>
                  <a:pt x="0" y="0"/>
                </a:lnTo>
              </a:path>
            </a:pathLst>
          </a:custGeom>
          <a:ln w="76200" cap="rnd" cmpd="sng" algn="ctr">
            <a:solidFill>
              <a:srgbClr val="E45F1C"/>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26" name="TextBox 25">
            <a:extLst>
              <a:ext uri="{FF2B5EF4-FFF2-40B4-BE49-F238E27FC236}">
                <a16:creationId xmlns:a16="http://schemas.microsoft.com/office/drawing/2014/main" id="{53BD1E6C-A91B-605A-E83C-704C6FAB18D5}"/>
              </a:ext>
            </a:extLst>
          </p:cNvPr>
          <p:cNvSpPr txBox="1"/>
          <p:nvPr/>
        </p:nvSpPr>
        <p:spPr>
          <a:xfrm>
            <a:off x="1592904" y="327298"/>
            <a:ext cx="1331966" cy="646331"/>
          </a:xfrm>
          <a:prstGeom prst="rect">
            <a:avLst/>
          </a:prstGeom>
          <a:solidFill>
            <a:schemeClr val="bg1">
              <a:alpha val="56000"/>
            </a:schemeClr>
          </a:solidFill>
        </p:spPr>
        <p:txBody>
          <a:bodyPr wrap="square" rtlCol="0">
            <a:spAutoFit/>
          </a:bodyPr>
          <a:lstStyle>
            <a:defPPr>
              <a:defRPr lang="en-US"/>
            </a:defPPr>
            <a:lvl1pPr algn="r">
              <a:defRPr>
                <a:solidFill>
                  <a:srgbClr val="E45F1C"/>
                </a:solidFill>
              </a:defRPr>
            </a:lvl1pPr>
          </a:lstStyle>
          <a:p>
            <a:r>
              <a:rPr lang="en-US" dirty="0"/>
              <a:t>Erosion at Road</a:t>
            </a:r>
          </a:p>
        </p:txBody>
      </p:sp>
      <p:sp>
        <p:nvSpPr>
          <p:cNvPr id="20" name="Freeform: Shape 19">
            <a:extLst>
              <a:ext uri="{FF2B5EF4-FFF2-40B4-BE49-F238E27FC236}">
                <a16:creationId xmlns:a16="http://schemas.microsoft.com/office/drawing/2014/main" id="{68A70A29-7BF5-A639-77B0-41DED0D4227E}"/>
              </a:ext>
            </a:extLst>
          </p:cNvPr>
          <p:cNvSpPr/>
          <p:nvPr/>
        </p:nvSpPr>
        <p:spPr>
          <a:xfrm>
            <a:off x="5214135" y="-5137"/>
            <a:ext cx="4515492" cy="3066836"/>
          </a:xfrm>
          <a:custGeom>
            <a:avLst/>
            <a:gdLst>
              <a:gd name="connsiteX0" fmla="*/ 4515492 w 4515492"/>
              <a:gd name="connsiteY0" fmla="*/ 3066836 h 3066836"/>
              <a:gd name="connsiteX1" fmla="*/ 3888768 w 4515492"/>
              <a:gd name="connsiteY1" fmla="*/ 2553128 h 3066836"/>
              <a:gd name="connsiteX2" fmla="*/ 3482939 w 4515492"/>
              <a:gd name="connsiteY2" fmla="*/ 2106202 h 3066836"/>
              <a:gd name="connsiteX3" fmla="*/ 3138755 w 4515492"/>
              <a:gd name="connsiteY3" fmla="*/ 1895582 h 3066836"/>
              <a:gd name="connsiteX4" fmla="*/ 2763748 w 4515492"/>
              <a:gd name="connsiteY4" fmla="*/ 1664413 h 3066836"/>
              <a:gd name="connsiteX5" fmla="*/ 2450386 w 4515492"/>
              <a:gd name="connsiteY5" fmla="*/ 1458930 h 3066836"/>
              <a:gd name="connsiteX6" fmla="*/ 2039420 w 4515492"/>
              <a:gd name="connsiteY6" fmla="*/ 1284270 h 3066836"/>
              <a:gd name="connsiteX7" fmla="*/ 1715784 w 4515492"/>
              <a:gd name="connsiteY7" fmla="*/ 1140431 h 3066836"/>
              <a:gd name="connsiteX8" fmla="*/ 1289407 w 4515492"/>
              <a:gd name="connsiteY8" fmla="*/ 976045 h 3066836"/>
              <a:gd name="connsiteX9" fmla="*/ 1119883 w 4515492"/>
              <a:gd name="connsiteY9" fmla="*/ 904126 h 3066836"/>
              <a:gd name="connsiteX10" fmla="*/ 991456 w 4515492"/>
              <a:gd name="connsiteY10" fmla="*/ 724328 h 3066836"/>
              <a:gd name="connsiteX11" fmla="*/ 883577 w 4515492"/>
              <a:gd name="connsiteY11" fmla="*/ 606175 h 3066836"/>
              <a:gd name="connsiteX12" fmla="*/ 636998 w 4515492"/>
              <a:gd name="connsiteY12" fmla="*/ 354458 h 3066836"/>
              <a:gd name="connsiteX13" fmla="*/ 410966 w 4515492"/>
              <a:gd name="connsiteY13" fmla="*/ 164386 h 3066836"/>
              <a:gd name="connsiteX14" fmla="*/ 0 w 4515492"/>
              <a:gd name="connsiteY14" fmla="*/ 0 h 306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15492" h="3066836">
                <a:moveTo>
                  <a:pt x="4515492" y="3066836"/>
                </a:moveTo>
                <a:cubicBezTo>
                  <a:pt x="4288176" y="2890035"/>
                  <a:pt x="4060860" y="2713234"/>
                  <a:pt x="3888768" y="2553128"/>
                </a:cubicBezTo>
                <a:cubicBezTo>
                  <a:pt x="3716676" y="2393022"/>
                  <a:pt x="3607941" y="2215793"/>
                  <a:pt x="3482939" y="2106202"/>
                </a:cubicBezTo>
                <a:cubicBezTo>
                  <a:pt x="3357937" y="1996611"/>
                  <a:pt x="3138755" y="1895582"/>
                  <a:pt x="3138755" y="1895582"/>
                </a:cubicBezTo>
                <a:lnTo>
                  <a:pt x="2763748" y="1664413"/>
                </a:lnTo>
                <a:cubicBezTo>
                  <a:pt x="2649020" y="1591638"/>
                  <a:pt x="2571107" y="1522287"/>
                  <a:pt x="2450386" y="1458930"/>
                </a:cubicBezTo>
                <a:cubicBezTo>
                  <a:pt x="2329665" y="1395573"/>
                  <a:pt x="2161854" y="1337353"/>
                  <a:pt x="2039420" y="1284270"/>
                </a:cubicBezTo>
                <a:cubicBezTo>
                  <a:pt x="1916986" y="1231187"/>
                  <a:pt x="1840786" y="1191802"/>
                  <a:pt x="1715784" y="1140431"/>
                </a:cubicBezTo>
                <a:cubicBezTo>
                  <a:pt x="1590782" y="1089060"/>
                  <a:pt x="1289407" y="976045"/>
                  <a:pt x="1289407" y="976045"/>
                </a:cubicBezTo>
                <a:cubicBezTo>
                  <a:pt x="1190090" y="936661"/>
                  <a:pt x="1169541" y="946079"/>
                  <a:pt x="1119883" y="904126"/>
                </a:cubicBezTo>
                <a:cubicBezTo>
                  <a:pt x="1070225" y="862173"/>
                  <a:pt x="1030840" y="773986"/>
                  <a:pt x="991456" y="724328"/>
                </a:cubicBezTo>
                <a:cubicBezTo>
                  <a:pt x="952072" y="674670"/>
                  <a:pt x="883577" y="606175"/>
                  <a:pt x="883577" y="606175"/>
                </a:cubicBezTo>
                <a:cubicBezTo>
                  <a:pt x="824501" y="544530"/>
                  <a:pt x="715766" y="428089"/>
                  <a:pt x="636998" y="354458"/>
                </a:cubicBezTo>
                <a:cubicBezTo>
                  <a:pt x="558230" y="280827"/>
                  <a:pt x="517132" y="223462"/>
                  <a:pt x="410966" y="164386"/>
                </a:cubicBezTo>
                <a:cubicBezTo>
                  <a:pt x="304800" y="105310"/>
                  <a:pt x="152400" y="52655"/>
                  <a:pt x="0" y="0"/>
                </a:cubicBezTo>
              </a:path>
            </a:pathLst>
          </a:custGeom>
          <a:ln w="381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solidFill>
                <a:schemeClr val="tx1"/>
              </a:solidFill>
            </a:endParaRPr>
          </a:p>
        </p:txBody>
      </p:sp>
      <p:sp>
        <p:nvSpPr>
          <p:cNvPr id="27" name="Freeform: Shape 26">
            <a:extLst>
              <a:ext uri="{FF2B5EF4-FFF2-40B4-BE49-F238E27FC236}">
                <a16:creationId xmlns:a16="http://schemas.microsoft.com/office/drawing/2014/main" id="{00A34F83-BB62-3BDB-2966-AA19FC35855B}"/>
              </a:ext>
            </a:extLst>
          </p:cNvPr>
          <p:cNvSpPr/>
          <p:nvPr/>
        </p:nvSpPr>
        <p:spPr>
          <a:xfrm>
            <a:off x="1749554" y="-15411"/>
            <a:ext cx="1872086" cy="6827177"/>
          </a:xfrm>
          <a:custGeom>
            <a:avLst/>
            <a:gdLst>
              <a:gd name="connsiteX0" fmla="*/ 187125 w 1872086"/>
              <a:gd name="connsiteY0" fmla="*/ 6827177 h 6827177"/>
              <a:gd name="connsiteX1" fmla="*/ 443979 w 1872086"/>
              <a:gd name="connsiteY1" fmla="*/ 5743254 h 6827177"/>
              <a:gd name="connsiteX2" fmla="*/ 500486 w 1872086"/>
              <a:gd name="connsiteY2" fmla="*/ 4376791 h 6827177"/>
              <a:gd name="connsiteX3" fmla="*/ 428567 w 1872086"/>
              <a:gd name="connsiteY3" fmla="*/ 3739793 h 6827177"/>
              <a:gd name="connsiteX4" fmla="*/ 341237 w 1872086"/>
              <a:gd name="connsiteY4" fmla="*/ 3113069 h 6827177"/>
              <a:gd name="connsiteX5" fmla="*/ 53561 w 1872086"/>
              <a:gd name="connsiteY5" fmla="*/ 2244903 h 6827177"/>
              <a:gd name="connsiteX6" fmla="*/ 7327 w 1872086"/>
              <a:gd name="connsiteY6" fmla="*/ 1818526 h 6827177"/>
              <a:gd name="connsiteX7" fmla="*/ 146028 w 1872086"/>
              <a:gd name="connsiteY7" fmla="*/ 1597631 h 6827177"/>
              <a:gd name="connsiteX8" fmla="*/ 443979 w 1872086"/>
              <a:gd name="connsiteY8" fmla="*/ 1392148 h 6827177"/>
              <a:gd name="connsiteX9" fmla="*/ 798437 w 1872086"/>
              <a:gd name="connsiteY9" fmla="*/ 1202076 h 6827177"/>
              <a:gd name="connsiteX10" fmla="*/ 1543313 w 1872086"/>
              <a:gd name="connsiteY10" fmla="*/ 765424 h 6827177"/>
              <a:gd name="connsiteX11" fmla="*/ 1635781 w 1872086"/>
              <a:gd name="connsiteY11" fmla="*/ 626723 h 6827177"/>
              <a:gd name="connsiteX12" fmla="*/ 1651192 w 1872086"/>
              <a:gd name="connsiteY12" fmla="*/ 493159 h 6827177"/>
              <a:gd name="connsiteX13" fmla="*/ 1610095 w 1872086"/>
              <a:gd name="connsiteY13" fmla="*/ 416103 h 6827177"/>
              <a:gd name="connsiteX14" fmla="*/ 1538176 w 1872086"/>
              <a:gd name="connsiteY14" fmla="*/ 369869 h 6827177"/>
              <a:gd name="connsiteX15" fmla="*/ 1517628 w 1872086"/>
              <a:gd name="connsiteY15" fmla="*/ 297950 h 6827177"/>
              <a:gd name="connsiteX16" fmla="*/ 1635781 w 1872086"/>
              <a:gd name="connsiteY16" fmla="*/ 148975 h 6827177"/>
              <a:gd name="connsiteX17" fmla="*/ 1753934 w 1872086"/>
              <a:gd name="connsiteY17" fmla="*/ 66782 h 6827177"/>
              <a:gd name="connsiteX18" fmla="*/ 1872086 w 1872086"/>
              <a:gd name="connsiteY18" fmla="*/ 0 h 6827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72086" h="6827177">
                <a:moveTo>
                  <a:pt x="187125" y="6827177"/>
                </a:moveTo>
                <a:cubicBezTo>
                  <a:pt x="289438" y="6489414"/>
                  <a:pt x="391752" y="6151652"/>
                  <a:pt x="443979" y="5743254"/>
                </a:cubicBezTo>
                <a:cubicBezTo>
                  <a:pt x="496206" y="5334856"/>
                  <a:pt x="503055" y="4710701"/>
                  <a:pt x="500486" y="4376791"/>
                </a:cubicBezTo>
                <a:cubicBezTo>
                  <a:pt x="497917" y="4042881"/>
                  <a:pt x="455108" y="3950413"/>
                  <a:pt x="428567" y="3739793"/>
                </a:cubicBezTo>
                <a:cubicBezTo>
                  <a:pt x="402026" y="3529173"/>
                  <a:pt x="403738" y="3362217"/>
                  <a:pt x="341237" y="3113069"/>
                </a:cubicBezTo>
                <a:cubicBezTo>
                  <a:pt x="278736" y="2863921"/>
                  <a:pt x="109213" y="2460660"/>
                  <a:pt x="53561" y="2244903"/>
                </a:cubicBezTo>
                <a:cubicBezTo>
                  <a:pt x="-2091" y="2029146"/>
                  <a:pt x="-8084" y="1926405"/>
                  <a:pt x="7327" y="1818526"/>
                </a:cubicBezTo>
                <a:cubicBezTo>
                  <a:pt x="22738" y="1710647"/>
                  <a:pt x="73253" y="1668694"/>
                  <a:pt x="146028" y="1597631"/>
                </a:cubicBezTo>
                <a:cubicBezTo>
                  <a:pt x="218803" y="1526568"/>
                  <a:pt x="335244" y="1458074"/>
                  <a:pt x="443979" y="1392148"/>
                </a:cubicBezTo>
                <a:cubicBezTo>
                  <a:pt x="552714" y="1326222"/>
                  <a:pt x="615215" y="1306530"/>
                  <a:pt x="798437" y="1202076"/>
                </a:cubicBezTo>
                <a:cubicBezTo>
                  <a:pt x="981659" y="1097622"/>
                  <a:pt x="1403756" y="861316"/>
                  <a:pt x="1543313" y="765424"/>
                </a:cubicBezTo>
                <a:cubicBezTo>
                  <a:pt x="1682870" y="669532"/>
                  <a:pt x="1617801" y="672100"/>
                  <a:pt x="1635781" y="626723"/>
                </a:cubicBezTo>
                <a:cubicBezTo>
                  <a:pt x="1653761" y="581345"/>
                  <a:pt x="1655473" y="528262"/>
                  <a:pt x="1651192" y="493159"/>
                </a:cubicBezTo>
                <a:cubicBezTo>
                  <a:pt x="1646911" y="458056"/>
                  <a:pt x="1628931" y="436651"/>
                  <a:pt x="1610095" y="416103"/>
                </a:cubicBezTo>
                <a:cubicBezTo>
                  <a:pt x="1591259" y="395555"/>
                  <a:pt x="1553587" y="389561"/>
                  <a:pt x="1538176" y="369869"/>
                </a:cubicBezTo>
                <a:cubicBezTo>
                  <a:pt x="1522765" y="350177"/>
                  <a:pt x="1501361" y="334766"/>
                  <a:pt x="1517628" y="297950"/>
                </a:cubicBezTo>
                <a:cubicBezTo>
                  <a:pt x="1533896" y="261134"/>
                  <a:pt x="1596397" y="187503"/>
                  <a:pt x="1635781" y="148975"/>
                </a:cubicBezTo>
                <a:cubicBezTo>
                  <a:pt x="1675165" y="110447"/>
                  <a:pt x="1714550" y="91611"/>
                  <a:pt x="1753934" y="66782"/>
                </a:cubicBezTo>
                <a:cubicBezTo>
                  <a:pt x="1793318" y="41953"/>
                  <a:pt x="1832702" y="20976"/>
                  <a:pt x="1872086" y="0"/>
                </a:cubicBezTo>
              </a:path>
            </a:pathLst>
          </a:custGeom>
          <a:ln w="381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28" name="TextBox 27">
            <a:extLst>
              <a:ext uri="{FF2B5EF4-FFF2-40B4-BE49-F238E27FC236}">
                <a16:creationId xmlns:a16="http://schemas.microsoft.com/office/drawing/2014/main" id="{E9DA859F-95DD-3E32-6BB8-C7400C4C8B9E}"/>
              </a:ext>
            </a:extLst>
          </p:cNvPr>
          <p:cNvSpPr txBox="1"/>
          <p:nvPr/>
        </p:nvSpPr>
        <p:spPr>
          <a:xfrm>
            <a:off x="7549072" y="533322"/>
            <a:ext cx="1331966" cy="923330"/>
          </a:xfrm>
          <a:prstGeom prst="rect">
            <a:avLst/>
          </a:prstGeom>
          <a:noFill/>
        </p:spPr>
        <p:txBody>
          <a:bodyPr wrap="square" rtlCol="0">
            <a:spAutoFit/>
          </a:bodyPr>
          <a:lstStyle/>
          <a:p>
            <a:r>
              <a:rPr lang="en-US" dirty="0">
                <a:solidFill>
                  <a:schemeClr val="accent6">
                    <a:lumMod val="60000"/>
                    <a:lumOff val="40000"/>
                  </a:schemeClr>
                </a:solidFill>
              </a:rPr>
              <a:t>Edge of Historical Floodplain</a:t>
            </a:r>
          </a:p>
        </p:txBody>
      </p:sp>
      <p:sp>
        <p:nvSpPr>
          <p:cNvPr id="24" name="TextBox 23">
            <a:extLst>
              <a:ext uri="{FF2B5EF4-FFF2-40B4-BE49-F238E27FC236}">
                <a16:creationId xmlns:a16="http://schemas.microsoft.com/office/drawing/2014/main" id="{117A3783-AA2E-F76F-D63C-73208373E4E5}"/>
              </a:ext>
            </a:extLst>
          </p:cNvPr>
          <p:cNvSpPr txBox="1"/>
          <p:nvPr/>
        </p:nvSpPr>
        <p:spPr>
          <a:xfrm>
            <a:off x="630759" y="2401455"/>
            <a:ext cx="1331966" cy="646331"/>
          </a:xfrm>
          <a:prstGeom prst="rect">
            <a:avLst/>
          </a:prstGeom>
          <a:solidFill>
            <a:schemeClr val="bg1">
              <a:alpha val="56000"/>
            </a:schemeClr>
          </a:solidFill>
        </p:spPr>
        <p:txBody>
          <a:bodyPr wrap="square" rtlCol="0">
            <a:spAutoFit/>
          </a:bodyPr>
          <a:lstStyle/>
          <a:p>
            <a:pPr algn="r"/>
            <a:r>
              <a:rPr lang="en-US" dirty="0">
                <a:solidFill>
                  <a:srgbClr val="E45F1C"/>
                </a:solidFill>
              </a:rPr>
              <a:t>Erosion at Road</a:t>
            </a:r>
          </a:p>
        </p:txBody>
      </p:sp>
      <p:sp>
        <p:nvSpPr>
          <p:cNvPr id="29" name="TextBox 28">
            <a:extLst>
              <a:ext uri="{FF2B5EF4-FFF2-40B4-BE49-F238E27FC236}">
                <a16:creationId xmlns:a16="http://schemas.microsoft.com/office/drawing/2014/main" id="{DC928D83-EC24-2017-5AED-B66F733A1150}"/>
              </a:ext>
            </a:extLst>
          </p:cNvPr>
          <p:cNvSpPr txBox="1"/>
          <p:nvPr/>
        </p:nvSpPr>
        <p:spPr>
          <a:xfrm>
            <a:off x="3176663" y="4336038"/>
            <a:ext cx="3049678" cy="1754326"/>
          </a:xfrm>
          <a:prstGeom prst="rect">
            <a:avLst/>
          </a:prstGeom>
          <a:solidFill>
            <a:schemeClr val="bg1">
              <a:alpha val="56000"/>
            </a:schemeClr>
          </a:solidFill>
        </p:spPr>
        <p:txBody>
          <a:bodyPr wrap="square" rtlCol="0">
            <a:spAutoFit/>
          </a:bodyPr>
          <a:lstStyle>
            <a:defPPr>
              <a:defRPr lang="en-US"/>
            </a:defPPr>
            <a:lvl1pPr algn="r">
              <a:defRPr>
                <a:solidFill>
                  <a:srgbClr val="E45F1C"/>
                </a:solidFill>
              </a:defRPr>
            </a:lvl1pPr>
          </a:lstStyle>
          <a:p>
            <a:pPr algn="ctr"/>
            <a:r>
              <a:rPr lang="en-US" sz="3600" dirty="0">
                <a:solidFill>
                  <a:schemeClr val="tx1"/>
                </a:solidFill>
              </a:rPr>
              <a:t>The status quo isn’t sustainable</a:t>
            </a:r>
          </a:p>
        </p:txBody>
      </p:sp>
    </p:spTree>
    <p:extLst>
      <p:ext uri="{BB962C8B-B14F-4D97-AF65-F5344CB8AC3E}">
        <p14:creationId xmlns:p14="http://schemas.microsoft.com/office/powerpoint/2010/main" val="1963544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1" grpId="0"/>
      <p:bldP spid="12" grpId="0"/>
      <p:bldP spid="21" grpId="0"/>
      <p:bldP spid="22" grpId="0"/>
      <p:bldP spid="23" grpId="0"/>
      <p:bldP spid="16" grpId="0" animBg="1"/>
      <p:bldP spid="18" grpId="0"/>
      <p:bldP spid="19" grpId="0" animBg="1"/>
      <p:bldP spid="25" grpId="0" animBg="1"/>
      <p:bldP spid="26" grpId="0" animBg="1"/>
      <p:bldP spid="24" grpId="0" animBg="1"/>
      <p:bldP spid="2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B724B1467D6164EA1C622991E9BACB3" ma:contentTypeVersion="15" ma:contentTypeDescription="Create a new document." ma:contentTypeScope="" ma:versionID="cc51b5094a32edb63615625f60ad3c67">
  <xsd:schema xmlns:xsd="http://www.w3.org/2001/XMLSchema" xmlns:xs="http://www.w3.org/2001/XMLSchema" xmlns:p="http://schemas.microsoft.com/office/2006/metadata/properties" xmlns:ns2="d6bece2e-cd45-41cd-ad91-48e9805ac95f" xmlns:ns3="ef4d7e80-b397-4365-a71b-20c437a4a7bc" targetNamespace="http://schemas.microsoft.com/office/2006/metadata/properties" ma:root="true" ma:fieldsID="1e54a6dc3f35c45c3a73b5acd2ec6ced" ns2:_="" ns3:_="">
    <xsd:import namespace="d6bece2e-cd45-41cd-ad91-48e9805ac95f"/>
    <xsd:import namespace="ef4d7e80-b397-4365-a71b-20c437a4a7b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bece2e-cd45-41cd-ad91-48e9805ac9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bf5f225f-94cf-471c-97f1-b819ba50f545"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f4d7e80-b397-4365-a71b-20c437a4a7bc"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930ddfa2-b146-4fcc-8271-7c226b73c104}" ma:internalName="TaxCatchAll" ma:showField="CatchAllData" ma:web="ef4d7e80-b397-4365-a71b-20c437a4a7b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6bece2e-cd45-41cd-ad91-48e9805ac95f">
      <Terms xmlns="http://schemas.microsoft.com/office/infopath/2007/PartnerControls"/>
    </lcf76f155ced4ddcb4097134ff3c332f>
    <TaxCatchAll xmlns="ef4d7e80-b397-4365-a71b-20c437a4a7bc" xsi:nil="true"/>
  </documentManagement>
</p:properties>
</file>

<file path=customXml/itemProps1.xml><?xml version="1.0" encoding="utf-8"?>
<ds:datastoreItem xmlns:ds="http://schemas.openxmlformats.org/officeDocument/2006/customXml" ds:itemID="{571588C6-3BF8-43BB-8469-E4A470B51F97}">
  <ds:schemaRefs>
    <ds:schemaRef ds:uri="http://schemas.microsoft.com/sharepoint/v3/contenttype/forms"/>
  </ds:schemaRefs>
</ds:datastoreItem>
</file>

<file path=customXml/itemProps2.xml><?xml version="1.0" encoding="utf-8"?>
<ds:datastoreItem xmlns:ds="http://schemas.openxmlformats.org/officeDocument/2006/customXml" ds:itemID="{C19F91FA-7890-45D6-B7E5-97167A39F9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6bece2e-cd45-41cd-ad91-48e9805ac95f"/>
    <ds:schemaRef ds:uri="ef4d7e80-b397-4365-a71b-20c437a4a7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60E6E98-3EBA-40EC-A61A-9180CF15DAE5}">
  <ds:schemaRefs>
    <ds:schemaRef ds:uri="http://schemas.microsoft.com/office/2006/metadata/properties"/>
    <ds:schemaRef ds:uri="http://schemas.microsoft.com/office/infopath/2007/PartnerControls"/>
    <ds:schemaRef ds:uri="d6bece2e-cd45-41cd-ad91-48e9805ac95f"/>
    <ds:schemaRef ds:uri="ef4d7e80-b397-4365-a71b-20c437a4a7bc"/>
  </ds:schemaRefs>
</ds:datastoreItem>
</file>

<file path=docProps/app.xml><?xml version="1.0" encoding="utf-8"?>
<Properties xmlns="http://schemas.openxmlformats.org/officeDocument/2006/extended-properties" xmlns:vt="http://schemas.openxmlformats.org/officeDocument/2006/docPropsVTypes">
  <TotalTime>4007</TotalTime>
  <Words>801</Words>
  <Application>Microsoft Office PowerPoint</Application>
  <PresentationFormat>Widescreen</PresentationFormat>
  <Paragraphs>154</Paragraphs>
  <Slides>25</Slides>
  <Notes>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25</vt:i4>
      </vt:variant>
    </vt:vector>
  </HeadingPairs>
  <TitlesOfParts>
    <vt:vector size="37" baseType="lpstr">
      <vt:lpstr>Aptos</vt:lpstr>
      <vt:lpstr>Aptos Display</vt:lpstr>
      <vt:lpstr>Aptos Narrow</vt:lpstr>
      <vt:lpstr>Aptos SemiBold</vt:lpstr>
      <vt:lpstr>Arial</vt:lpstr>
      <vt:lpstr>Calibri</vt:lpstr>
      <vt:lpstr>Calibri Light</vt:lpstr>
      <vt:lpstr>Rockwell</vt:lpstr>
      <vt:lpstr>Seaford</vt:lpstr>
      <vt:lpstr>Symbol</vt:lpstr>
      <vt:lpstr>Office Theme</vt:lpstr>
      <vt:lpstr>2_Office Theme</vt:lpstr>
      <vt:lpstr>Tucannon River (PA 5-15) W.T. Wooten Wildlife Area - Assessment and Conceptual Design  Project Update</vt:lpstr>
      <vt:lpstr>PowerPoint Presentation</vt:lpstr>
      <vt:lpstr>PowerPoint Presentation</vt:lpstr>
      <vt:lpstr>Action Needed:  Chinook Reaching Quasi-Extinction Status  Fewer than 50 wild pairs showing up</vt:lpstr>
      <vt:lpstr>PowerPoint Presentation</vt:lpstr>
      <vt:lpstr>Project Area Highlights</vt:lpstr>
      <vt:lpstr>PowerPoint Presentation</vt:lpstr>
      <vt:lpstr>Project Area History</vt:lpstr>
      <vt:lpstr>PowerPoint Presentation</vt:lpstr>
      <vt:lpstr>Comprehensive, Multi-Use Strategy Needed</vt:lpstr>
      <vt:lpstr>Project Vision</vt:lpstr>
      <vt:lpstr>PowerPoint Presentation</vt:lpstr>
      <vt:lpstr>PowerPoint Presentation</vt:lpstr>
      <vt:lpstr>Floodplains are Key</vt:lpstr>
      <vt:lpstr>Lateral and Vertical Disconnection of Floodplains</vt:lpstr>
      <vt:lpstr>PowerPoint Presentation</vt:lpstr>
      <vt:lpstr>PowerPoint Presentation</vt:lpstr>
      <vt:lpstr>PowerPoint Presentation</vt:lpstr>
      <vt:lpstr>PowerPoint Presentation</vt:lpstr>
      <vt:lpstr>Lake Issues and Needs</vt:lpstr>
      <vt:lpstr>PowerPoint Presentation</vt:lpstr>
      <vt:lpstr>Key Point</vt:lpstr>
      <vt:lpstr>Project Approach</vt:lpstr>
      <vt:lpstr>Check Out Our Webpage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Nick Legg</dc:creator>
  <cp:lastModifiedBy>Kris Fischer</cp:lastModifiedBy>
  <cp:revision>5</cp:revision>
  <dcterms:created xsi:type="dcterms:W3CDTF">2024-10-10T17:48:25Z</dcterms:created>
  <dcterms:modified xsi:type="dcterms:W3CDTF">2025-04-15T23:33:11Z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0x0101004B724B1467D6164EA1C622991E9BACB3</vt:lpwstr>
  </property>
  <property fmtid="{D5CDD505-2E9C-101B-9397-08002B2CF9AE}" pid="3" name="MSIP_Label_d31d9e89-75f8-422c-a48a-3151e9c1fb3a_Enabled">
    <vt:lpwstr>true</vt:lpwstr>
  </property>
  <property fmtid="{D5CDD505-2E9C-101B-9397-08002B2CF9AE}" pid="4" name="MSIP_Label_d31d9e89-75f8-422c-a48a-3151e9c1fb3a_SetDate">
    <vt:lpwstr>2025-04-07T15:40:37Z</vt:lpwstr>
  </property>
  <property fmtid="{D5CDD505-2E9C-101B-9397-08002B2CF9AE}" pid="5" name="MSIP_Label_d31d9e89-75f8-422c-a48a-3151e9c1fb3a_Method">
    <vt:lpwstr>Standard</vt:lpwstr>
  </property>
  <property fmtid="{D5CDD505-2E9C-101B-9397-08002B2CF9AE}" pid="6" name="MSIP_Label_d31d9e89-75f8-422c-a48a-3151e9c1fb3a_Name">
    <vt:lpwstr>Public</vt:lpwstr>
  </property>
  <property fmtid="{D5CDD505-2E9C-101B-9397-08002B2CF9AE}" pid="7" name="MSIP_Label_d31d9e89-75f8-422c-a48a-3151e9c1fb3a_SiteId">
    <vt:lpwstr>0967e113-f1c2-45b2-bbfe-559061d1171e</vt:lpwstr>
  </property>
  <property fmtid="{D5CDD505-2E9C-101B-9397-08002B2CF9AE}" pid="8" name="MSIP_Label_d31d9e89-75f8-422c-a48a-3151e9c1fb3a_ActionId">
    <vt:lpwstr>662129a4-c29f-4061-9887-122ace79154e</vt:lpwstr>
  </property>
  <property fmtid="{D5CDD505-2E9C-101B-9397-08002B2CF9AE}" pid="9" name="MSIP_Label_d31d9e89-75f8-422c-a48a-3151e9c1fb3a_ContentBits">
    <vt:lpwstr>0</vt:lpwstr>
  </property>
  <property fmtid="{D5CDD505-2E9C-101B-9397-08002B2CF9AE}" pid="10" name="MSIP_Label_d31d9e89-75f8-422c-a48a-3151e9c1fb3a_Tag">
    <vt:lpwstr>10, 3, 0, 1</vt:lpwstr>
  </property>
</Properties>
</file>