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1793" r:id="rId2"/>
    <p:sldId id="1792" r:id="rId3"/>
    <p:sldId id="1788" r:id="rId4"/>
    <p:sldId id="1798" r:id="rId5"/>
    <p:sldId id="1799" r:id="rId6"/>
    <p:sldId id="1796" r:id="rId7"/>
    <p:sldId id="1797" r:id="rId8"/>
    <p:sldId id="292" r:id="rId9"/>
    <p:sldId id="1785" r:id="rId10"/>
    <p:sldId id="1787" r:id="rId11"/>
    <p:sldId id="1786" r:id="rId12"/>
    <p:sldId id="260" r:id="rId13"/>
    <p:sldId id="274" r:id="rId14"/>
    <p:sldId id="1791" r:id="rId15"/>
    <p:sldId id="287" r:id="rId16"/>
    <p:sldId id="1790" r:id="rId17"/>
    <p:sldId id="263" r:id="rId18"/>
    <p:sldId id="1782" r:id="rId19"/>
    <p:sldId id="259" r:id="rId20"/>
    <p:sldId id="1784" r:id="rId21"/>
    <p:sldId id="257" r:id="rId22"/>
    <p:sldId id="1789" r:id="rId23"/>
    <p:sldId id="631" r:id="rId24"/>
    <p:sldId id="270" r:id="rId25"/>
    <p:sldId id="268" r:id="rId26"/>
    <p:sldId id="1794" r:id="rId27"/>
    <p:sldId id="1795" r:id="rId28"/>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138" y="6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A0012CF7-EAEA-4679-8525-39A7E8847226}" type="datetimeFigureOut">
              <a:rPr lang="en-US" smtClean="0"/>
              <a:t>6/13/2024</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AC990154-A20E-465D-8D23-7A2DD2835B9F}" type="slidenum">
              <a:rPr lang="en-US" smtClean="0"/>
              <a:t>‹#›</a:t>
            </a:fld>
            <a:endParaRPr lang="en-US"/>
          </a:p>
        </p:txBody>
      </p:sp>
    </p:spTree>
    <p:extLst>
      <p:ext uri="{BB962C8B-B14F-4D97-AF65-F5344CB8AC3E}">
        <p14:creationId xmlns:p14="http://schemas.microsoft.com/office/powerpoint/2010/main" val="384736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2"/>
              </a:spcAft>
            </a:pPr>
            <a:r>
              <a:rPr lang="en-US" sz="1100" dirty="0">
                <a:latin typeface="Calibri" panose="020F0502020204030204" pitchFamily="34" charset="0"/>
                <a:ea typeface="Calibri" panose="020F0502020204030204" pitchFamily="34" charset="0"/>
                <a:cs typeface="Times New Roman" panose="02020603050405020304" pitchFamily="18" charset="0"/>
              </a:rPr>
              <a:t>Slide 1 – Good afternoon everyone.  My name is Kris Fischer and I work for the Umatilla Tribe’s as the Tucannon Basin Habitat Enhancement Project Leader.  I would like to recognize my geomorphic change detection team, </a:t>
            </a:r>
            <a:r>
              <a:rPr lang="en-US" sz="1100" dirty="0" err="1">
                <a:latin typeface="Calibri" panose="020F0502020204030204" pitchFamily="34" charset="0"/>
                <a:ea typeface="Calibri" panose="020F0502020204030204" pitchFamily="34" charset="0"/>
                <a:cs typeface="Times New Roman" panose="02020603050405020304" pitchFamily="18" charset="0"/>
              </a:rPr>
              <a:t>AnchorQEA</a:t>
            </a:r>
            <a:r>
              <a:rPr lang="en-US" sz="1100" dirty="0">
                <a:latin typeface="Calibri" panose="020F0502020204030204" pitchFamily="34" charset="0"/>
                <a:ea typeface="Calibri" panose="020F0502020204030204" pitchFamily="34" charset="0"/>
                <a:cs typeface="Times New Roman" panose="02020603050405020304" pitchFamily="18" charset="0"/>
              </a:rPr>
              <a:t> and NV5.</a:t>
            </a:r>
          </a:p>
          <a:p>
            <a:pPr>
              <a:lnSpc>
                <a:spcPct val="107000"/>
              </a:lnSpc>
              <a:spcAft>
                <a:spcPts val="832"/>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32"/>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67BB3EB-AAC6-46CE-9240-E3FD997001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04333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28D57-9236-47D8-951B-7694637A3F74}" type="slidenum">
              <a:rPr lang="en-US" smtClean="0"/>
              <a:t>2</a:t>
            </a:fld>
            <a:endParaRPr lang="en-US"/>
          </a:p>
        </p:txBody>
      </p:sp>
    </p:spTree>
    <p:extLst>
      <p:ext uri="{BB962C8B-B14F-4D97-AF65-F5344CB8AC3E}">
        <p14:creationId xmlns:p14="http://schemas.microsoft.com/office/powerpoint/2010/main" val="1993973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C28D57-9236-47D8-951B-7694637A3F74}" type="slidenum">
              <a:rPr lang="en-US" smtClean="0"/>
              <a:t>8</a:t>
            </a:fld>
            <a:endParaRPr lang="en-US"/>
          </a:p>
        </p:txBody>
      </p:sp>
    </p:spTree>
    <p:extLst>
      <p:ext uri="{BB962C8B-B14F-4D97-AF65-F5344CB8AC3E}">
        <p14:creationId xmlns:p14="http://schemas.microsoft.com/office/powerpoint/2010/main" val="1993973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that follows the model using a basic “let the river do the work”  This can take a long time..</a:t>
            </a:r>
          </a:p>
        </p:txBody>
      </p:sp>
      <p:sp>
        <p:nvSpPr>
          <p:cNvPr id="4" name="Slide Number Placeholder 3"/>
          <p:cNvSpPr>
            <a:spLocks noGrp="1"/>
          </p:cNvSpPr>
          <p:nvPr>
            <p:ph type="sldNum" sz="quarter" idx="5"/>
          </p:nvPr>
        </p:nvSpPr>
        <p:spPr/>
        <p:txBody>
          <a:bodyPr/>
          <a:lstStyle/>
          <a:p>
            <a:fld id="{23A9B719-C835-4695-BDA5-B2DB9E4A1BCC}" type="slidenum">
              <a:rPr lang="en-US" smtClean="0"/>
              <a:t>23</a:t>
            </a:fld>
            <a:endParaRPr lang="en-US"/>
          </a:p>
        </p:txBody>
      </p:sp>
    </p:spTree>
    <p:extLst>
      <p:ext uri="{BB962C8B-B14F-4D97-AF65-F5344CB8AC3E}">
        <p14:creationId xmlns:p14="http://schemas.microsoft.com/office/powerpoint/2010/main" val="3729587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10 – Here is an overview of the downstream reach metrics.  You can see where we used channel fill to reconnect side channels and placed wood, including the channel spanners.  Take notice of the pre-project and post-project metrics, we placed over 800 trees, doubled the amount of pools and increased the channel length while reconnecting the floodplain.  The overview shows the summer 2023 work in light blue, which includes the re-connection of the 7 acres, and includes an additional 250 logs and 745 meters of side channel length.</a:t>
            </a:r>
          </a:p>
        </p:txBody>
      </p:sp>
      <p:sp>
        <p:nvSpPr>
          <p:cNvPr id="4" name="Slide Number Placeholder 3"/>
          <p:cNvSpPr>
            <a:spLocks noGrp="1"/>
          </p:cNvSpPr>
          <p:nvPr>
            <p:ph type="sldNum" sz="quarter" idx="5"/>
          </p:nvPr>
        </p:nvSpPr>
        <p:spPr/>
        <p:txBody>
          <a:bodyPr/>
          <a:lstStyle/>
          <a:p>
            <a:fld id="{6662BC77-4955-4E6B-BFC9-8B00E14BF46E}" type="slidenum">
              <a:rPr lang="en-US" smtClean="0"/>
              <a:t>25</a:t>
            </a:fld>
            <a:endParaRPr lang="en-US"/>
          </a:p>
        </p:txBody>
      </p:sp>
    </p:spTree>
    <p:extLst>
      <p:ext uri="{BB962C8B-B14F-4D97-AF65-F5344CB8AC3E}">
        <p14:creationId xmlns:p14="http://schemas.microsoft.com/office/powerpoint/2010/main" val="1331001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35CC-53B7-46E7-AFF4-EBD359614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21770B-F11F-42CE-AC94-F2A24B695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45684C-14D5-4014-9B64-F6DA5B55FEE6}"/>
              </a:ext>
            </a:extLst>
          </p:cNvPr>
          <p:cNvSpPr>
            <a:spLocks noGrp="1"/>
          </p:cNvSpPr>
          <p:nvPr>
            <p:ph type="dt" sz="half" idx="10"/>
          </p:nvPr>
        </p:nvSpPr>
        <p:spPr/>
        <p:txBody>
          <a:bodyPr/>
          <a:lstStyle/>
          <a:p>
            <a:fld id="{4294A615-7EA8-4093-B48D-2F7F56861540}" type="datetime1">
              <a:rPr lang="en-US" smtClean="0"/>
              <a:t>6/13/2024</a:t>
            </a:fld>
            <a:endParaRPr lang="en-US"/>
          </a:p>
        </p:txBody>
      </p:sp>
      <p:sp>
        <p:nvSpPr>
          <p:cNvPr id="5" name="Footer Placeholder 4">
            <a:extLst>
              <a:ext uri="{FF2B5EF4-FFF2-40B4-BE49-F238E27FC236}">
                <a16:creationId xmlns:a16="http://schemas.microsoft.com/office/drawing/2014/main" id="{317912D0-4C61-4C5A-A68A-D07F1A530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EC030E-530B-42B9-A004-79DDDB293BB6}"/>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1334521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CEB2F-3C69-41F1-BF6F-46BEA8815B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42D28D-E3AE-4376-A424-541BA99712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CAC62-6BC8-4513-A9F1-78E4BFA081CD}"/>
              </a:ext>
            </a:extLst>
          </p:cNvPr>
          <p:cNvSpPr>
            <a:spLocks noGrp="1"/>
          </p:cNvSpPr>
          <p:nvPr>
            <p:ph type="dt" sz="half" idx="10"/>
          </p:nvPr>
        </p:nvSpPr>
        <p:spPr/>
        <p:txBody>
          <a:bodyPr/>
          <a:lstStyle/>
          <a:p>
            <a:fld id="{205E1D6C-9225-4895-8624-48C5F73B8A83}" type="datetime1">
              <a:rPr lang="en-US" smtClean="0"/>
              <a:t>6/13/2024</a:t>
            </a:fld>
            <a:endParaRPr lang="en-US"/>
          </a:p>
        </p:txBody>
      </p:sp>
      <p:sp>
        <p:nvSpPr>
          <p:cNvPr id="5" name="Footer Placeholder 4">
            <a:extLst>
              <a:ext uri="{FF2B5EF4-FFF2-40B4-BE49-F238E27FC236}">
                <a16:creationId xmlns:a16="http://schemas.microsoft.com/office/drawing/2014/main" id="{D6735BB7-8606-46DA-8323-8F0ACC486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66017-E223-4676-A4FD-F75874D90C5A}"/>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260078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820898-B999-4312-B761-2244662727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8B5B7-D3C1-4A88-B9E4-CA5420D95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CA7AA-252A-49FA-B66E-930B18909E3E}"/>
              </a:ext>
            </a:extLst>
          </p:cNvPr>
          <p:cNvSpPr>
            <a:spLocks noGrp="1"/>
          </p:cNvSpPr>
          <p:nvPr>
            <p:ph type="dt" sz="half" idx="10"/>
          </p:nvPr>
        </p:nvSpPr>
        <p:spPr/>
        <p:txBody>
          <a:bodyPr/>
          <a:lstStyle/>
          <a:p>
            <a:fld id="{49A25489-7EB8-4564-838A-469690B9F384}" type="datetime1">
              <a:rPr lang="en-US" smtClean="0"/>
              <a:t>6/13/2024</a:t>
            </a:fld>
            <a:endParaRPr lang="en-US"/>
          </a:p>
        </p:txBody>
      </p:sp>
      <p:sp>
        <p:nvSpPr>
          <p:cNvPr id="5" name="Footer Placeholder 4">
            <a:extLst>
              <a:ext uri="{FF2B5EF4-FFF2-40B4-BE49-F238E27FC236}">
                <a16:creationId xmlns:a16="http://schemas.microsoft.com/office/drawing/2014/main" id="{3D970FDB-55E8-40DE-86FD-766955A583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5F122-23BA-45F6-A93C-331178414F02}"/>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800781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71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1CDE1-4077-4A0B-9312-24ADB11C18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47F54-D98F-479A-A666-D1A7B85AAE2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44429A-3288-4CE1-8578-C1F445EA8348}"/>
              </a:ext>
            </a:extLst>
          </p:cNvPr>
          <p:cNvSpPr>
            <a:spLocks noGrp="1"/>
          </p:cNvSpPr>
          <p:nvPr>
            <p:ph type="dt" sz="half" idx="10"/>
          </p:nvPr>
        </p:nvSpPr>
        <p:spPr/>
        <p:txBody>
          <a:bodyPr/>
          <a:lstStyle/>
          <a:p>
            <a:fld id="{AE71F5CF-A560-47A2-BC41-8F8AF18B0F3F}" type="datetime1">
              <a:rPr lang="en-US" smtClean="0"/>
              <a:t>6/13/2024</a:t>
            </a:fld>
            <a:endParaRPr lang="en-US"/>
          </a:p>
        </p:txBody>
      </p:sp>
      <p:sp>
        <p:nvSpPr>
          <p:cNvPr id="5" name="Footer Placeholder 4">
            <a:extLst>
              <a:ext uri="{FF2B5EF4-FFF2-40B4-BE49-F238E27FC236}">
                <a16:creationId xmlns:a16="http://schemas.microsoft.com/office/drawing/2014/main" id="{CA29EFAB-74D3-4CFE-A29C-6CC5DA10E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D6CB2-9589-4C8B-BA31-ED208EAFDE6E}"/>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1155966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DE86-9E95-42E6-939D-EA17B0C1B8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F1A85-8D84-40F1-972B-D046C1D6C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A3B006-6FE1-4218-918B-AD53A6A95848}"/>
              </a:ext>
            </a:extLst>
          </p:cNvPr>
          <p:cNvSpPr>
            <a:spLocks noGrp="1"/>
          </p:cNvSpPr>
          <p:nvPr>
            <p:ph type="dt" sz="half" idx="10"/>
          </p:nvPr>
        </p:nvSpPr>
        <p:spPr/>
        <p:txBody>
          <a:bodyPr/>
          <a:lstStyle/>
          <a:p>
            <a:fld id="{B061EA4F-69CC-4143-9D7D-CB2CE749E766}" type="datetime1">
              <a:rPr lang="en-US" smtClean="0"/>
              <a:t>6/13/2024</a:t>
            </a:fld>
            <a:endParaRPr lang="en-US"/>
          </a:p>
        </p:txBody>
      </p:sp>
      <p:sp>
        <p:nvSpPr>
          <p:cNvPr id="5" name="Footer Placeholder 4">
            <a:extLst>
              <a:ext uri="{FF2B5EF4-FFF2-40B4-BE49-F238E27FC236}">
                <a16:creationId xmlns:a16="http://schemas.microsoft.com/office/drawing/2014/main" id="{E2F799CA-12D4-44CB-B82C-1E14F7A79A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9DBF9-78B0-4258-A8F7-74231CEE0BEE}"/>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3056030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E9A9-EE04-492D-BBBC-2A34976BBF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55010-7BF9-412D-98A7-A4253DC300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C164DC-1F77-4A17-BEEB-1B6755AB46E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FE854E-F4C3-40F1-98D1-2D4AF1D489E5}"/>
              </a:ext>
            </a:extLst>
          </p:cNvPr>
          <p:cNvSpPr>
            <a:spLocks noGrp="1"/>
          </p:cNvSpPr>
          <p:nvPr>
            <p:ph type="dt" sz="half" idx="10"/>
          </p:nvPr>
        </p:nvSpPr>
        <p:spPr/>
        <p:txBody>
          <a:bodyPr/>
          <a:lstStyle/>
          <a:p>
            <a:fld id="{C863E6B7-8115-43DD-BE96-140145225333}" type="datetime1">
              <a:rPr lang="en-US" smtClean="0"/>
              <a:t>6/13/2024</a:t>
            </a:fld>
            <a:endParaRPr lang="en-US"/>
          </a:p>
        </p:txBody>
      </p:sp>
      <p:sp>
        <p:nvSpPr>
          <p:cNvPr id="6" name="Footer Placeholder 5">
            <a:extLst>
              <a:ext uri="{FF2B5EF4-FFF2-40B4-BE49-F238E27FC236}">
                <a16:creationId xmlns:a16="http://schemas.microsoft.com/office/drawing/2014/main" id="{8C3D526A-6E16-4303-BE7B-18EE1E1D07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679B65-CE5F-4668-8196-D5EFA61A7786}"/>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86746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F6C4-80A4-4D2A-A166-A814E3B5EE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042FB-4FE9-4519-92C1-52D03EF98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354445-4E9D-4273-BA89-116D1F26ACA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FBA787-4BF9-460D-8538-DA59CED1C4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F67F1F2-8F1F-4976-8502-FF7381AD9AD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86BF79-6F77-46D5-988D-F1C26C8B0677}"/>
              </a:ext>
            </a:extLst>
          </p:cNvPr>
          <p:cNvSpPr>
            <a:spLocks noGrp="1"/>
          </p:cNvSpPr>
          <p:nvPr>
            <p:ph type="dt" sz="half" idx="10"/>
          </p:nvPr>
        </p:nvSpPr>
        <p:spPr/>
        <p:txBody>
          <a:bodyPr/>
          <a:lstStyle/>
          <a:p>
            <a:fld id="{44341FC5-0711-4F09-9097-050358E24AB3}" type="datetime1">
              <a:rPr lang="en-US" smtClean="0"/>
              <a:t>6/13/2024</a:t>
            </a:fld>
            <a:endParaRPr lang="en-US"/>
          </a:p>
        </p:txBody>
      </p:sp>
      <p:sp>
        <p:nvSpPr>
          <p:cNvPr id="8" name="Footer Placeholder 7">
            <a:extLst>
              <a:ext uri="{FF2B5EF4-FFF2-40B4-BE49-F238E27FC236}">
                <a16:creationId xmlns:a16="http://schemas.microsoft.com/office/drawing/2014/main" id="{63627B34-E3EC-4FF8-A73E-0F924D89FE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6B7471-4288-4AC5-A5B9-E304B191DEB4}"/>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3648488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1E203-18AD-4B71-B0B6-78BF34370A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3BFCA5-B5B6-44C5-884F-6E47691FCDB1}"/>
              </a:ext>
            </a:extLst>
          </p:cNvPr>
          <p:cNvSpPr>
            <a:spLocks noGrp="1"/>
          </p:cNvSpPr>
          <p:nvPr>
            <p:ph type="dt" sz="half" idx="10"/>
          </p:nvPr>
        </p:nvSpPr>
        <p:spPr/>
        <p:txBody>
          <a:bodyPr/>
          <a:lstStyle/>
          <a:p>
            <a:fld id="{F1AB6E30-ADDF-4EA2-9FFD-065181957657}" type="datetime1">
              <a:rPr lang="en-US" smtClean="0"/>
              <a:t>6/13/2024</a:t>
            </a:fld>
            <a:endParaRPr lang="en-US"/>
          </a:p>
        </p:txBody>
      </p:sp>
      <p:sp>
        <p:nvSpPr>
          <p:cNvPr id="4" name="Footer Placeholder 3">
            <a:extLst>
              <a:ext uri="{FF2B5EF4-FFF2-40B4-BE49-F238E27FC236}">
                <a16:creationId xmlns:a16="http://schemas.microsoft.com/office/drawing/2014/main" id="{6D15F5B8-DB36-42B6-ACDD-C53871AB4A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200DCF-B27C-41BD-AD8E-A785ADC7160D}"/>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3809831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62675-5A04-4E6C-8FA4-87F49028BCF2}"/>
              </a:ext>
            </a:extLst>
          </p:cNvPr>
          <p:cNvSpPr>
            <a:spLocks noGrp="1"/>
          </p:cNvSpPr>
          <p:nvPr>
            <p:ph type="dt" sz="half" idx="10"/>
          </p:nvPr>
        </p:nvSpPr>
        <p:spPr/>
        <p:txBody>
          <a:bodyPr/>
          <a:lstStyle/>
          <a:p>
            <a:fld id="{9ED79BF9-E542-451D-8A5B-19CD9EF56112}" type="datetime1">
              <a:rPr lang="en-US" smtClean="0"/>
              <a:t>6/13/2024</a:t>
            </a:fld>
            <a:endParaRPr lang="en-US"/>
          </a:p>
        </p:txBody>
      </p:sp>
      <p:sp>
        <p:nvSpPr>
          <p:cNvPr id="3" name="Footer Placeholder 2">
            <a:extLst>
              <a:ext uri="{FF2B5EF4-FFF2-40B4-BE49-F238E27FC236}">
                <a16:creationId xmlns:a16="http://schemas.microsoft.com/office/drawing/2014/main" id="{92890369-C049-4351-AD84-E9AAE1E31D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C6164F-70FA-406E-8017-EE1196E9DA03}"/>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419677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DDD7D-0764-4EAA-8AC1-A8FA9FFEE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E5B778-9BE5-43E8-99AA-965FA5666A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A817DE-22AA-4F53-B414-DC58A9EF97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1C16E5-0D7C-4EA5-B0AF-98EB22078E9D}"/>
              </a:ext>
            </a:extLst>
          </p:cNvPr>
          <p:cNvSpPr>
            <a:spLocks noGrp="1"/>
          </p:cNvSpPr>
          <p:nvPr>
            <p:ph type="dt" sz="half" idx="10"/>
          </p:nvPr>
        </p:nvSpPr>
        <p:spPr/>
        <p:txBody>
          <a:bodyPr/>
          <a:lstStyle/>
          <a:p>
            <a:fld id="{47B1BEDD-4FC5-4827-921C-95354514C513}" type="datetime1">
              <a:rPr lang="en-US" smtClean="0"/>
              <a:t>6/13/2024</a:t>
            </a:fld>
            <a:endParaRPr lang="en-US"/>
          </a:p>
        </p:txBody>
      </p:sp>
      <p:sp>
        <p:nvSpPr>
          <p:cNvPr id="6" name="Footer Placeholder 5">
            <a:extLst>
              <a:ext uri="{FF2B5EF4-FFF2-40B4-BE49-F238E27FC236}">
                <a16:creationId xmlns:a16="http://schemas.microsoft.com/office/drawing/2014/main" id="{99194E7A-3F29-4C30-B6E7-EDF49BE31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59F51-BA17-4CF4-9779-50961E93EFE5}"/>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4109560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ACF64-6F41-4DE3-B12F-8FD8265DB5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AEF57-3A57-484A-BC7F-5499230EE4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9B09B-6EC1-498D-A966-2A4081DCF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0B20DA-8E6D-450B-A8CC-8E1603EF1E34}"/>
              </a:ext>
            </a:extLst>
          </p:cNvPr>
          <p:cNvSpPr>
            <a:spLocks noGrp="1"/>
          </p:cNvSpPr>
          <p:nvPr>
            <p:ph type="dt" sz="half" idx="10"/>
          </p:nvPr>
        </p:nvSpPr>
        <p:spPr/>
        <p:txBody>
          <a:bodyPr/>
          <a:lstStyle/>
          <a:p>
            <a:fld id="{94E851C4-2C8A-4175-AC24-03CD367598F8}" type="datetime1">
              <a:rPr lang="en-US" smtClean="0"/>
              <a:t>6/13/2024</a:t>
            </a:fld>
            <a:endParaRPr lang="en-US"/>
          </a:p>
        </p:txBody>
      </p:sp>
      <p:sp>
        <p:nvSpPr>
          <p:cNvPr id="6" name="Footer Placeholder 5">
            <a:extLst>
              <a:ext uri="{FF2B5EF4-FFF2-40B4-BE49-F238E27FC236}">
                <a16:creationId xmlns:a16="http://schemas.microsoft.com/office/drawing/2014/main" id="{362D25E9-D70E-45BC-9D97-FDBAEA65F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D7797-A512-4637-882D-3C39C2B24738}"/>
              </a:ext>
            </a:extLst>
          </p:cNvPr>
          <p:cNvSpPr>
            <a:spLocks noGrp="1"/>
          </p:cNvSpPr>
          <p:nvPr>
            <p:ph type="sldNum" sz="quarter" idx="12"/>
          </p:nvPr>
        </p:nvSpPr>
        <p:spPr/>
        <p:txBody>
          <a:bodyPr/>
          <a:lstStyle/>
          <a:p>
            <a:fld id="{8AF08E45-F6B8-4E48-9549-399CF9770255}" type="slidenum">
              <a:rPr lang="en-US" smtClean="0"/>
              <a:t>‹#›</a:t>
            </a:fld>
            <a:endParaRPr lang="en-US"/>
          </a:p>
        </p:txBody>
      </p:sp>
    </p:spTree>
    <p:extLst>
      <p:ext uri="{BB962C8B-B14F-4D97-AF65-F5344CB8AC3E}">
        <p14:creationId xmlns:p14="http://schemas.microsoft.com/office/powerpoint/2010/main" val="100893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9A199-9D8F-4320-A1E4-1868DBC74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C1815E-6F08-4ED2-935F-930F6B5D6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9DC5F-0DE7-424E-822E-4DA3D61E0F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A2ADF2-A0C5-4741-8E91-B8A4EA24EE76}" type="datetime1">
              <a:rPr lang="en-US" smtClean="0"/>
              <a:t>6/13/2024</a:t>
            </a:fld>
            <a:endParaRPr lang="en-US"/>
          </a:p>
        </p:txBody>
      </p:sp>
      <p:sp>
        <p:nvSpPr>
          <p:cNvPr id="5" name="Footer Placeholder 4">
            <a:extLst>
              <a:ext uri="{FF2B5EF4-FFF2-40B4-BE49-F238E27FC236}">
                <a16:creationId xmlns:a16="http://schemas.microsoft.com/office/drawing/2014/main" id="{DA96DADC-C0DF-4D71-96E3-180464823C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6900A-790C-4194-8C46-7D3298DC3A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08E45-F6B8-4E48-9549-399CF9770255}" type="slidenum">
              <a:rPr lang="en-US" smtClean="0"/>
              <a:t>‹#›</a:t>
            </a:fld>
            <a:endParaRPr lang="en-US"/>
          </a:p>
        </p:txBody>
      </p:sp>
    </p:spTree>
    <p:extLst>
      <p:ext uri="{BB962C8B-B14F-4D97-AF65-F5344CB8AC3E}">
        <p14:creationId xmlns:p14="http://schemas.microsoft.com/office/powerpoint/2010/main" val="178480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0380" y="393033"/>
            <a:ext cx="9965410" cy="2123658"/>
          </a:xfrm>
          <a:prstGeom prst="rect">
            <a:avLst/>
          </a:prstGeom>
          <a:noFill/>
        </p:spPr>
        <p:txBody>
          <a:bodyPr wrap="square" rtlCol="0">
            <a:spAutoFit/>
          </a:bodyPr>
          <a:lstStyle/>
          <a:p>
            <a:pPr algn="ctr"/>
            <a:r>
              <a:rPr lang="en-US" sz="4400" b="1" dirty="0">
                <a:solidFill>
                  <a:prstClr val="black"/>
                </a:solidFill>
              </a:rPr>
              <a:t>“2024 CTUIR Fisheries Habitat Retreat – Tucannon Basin”</a:t>
            </a:r>
          </a:p>
          <a:p>
            <a:pPr algn="ctr"/>
            <a:endParaRPr lang="en-US" sz="4400" b="1" dirty="0">
              <a:solidFill>
                <a:prstClr val="black"/>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3495" y="6050208"/>
            <a:ext cx="1021401" cy="620727"/>
          </a:xfrm>
          <a:prstGeom prst="rect">
            <a:avLst/>
          </a:prstGeom>
        </p:spPr>
      </p:pic>
      <p:sp>
        <p:nvSpPr>
          <p:cNvPr id="4" name="TextBox 3"/>
          <p:cNvSpPr txBox="1"/>
          <p:nvPr/>
        </p:nvSpPr>
        <p:spPr>
          <a:xfrm>
            <a:off x="9973733" y="5742431"/>
            <a:ext cx="2218266" cy="307777"/>
          </a:xfrm>
          <a:prstGeom prst="rect">
            <a:avLst/>
          </a:prstGeom>
          <a:noFill/>
        </p:spPr>
        <p:txBody>
          <a:bodyPr wrap="square" rtlCol="0">
            <a:spAutoFit/>
          </a:bodyPr>
          <a:lstStyle/>
          <a:p>
            <a:r>
              <a:rPr lang="en-US" sz="1400" dirty="0">
                <a:solidFill>
                  <a:prstClr val="black"/>
                </a:solidFill>
              </a:rPr>
              <a:t>Panoramic of PA-18</a:t>
            </a:r>
          </a:p>
        </p:txBody>
      </p:sp>
      <p:sp>
        <p:nvSpPr>
          <p:cNvPr id="3" name="TextBox 2"/>
          <p:cNvSpPr txBox="1"/>
          <p:nvPr/>
        </p:nvSpPr>
        <p:spPr>
          <a:xfrm>
            <a:off x="56147" y="6050208"/>
            <a:ext cx="8654716" cy="584775"/>
          </a:xfrm>
          <a:prstGeom prst="rect">
            <a:avLst/>
          </a:prstGeom>
          <a:noFill/>
        </p:spPr>
        <p:txBody>
          <a:bodyPr wrap="square" rtlCol="0">
            <a:spAutoFit/>
          </a:bodyPr>
          <a:lstStyle/>
          <a:p>
            <a:r>
              <a:rPr lang="en-US" sz="3200" b="1" dirty="0">
                <a:solidFill>
                  <a:prstClr val="black"/>
                </a:solidFill>
              </a:rPr>
              <a:t>Kris Fischer, Tucannon Basin Project Leader</a:t>
            </a:r>
          </a:p>
        </p:txBody>
      </p:sp>
      <p:pic>
        <p:nvPicPr>
          <p:cNvPr id="8" name="Picture 7"/>
          <p:cNvPicPr>
            <a:picLocks noChangeAspect="1"/>
          </p:cNvPicPr>
          <p:nvPr/>
        </p:nvPicPr>
        <p:blipFill>
          <a:blip r:embed="rId4"/>
          <a:stretch>
            <a:fillRect/>
          </a:stretch>
        </p:blipFill>
        <p:spPr>
          <a:xfrm>
            <a:off x="0" y="2483709"/>
            <a:ext cx="12192000" cy="3330912"/>
          </a:xfrm>
          <a:prstGeom prst="rect">
            <a:avLst/>
          </a:prstGeom>
        </p:spPr>
      </p:pic>
      <p:sp>
        <p:nvSpPr>
          <p:cNvPr id="6" name="Slide Number Placeholder 5">
            <a:extLst>
              <a:ext uri="{FF2B5EF4-FFF2-40B4-BE49-F238E27FC236}">
                <a16:creationId xmlns:a16="http://schemas.microsoft.com/office/drawing/2014/main" id="{07164288-8819-37C3-85B8-B92FB66E2F72}"/>
              </a:ext>
            </a:extLst>
          </p:cNvPr>
          <p:cNvSpPr>
            <a:spLocks noGrp="1"/>
          </p:cNvSpPr>
          <p:nvPr>
            <p:ph type="sldNum" sz="quarter" idx="12"/>
          </p:nvPr>
        </p:nvSpPr>
        <p:spPr/>
        <p:txBody>
          <a:bodyPr/>
          <a:lstStyle/>
          <a:p>
            <a:fld id="{8AF08E45-F6B8-4E48-9549-399CF9770255}" type="slidenum">
              <a:rPr lang="en-US" smtClean="0"/>
              <a:t>1</a:t>
            </a:fld>
            <a:endParaRPr lang="en-US"/>
          </a:p>
        </p:txBody>
      </p:sp>
    </p:spTree>
    <p:extLst>
      <p:ext uri="{BB962C8B-B14F-4D97-AF65-F5344CB8AC3E}">
        <p14:creationId xmlns:p14="http://schemas.microsoft.com/office/powerpoint/2010/main" val="625829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182C109-9E4C-3C96-8794-9411573CBD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9" name="Rectangle 8">
              <a:extLst>
                <a:ext uri="{FF2B5EF4-FFF2-40B4-BE49-F238E27FC236}">
                  <a16:creationId xmlns:a16="http://schemas.microsoft.com/office/drawing/2014/main" id="{1C864660-C52B-BC40-9AE0-D900B4B67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FD81F2E-754B-ACB7-ECD1-E1DADAD07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2A2591-0296-4CF4-E75F-51D7CB8E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78A07A2-FD92-5AD1-01EE-9D7AEAB887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3" name="Picture 2">
            <a:extLst>
              <a:ext uri="{FF2B5EF4-FFF2-40B4-BE49-F238E27FC236}">
                <a16:creationId xmlns:a16="http://schemas.microsoft.com/office/drawing/2014/main" id="{90BD2E31-B675-CFB9-4CDA-D394B9392661}"/>
              </a:ext>
            </a:extLst>
          </p:cNvPr>
          <p:cNvPicPr>
            <a:picLocks noChangeAspect="1"/>
          </p:cNvPicPr>
          <p:nvPr/>
        </p:nvPicPr>
        <p:blipFill rotWithShape="1">
          <a:blip r:embed="rId2"/>
          <a:srcRect t="9080" r="-1" b="-1"/>
          <a:stretch/>
        </p:blipFill>
        <p:spPr>
          <a:xfrm>
            <a:off x="217865" y="378690"/>
            <a:ext cx="11739031" cy="6083699"/>
          </a:xfrm>
          <a:prstGeom prst="rect">
            <a:avLst/>
          </a:prstGeom>
        </p:spPr>
      </p:pic>
      <p:sp>
        <p:nvSpPr>
          <p:cNvPr id="2" name="Slide Number Placeholder 1">
            <a:extLst>
              <a:ext uri="{FF2B5EF4-FFF2-40B4-BE49-F238E27FC236}">
                <a16:creationId xmlns:a16="http://schemas.microsoft.com/office/drawing/2014/main" id="{907F43E2-34B3-4910-DA36-43430B24E022}"/>
              </a:ext>
            </a:extLst>
          </p:cNvPr>
          <p:cNvSpPr>
            <a:spLocks noGrp="1"/>
          </p:cNvSpPr>
          <p:nvPr>
            <p:ph type="sldNum" sz="quarter" idx="12"/>
          </p:nvPr>
        </p:nvSpPr>
        <p:spPr/>
        <p:txBody>
          <a:bodyPr/>
          <a:lstStyle/>
          <a:p>
            <a:fld id="{8AF08E45-F6B8-4E48-9549-399CF9770255}" type="slidenum">
              <a:rPr lang="en-US" smtClean="0"/>
              <a:t>10</a:t>
            </a:fld>
            <a:endParaRPr lang="en-US"/>
          </a:p>
        </p:txBody>
      </p:sp>
    </p:spTree>
    <p:extLst>
      <p:ext uri="{BB962C8B-B14F-4D97-AF65-F5344CB8AC3E}">
        <p14:creationId xmlns:p14="http://schemas.microsoft.com/office/powerpoint/2010/main" val="42716410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4A36E-036F-804E-7DAF-46099C719078}"/>
              </a:ext>
            </a:extLst>
          </p:cNvPr>
          <p:cNvPicPr>
            <a:picLocks noChangeAspect="1"/>
          </p:cNvPicPr>
          <p:nvPr/>
        </p:nvPicPr>
        <p:blipFill rotWithShape="1">
          <a:blip r:embed="rId2"/>
          <a:srcRect t="2597"/>
          <a:stretch/>
        </p:blipFill>
        <p:spPr>
          <a:xfrm>
            <a:off x="20" y="1"/>
            <a:ext cx="12191979" cy="6858000"/>
          </a:xfrm>
          <a:prstGeom prst="rect">
            <a:avLst/>
          </a:prstGeom>
        </p:spPr>
      </p:pic>
      <p:grpSp>
        <p:nvGrpSpPr>
          <p:cNvPr id="8" name="Group 7">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FCAE31AE-E0C7-5827-AED0-F75201ECE6D4}"/>
              </a:ext>
            </a:extLst>
          </p:cNvPr>
          <p:cNvSpPr>
            <a:spLocks noGrp="1"/>
          </p:cNvSpPr>
          <p:nvPr>
            <p:ph type="sldNum" sz="quarter" idx="12"/>
          </p:nvPr>
        </p:nvSpPr>
        <p:spPr/>
        <p:txBody>
          <a:bodyPr/>
          <a:lstStyle/>
          <a:p>
            <a:fld id="{8AF08E45-F6B8-4E48-9549-399CF9770255}" type="slidenum">
              <a:rPr lang="en-US" smtClean="0"/>
              <a:t>11</a:t>
            </a:fld>
            <a:endParaRPr lang="en-US"/>
          </a:p>
        </p:txBody>
      </p:sp>
    </p:spTree>
    <p:extLst>
      <p:ext uri="{BB962C8B-B14F-4D97-AF65-F5344CB8AC3E}">
        <p14:creationId xmlns:p14="http://schemas.microsoft.com/office/powerpoint/2010/main" val="258652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64227" y="225137"/>
            <a:ext cx="9715500" cy="5974772"/>
            <a:chOff x="1181504" y="804341"/>
            <a:chExt cx="13195683" cy="7783440"/>
          </a:xfrm>
        </p:grpSpPr>
        <p:grpSp>
          <p:nvGrpSpPr>
            <p:cNvPr id="24" name="Group 23"/>
            <p:cNvGrpSpPr/>
            <p:nvPr/>
          </p:nvGrpSpPr>
          <p:grpSpPr>
            <a:xfrm>
              <a:off x="1181504" y="804341"/>
              <a:ext cx="13195683" cy="7783440"/>
              <a:chOff x="180975" y="171841"/>
              <a:chExt cx="15179348" cy="895350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t="35296" b="30891"/>
              <a:stretch/>
            </p:blipFill>
            <p:spPr>
              <a:xfrm>
                <a:off x="180975" y="171841"/>
                <a:ext cx="15179348" cy="3086100"/>
              </a:xfrm>
              <a:prstGeom prst="rect">
                <a:avLst/>
              </a:prstGeom>
            </p:spPr>
          </p:pic>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35698" b="30690"/>
              <a:stretch/>
            </p:blipFill>
            <p:spPr>
              <a:xfrm>
                <a:off x="180975" y="3257941"/>
                <a:ext cx="15175677" cy="3067050"/>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69294"/>
              <a:stretch/>
            </p:blipFill>
            <p:spPr>
              <a:xfrm>
                <a:off x="189329" y="6324991"/>
                <a:ext cx="15167323" cy="2800350"/>
              </a:xfrm>
              <a:prstGeom prst="rect">
                <a:avLst/>
              </a:prstGeom>
            </p:spPr>
          </p:pic>
        </p:grpSp>
        <p:cxnSp>
          <p:nvCxnSpPr>
            <p:cNvPr id="3" name="Straight Arrow Connector 2"/>
            <p:cNvCxnSpPr/>
            <p:nvPr/>
          </p:nvCxnSpPr>
          <p:spPr>
            <a:xfrm flipH="1">
              <a:off x="5149216" y="6475926"/>
              <a:ext cx="10599" cy="6359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921343" y="3868648"/>
              <a:ext cx="10599" cy="63592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21344" y="2045620"/>
              <a:ext cx="1151" cy="41216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470471" y="618994"/>
            <a:ext cx="2158576" cy="858697"/>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830" b="1" dirty="0">
                <a:latin typeface="Adobe Devanagari" panose="02040503050201020203" pitchFamily="18" charset="0"/>
                <a:cs typeface="Adobe Devanagari" panose="02040503050201020203" pitchFamily="18" charset="0"/>
              </a:rPr>
              <a:t>Pre-project July 2014</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108 LWD (&gt;6m long &amp; 0.3m dia.)</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29 pools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0.34 miles perennial side channel</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0.0 miles of high flow channels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1.7 total perennial stream miles</a:t>
            </a:r>
          </a:p>
        </p:txBody>
      </p:sp>
      <p:sp>
        <p:nvSpPr>
          <p:cNvPr id="16" name="TextBox 15"/>
          <p:cNvSpPr txBox="1"/>
          <p:nvPr/>
        </p:nvSpPr>
        <p:spPr>
          <a:xfrm>
            <a:off x="3109039" y="432402"/>
            <a:ext cx="1832997" cy="420371"/>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1066" b="1" dirty="0">
                <a:latin typeface="Adobe Devanagari" panose="02040503050201020203" pitchFamily="18" charset="0"/>
                <a:cs typeface="Adobe Devanagari" panose="02040503050201020203" pitchFamily="18" charset="0"/>
              </a:rPr>
              <a:t>PA3_Pre/Post Project 2014-2017</a:t>
            </a:r>
          </a:p>
        </p:txBody>
      </p:sp>
      <p:sp>
        <p:nvSpPr>
          <p:cNvPr id="17" name="TextBox 16"/>
          <p:cNvSpPr txBox="1"/>
          <p:nvPr/>
        </p:nvSpPr>
        <p:spPr>
          <a:xfrm>
            <a:off x="7470471" y="2372175"/>
            <a:ext cx="2158576" cy="858697"/>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830" b="1" dirty="0">
                <a:latin typeface="Adobe Devanagari" panose="02040503050201020203" pitchFamily="18" charset="0"/>
                <a:cs typeface="Adobe Devanagari" panose="02040503050201020203" pitchFamily="18" charset="0"/>
              </a:rPr>
              <a:t>Post-project July 2014</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389 LWD (&gt;6m long &amp; 0.3m dia.)</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51 pools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0.34 miles perennial side channel</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0.0 miles of high flow channels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1.7 total perennial stream miles</a:t>
            </a:r>
          </a:p>
        </p:txBody>
      </p:sp>
      <p:sp>
        <p:nvSpPr>
          <p:cNvPr id="18" name="TextBox 17"/>
          <p:cNvSpPr txBox="1"/>
          <p:nvPr/>
        </p:nvSpPr>
        <p:spPr>
          <a:xfrm>
            <a:off x="7470472" y="4263560"/>
            <a:ext cx="2158575" cy="858697"/>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830" b="1" dirty="0">
                <a:latin typeface="Adobe Devanagari" panose="02040503050201020203" pitchFamily="18" charset="0"/>
                <a:cs typeface="Adobe Devanagari" panose="02040503050201020203" pitchFamily="18" charset="0"/>
              </a:rPr>
              <a:t>Post-project September 2017</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327 LWD (&gt;6m long &amp; 0.3m dia.)</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50 pools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0.68 miles perennial side channel</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0.27 miles of high flow channels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2.13 total perennial stream miles</a:t>
            </a:r>
          </a:p>
        </p:txBody>
      </p:sp>
      <p:pic>
        <p:nvPicPr>
          <p:cNvPr id="19" name="Picture 18"/>
          <p:cNvPicPr>
            <a:picLocks noChangeAspect="1"/>
          </p:cNvPicPr>
          <p:nvPr/>
        </p:nvPicPr>
        <p:blipFill rotWithShape="1">
          <a:blip r:embed="rId2">
            <a:extLst>
              <a:ext uri="{28A0092B-C50C-407E-A947-70E740481C1C}">
                <a14:useLocalDpi xmlns:a14="http://schemas.microsoft.com/office/drawing/2010/main" val="0"/>
              </a:ext>
            </a:extLst>
          </a:blip>
          <a:srcRect l="85833" t="759" r="484" b="79856"/>
          <a:stretch/>
        </p:blipFill>
        <p:spPr>
          <a:xfrm>
            <a:off x="2079611" y="1340539"/>
            <a:ext cx="1524173" cy="1298369"/>
          </a:xfrm>
          <a:prstGeom prst="rect">
            <a:avLst/>
          </a:prstGeom>
          <a:ln>
            <a:noFill/>
          </a:ln>
          <a:effectLst>
            <a:softEdge rad="112500"/>
          </a:effectLst>
        </p:spPr>
      </p:pic>
      <p:sp>
        <p:nvSpPr>
          <p:cNvPr id="4" name="TextBox 3"/>
          <p:cNvSpPr txBox="1"/>
          <p:nvPr/>
        </p:nvSpPr>
        <p:spPr>
          <a:xfrm>
            <a:off x="1408546" y="6274955"/>
            <a:ext cx="9340272" cy="490327"/>
          </a:xfrm>
          <a:prstGeom prst="rect">
            <a:avLst/>
          </a:prstGeom>
          <a:noFill/>
        </p:spPr>
        <p:txBody>
          <a:bodyPr wrap="square" rtlCol="0">
            <a:spAutoFit/>
          </a:bodyPr>
          <a:lstStyle/>
          <a:p>
            <a:pPr>
              <a:lnSpc>
                <a:spcPct val="107000"/>
              </a:lnSpc>
              <a:spcAft>
                <a:spcPts val="545"/>
              </a:spcAft>
            </a:pPr>
            <a:r>
              <a:rPr lang="en-US" sz="818" b="1" dirty="0">
                <a:latin typeface="Calibri" panose="020F0502020204030204" pitchFamily="34" charset="0"/>
                <a:ea typeface="Calibri" panose="020F0502020204030204" pitchFamily="34" charset="0"/>
                <a:cs typeface="Times New Roman" panose="02020603050405020304" pitchFamily="18" charset="0"/>
              </a:rPr>
              <a:t>Figure 2:  </a:t>
            </a:r>
            <a:r>
              <a:rPr lang="en-US" sz="818" dirty="0">
                <a:latin typeface="Calibri" panose="020F0502020204030204" pitchFamily="34" charset="0"/>
                <a:ea typeface="Calibri" panose="020F0502020204030204" pitchFamily="34" charset="0"/>
                <a:cs typeface="Times New Roman" panose="02020603050405020304" pitchFamily="18" charset="0"/>
              </a:rPr>
              <a:t>Project Area 3 restoration actions and outcomes between 2014 and 2017, illustrating the position and frequency of log jams, pools and side channels.  The three separate maps represent the time frame from pre-project in 2014, post-project 2014 and post project 2017, shown respectively from top to bottom.  Project metric data, collect using rapid habitat approach are collected as part of project implementation/effectiveness monitoring, is provided within the map tables for each time interval.  The yellow arrow indicates the approximate location of the </a:t>
            </a:r>
            <a:r>
              <a:rPr lang="en-US" sz="818" dirty="0" err="1">
                <a:latin typeface="Calibri" panose="020F0502020204030204" pitchFamily="34" charset="0"/>
                <a:ea typeface="Calibri" panose="020F0502020204030204" pitchFamily="34" charset="0"/>
                <a:cs typeface="Times New Roman" panose="02020603050405020304" pitchFamily="18" charset="0"/>
              </a:rPr>
              <a:t>CHaMP</a:t>
            </a:r>
            <a:r>
              <a:rPr lang="en-US" sz="818" dirty="0">
                <a:latin typeface="Calibri" panose="020F0502020204030204" pitchFamily="34" charset="0"/>
                <a:ea typeface="Calibri" panose="020F0502020204030204" pitchFamily="34" charset="0"/>
                <a:cs typeface="Times New Roman" panose="02020603050405020304" pitchFamily="18" charset="0"/>
              </a:rPr>
              <a:t>/AEM monitoring treatment site.</a:t>
            </a:r>
          </a:p>
        </p:txBody>
      </p:sp>
      <p:pic>
        <p:nvPicPr>
          <p:cNvPr id="5" name="Picture 4"/>
          <p:cNvPicPr>
            <a:picLocks noChangeAspect="1"/>
          </p:cNvPicPr>
          <p:nvPr/>
        </p:nvPicPr>
        <p:blipFill>
          <a:blip r:embed="rId5"/>
          <a:stretch>
            <a:fillRect/>
          </a:stretch>
        </p:blipFill>
        <p:spPr>
          <a:xfrm>
            <a:off x="5850053" y="5792136"/>
            <a:ext cx="665076" cy="374105"/>
          </a:xfrm>
          <a:prstGeom prst="rect">
            <a:avLst/>
          </a:prstGeom>
        </p:spPr>
      </p:pic>
      <p:sp>
        <p:nvSpPr>
          <p:cNvPr id="6" name="Slide Number Placeholder 5">
            <a:extLst>
              <a:ext uri="{FF2B5EF4-FFF2-40B4-BE49-F238E27FC236}">
                <a16:creationId xmlns:a16="http://schemas.microsoft.com/office/drawing/2014/main" id="{0FF72E54-59FD-A286-84FF-600BEFCAE7CF}"/>
              </a:ext>
            </a:extLst>
          </p:cNvPr>
          <p:cNvSpPr>
            <a:spLocks noGrp="1"/>
          </p:cNvSpPr>
          <p:nvPr>
            <p:ph type="sldNum" sz="quarter" idx="12"/>
          </p:nvPr>
        </p:nvSpPr>
        <p:spPr/>
        <p:txBody>
          <a:bodyPr/>
          <a:lstStyle/>
          <a:p>
            <a:fld id="{8AF08E45-F6B8-4E48-9549-399CF9770255}" type="slidenum">
              <a:rPr lang="en-US" smtClean="0"/>
              <a:t>12</a:t>
            </a:fld>
            <a:endParaRPr lang="en-US"/>
          </a:p>
        </p:txBody>
      </p:sp>
    </p:spTree>
    <p:extLst>
      <p:ext uri="{BB962C8B-B14F-4D97-AF65-F5344CB8AC3E}">
        <p14:creationId xmlns:p14="http://schemas.microsoft.com/office/powerpoint/2010/main" val="1923409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899704" y="473363"/>
            <a:ext cx="10162197" cy="4675910"/>
            <a:chOff x="151165" y="694265"/>
            <a:chExt cx="14904556" cy="6858001"/>
          </a:xfrm>
        </p:grpSpPr>
        <p:grpSp>
          <p:nvGrpSpPr>
            <p:cNvPr id="7" name="Group 6"/>
            <p:cNvGrpSpPr/>
            <p:nvPr/>
          </p:nvGrpSpPr>
          <p:grpSpPr>
            <a:xfrm>
              <a:off x="260271" y="694265"/>
              <a:ext cx="14795450" cy="6858001"/>
              <a:chOff x="260271" y="694265"/>
              <a:chExt cx="14795450" cy="6858001"/>
            </a:xfrm>
          </p:grpSpPr>
          <p:grpSp>
            <p:nvGrpSpPr>
              <p:cNvPr id="4" name="Group 3"/>
              <p:cNvGrpSpPr/>
              <p:nvPr/>
            </p:nvGrpSpPr>
            <p:grpSpPr>
              <a:xfrm>
                <a:off x="260271" y="694265"/>
                <a:ext cx="14795450" cy="6858001"/>
                <a:chOff x="260271" y="694265"/>
                <a:chExt cx="14795450" cy="6858001"/>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5" r="115"/>
                <a:stretch/>
              </p:blipFill>
              <p:spPr>
                <a:xfrm>
                  <a:off x="267943" y="694265"/>
                  <a:ext cx="14787778" cy="351366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7"/>
                <a:stretch/>
              </p:blipFill>
              <p:spPr>
                <a:xfrm>
                  <a:off x="260271" y="4207932"/>
                  <a:ext cx="14795450" cy="3344334"/>
                </a:xfrm>
                <a:prstGeom prst="rect">
                  <a:avLst/>
                </a:prstGeom>
                <a:ln>
                  <a:noFill/>
                </a:ln>
                <a:effectLst>
                  <a:outerShdw blurRad="190500" algn="tl" rotWithShape="0">
                    <a:srgbClr val="000000">
                      <a:alpha val="70000"/>
                    </a:srgbClr>
                  </a:outerShdw>
                </a:effectLst>
              </p:spPr>
            </p:pic>
          </p:gr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01334" y="5816601"/>
                <a:ext cx="1930400" cy="1608666"/>
              </a:xfrm>
              <a:prstGeom prst="rect">
                <a:avLst/>
              </a:prstGeom>
              <a:ln>
                <a:noFill/>
              </a:ln>
              <a:effectLst>
                <a:outerShdw blurRad="190500" algn="tl" rotWithShape="0">
                  <a:srgbClr val="000000">
                    <a:alpha val="70000"/>
                  </a:srgbClr>
                </a:outerShdw>
              </a:effectLst>
            </p:spPr>
          </p:pic>
        </p:grpSp>
        <p:sp>
          <p:nvSpPr>
            <p:cNvPr id="9" name="Oval 8"/>
            <p:cNvSpPr/>
            <p:nvPr/>
          </p:nvSpPr>
          <p:spPr>
            <a:xfrm rot="19067310">
              <a:off x="151165" y="4995490"/>
              <a:ext cx="2230686" cy="17614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sp>
          <p:nvSpPr>
            <p:cNvPr id="19" name="Oval 18"/>
            <p:cNvSpPr/>
            <p:nvPr/>
          </p:nvSpPr>
          <p:spPr>
            <a:xfrm>
              <a:off x="5207000" y="4360332"/>
              <a:ext cx="3996267" cy="265006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27"/>
            </a:p>
          </p:txBody>
        </p:sp>
      </p:grpSp>
      <p:sp>
        <p:nvSpPr>
          <p:cNvPr id="16" name="TextBox 15"/>
          <p:cNvSpPr txBox="1"/>
          <p:nvPr/>
        </p:nvSpPr>
        <p:spPr>
          <a:xfrm>
            <a:off x="7222244" y="532403"/>
            <a:ext cx="2158576" cy="858697"/>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830" b="1" dirty="0">
                <a:latin typeface="Adobe Devanagari" panose="02040503050201020203" pitchFamily="18" charset="0"/>
                <a:cs typeface="Adobe Devanagari" panose="02040503050201020203" pitchFamily="18" charset="0"/>
              </a:rPr>
              <a:t>Pre-project July 2018</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349 LWD (&gt;6m long &amp; 0.3m dia.)</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36 pools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0.61 miles perennial side channel</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0.26 miles of high flow channels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2.15 total perennial stream miles</a:t>
            </a:r>
          </a:p>
        </p:txBody>
      </p:sp>
      <p:sp>
        <p:nvSpPr>
          <p:cNvPr id="17" name="TextBox 16"/>
          <p:cNvSpPr txBox="1"/>
          <p:nvPr/>
        </p:nvSpPr>
        <p:spPr>
          <a:xfrm>
            <a:off x="7274199" y="2869045"/>
            <a:ext cx="2158576" cy="858697"/>
          </a:xfrm>
          <a:prstGeom prst="rect">
            <a:avLst/>
          </a:prstGeom>
          <a:solidFill>
            <a:schemeClr val="accent2">
              <a:lumMod val="20000"/>
              <a:lumOff val="80000"/>
              <a:alpha val="78000"/>
            </a:schemeClr>
          </a:solidFill>
          <a:effectLst>
            <a:softEdge rad="31750"/>
          </a:effectLst>
        </p:spPr>
        <p:txBody>
          <a:bodyPr wrap="square" rtlCol="0">
            <a:spAutoFit/>
          </a:bodyPr>
          <a:lstStyle/>
          <a:p>
            <a:r>
              <a:rPr lang="en-US" sz="830" b="1" dirty="0">
                <a:latin typeface="Adobe Devanagari" panose="02040503050201020203" pitchFamily="18" charset="0"/>
                <a:cs typeface="Adobe Devanagari" panose="02040503050201020203" pitchFamily="18" charset="0"/>
              </a:rPr>
              <a:t>Post-project Sept 2018</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1014 LWD (&gt;6m long &amp; 0.3m dia.)</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43 pools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0.61 miles perennial side channel</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1.68 miles of high flow channels</a:t>
            </a:r>
          </a:p>
          <a:p>
            <a:pPr marL="169360" indent="-169360">
              <a:buFont typeface="Wingdings" panose="05000000000000000000" pitchFamily="2" charset="2"/>
              <a:buChar char="Ø"/>
            </a:pPr>
            <a:r>
              <a:rPr lang="en-US" sz="830" dirty="0">
                <a:latin typeface="Adobe Devanagari" panose="02040503050201020203" pitchFamily="18" charset="0"/>
                <a:cs typeface="Adobe Devanagari" panose="02040503050201020203" pitchFamily="18" charset="0"/>
              </a:rPr>
              <a:t>2.15 total perennial stream miles</a:t>
            </a:r>
          </a:p>
        </p:txBody>
      </p:sp>
      <p:pic>
        <p:nvPicPr>
          <p:cNvPr id="8" name="Picture 7"/>
          <p:cNvPicPr>
            <a:picLocks noChangeAspect="1"/>
          </p:cNvPicPr>
          <p:nvPr/>
        </p:nvPicPr>
        <p:blipFill>
          <a:blip r:embed="rId5"/>
          <a:stretch>
            <a:fillRect/>
          </a:stretch>
        </p:blipFill>
        <p:spPr>
          <a:xfrm>
            <a:off x="5936644" y="4775167"/>
            <a:ext cx="665076" cy="374105"/>
          </a:xfrm>
          <a:prstGeom prst="rect">
            <a:avLst/>
          </a:prstGeom>
        </p:spPr>
      </p:pic>
      <p:sp>
        <p:nvSpPr>
          <p:cNvPr id="18" name="TextBox 17"/>
          <p:cNvSpPr txBox="1"/>
          <p:nvPr/>
        </p:nvSpPr>
        <p:spPr>
          <a:xfrm>
            <a:off x="1347861" y="5328228"/>
            <a:ext cx="9340272" cy="595804"/>
          </a:xfrm>
          <a:prstGeom prst="rect">
            <a:avLst/>
          </a:prstGeom>
          <a:noFill/>
        </p:spPr>
        <p:txBody>
          <a:bodyPr wrap="square" rtlCol="0">
            <a:spAutoFit/>
          </a:bodyPr>
          <a:lstStyle/>
          <a:p>
            <a:r>
              <a:rPr lang="en-US" sz="818" b="1" dirty="0"/>
              <a:t>PA3_Figure 3:  </a:t>
            </a:r>
            <a:r>
              <a:rPr lang="en-US" sz="818" dirty="0"/>
              <a:t>Project Area 3 restoration actions and outcomes for wood loading implementation in 2018, illustrating the position and frequency of log jams, pools and side channels.  The upper maps represent the time frame from pre-project in July 2018, post-project September 2018 shown on the bottom.  Project metric data, collect using rapid habitat data collected as part of project implementation/effectiveness monitoring, is provided within the map tables for each time interval.   The two white ovals indicate areas of the floodplain targeted with LWD structures specifically to reconnect disconnected flow paths.  It is anticipated during a higher flow some of the new flow paths would become perennial.  To accommodate new perennial flow floodplain LWD was placed in these channel to create as roughness.</a:t>
            </a:r>
            <a:endParaRPr lang="en-US" sz="818" b="1" dirty="0"/>
          </a:p>
        </p:txBody>
      </p:sp>
      <p:sp>
        <p:nvSpPr>
          <p:cNvPr id="6" name="Slide Number Placeholder 5">
            <a:extLst>
              <a:ext uri="{FF2B5EF4-FFF2-40B4-BE49-F238E27FC236}">
                <a16:creationId xmlns:a16="http://schemas.microsoft.com/office/drawing/2014/main" id="{B6BD562A-3CC3-17FF-1666-EFE57E3256A2}"/>
              </a:ext>
            </a:extLst>
          </p:cNvPr>
          <p:cNvSpPr>
            <a:spLocks noGrp="1"/>
          </p:cNvSpPr>
          <p:nvPr>
            <p:ph type="sldNum" sz="quarter" idx="12"/>
          </p:nvPr>
        </p:nvSpPr>
        <p:spPr/>
        <p:txBody>
          <a:bodyPr/>
          <a:lstStyle/>
          <a:p>
            <a:fld id="{8AF08E45-F6B8-4E48-9549-399CF9770255}" type="slidenum">
              <a:rPr lang="en-US" smtClean="0"/>
              <a:t>13</a:t>
            </a:fld>
            <a:endParaRPr lang="en-US"/>
          </a:p>
        </p:txBody>
      </p:sp>
    </p:spTree>
    <p:extLst>
      <p:ext uri="{BB962C8B-B14F-4D97-AF65-F5344CB8AC3E}">
        <p14:creationId xmlns:p14="http://schemas.microsoft.com/office/powerpoint/2010/main" val="1084097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E9102-8DC9-6DF4-ABC5-B2DCACCD7857}"/>
              </a:ext>
            </a:extLst>
          </p:cNvPr>
          <p:cNvPicPr>
            <a:picLocks noChangeAspect="1"/>
          </p:cNvPicPr>
          <p:nvPr/>
        </p:nvPicPr>
        <p:blipFill>
          <a:blip r:embed="rId2"/>
          <a:stretch>
            <a:fillRect/>
          </a:stretch>
        </p:blipFill>
        <p:spPr>
          <a:xfrm>
            <a:off x="609600" y="90051"/>
            <a:ext cx="11206743" cy="6172203"/>
          </a:xfrm>
          <a:prstGeom prst="rect">
            <a:avLst/>
          </a:prstGeom>
        </p:spPr>
      </p:pic>
      <p:sp>
        <p:nvSpPr>
          <p:cNvPr id="3" name="TextBox 2">
            <a:extLst>
              <a:ext uri="{FF2B5EF4-FFF2-40B4-BE49-F238E27FC236}">
                <a16:creationId xmlns:a16="http://schemas.microsoft.com/office/drawing/2014/main" id="{2E5DB378-7038-8BAD-A604-37D644ED41A4}"/>
              </a:ext>
            </a:extLst>
          </p:cNvPr>
          <p:cNvSpPr txBox="1"/>
          <p:nvPr/>
        </p:nvSpPr>
        <p:spPr>
          <a:xfrm>
            <a:off x="646545" y="6428509"/>
            <a:ext cx="11157528" cy="461665"/>
          </a:xfrm>
          <a:prstGeom prst="rect">
            <a:avLst/>
          </a:prstGeom>
          <a:noFill/>
        </p:spPr>
        <p:txBody>
          <a:bodyPr wrap="square" rtlCol="0">
            <a:spAutoFit/>
          </a:bodyPr>
          <a:lstStyle/>
          <a:p>
            <a:r>
              <a:rPr lang="en-US" sz="800">
                <a:effectLst/>
                <a:latin typeface="Calibri" panose="020F0502020204030204" pitchFamily="34" charset="0"/>
                <a:ea typeface="Calibri" panose="020F0502020204030204" pitchFamily="34" charset="0"/>
                <a:cs typeface="Times New Roman" panose="02020603050405020304" pitchFamily="18" charset="0"/>
              </a:rPr>
              <a:t>The above map illustrates the middle third of Project Area 3, in November 2017.  The map is a relative elevation model generated from a November 2017 bathymetric LiDAR survey, with the water surface layer (at 130 cfs) in dark blue and the 2 yr flood in light blue.  The brown lines represent as –built log structures with each line a separate log, while the yellow dots indicating a ballast rock (~3 ton rock) placed in 2018 by helicopter.  The yellow lines trace the anticipated high water flow paths this part of the 2018 restoration action is intending to connect beyond a 2 yr flow interval.  The yellow arrow indicates the approximate location of the location of the log jam illustrated in the photo time series in Figure 4.</a:t>
            </a:r>
            <a:endParaRPr lang="en-US" sz="800" dirty="0"/>
          </a:p>
        </p:txBody>
      </p:sp>
      <p:sp>
        <p:nvSpPr>
          <p:cNvPr id="4" name="Slide Number Placeholder 3">
            <a:extLst>
              <a:ext uri="{FF2B5EF4-FFF2-40B4-BE49-F238E27FC236}">
                <a16:creationId xmlns:a16="http://schemas.microsoft.com/office/drawing/2014/main" id="{E25FBD3D-6C59-CCB6-A76D-08F8F7D74739}"/>
              </a:ext>
            </a:extLst>
          </p:cNvPr>
          <p:cNvSpPr>
            <a:spLocks noGrp="1"/>
          </p:cNvSpPr>
          <p:nvPr>
            <p:ph type="sldNum" sz="quarter" idx="12"/>
          </p:nvPr>
        </p:nvSpPr>
        <p:spPr/>
        <p:txBody>
          <a:bodyPr/>
          <a:lstStyle/>
          <a:p>
            <a:fld id="{8AF08E45-F6B8-4E48-9549-399CF9770255}" type="slidenum">
              <a:rPr lang="en-US" smtClean="0"/>
              <a:t>14</a:t>
            </a:fld>
            <a:endParaRPr lang="en-US"/>
          </a:p>
        </p:txBody>
      </p:sp>
    </p:spTree>
    <p:extLst>
      <p:ext uri="{BB962C8B-B14F-4D97-AF65-F5344CB8AC3E}">
        <p14:creationId xmlns:p14="http://schemas.microsoft.com/office/powerpoint/2010/main" val="126296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88881" y="240290"/>
            <a:ext cx="8093865" cy="6433756"/>
            <a:chOff x="428625" y="352425"/>
            <a:chExt cx="10058400" cy="9436176"/>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28625" y="352425"/>
              <a:ext cx="10058400" cy="3368751"/>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625" y="6419850"/>
              <a:ext cx="10058400" cy="3368751"/>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28625" y="3390900"/>
              <a:ext cx="10058400" cy="3359226"/>
            </a:xfrm>
            <a:prstGeom prst="rect">
              <a:avLst/>
            </a:prstGeom>
            <a:ln>
              <a:noFill/>
            </a:ln>
            <a:effectLst>
              <a:outerShdw blurRad="190500" algn="tl" rotWithShape="0">
                <a:srgbClr val="000000">
                  <a:alpha val="70000"/>
                </a:srgbClr>
              </a:outerShdw>
            </a:effectLst>
          </p:spPr>
        </p:pic>
      </p:grpSp>
      <p:sp>
        <p:nvSpPr>
          <p:cNvPr id="6" name="Slide Number Placeholder 5">
            <a:extLst>
              <a:ext uri="{FF2B5EF4-FFF2-40B4-BE49-F238E27FC236}">
                <a16:creationId xmlns:a16="http://schemas.microsoft.com/office/drawing/2014/main" id="{98466C88-B125-5EEC-0933-771B39DE4658}"/>
              </a:ext>
            </a:extLst>
          </p:cNvPr>
          <p:cNvSpPr>
            <a:spLocks noGrp="1"/>
          </p:cNvSpPr>
          <p:nvPr>
            <p:ph type="sldNum" sz="quarter" idx="12"/>
          </p:nvPr>
        </p:nvSpPr>
        <p:spPr/>
        <p:txBody>
          <a:bodyPr/>
          <a:lstStyle/>
          <a:p>
            <a:fld id="{8AF08E45-F6B8-4E48-9549-399CF9770255}" type="slidenum">
              <a:rPr lang="en-US" smtClean="0"/>
              <a:t>15</a:t>
            </a:fld>
            <a:endParaRPr lang="en-US"/>
          </a:p>
        </p:txBody>
      </p:sp>
    </p:spTree>
    <p:extLst>
      <p:ext uri="{BB962C8B-B14F-4D97-AF65-F5344CB8AC3E}">
        <p14:creationId xmlns:p14="http://schemas.microsoft.com/office/powerpoint/2010/main" val="374944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7BEC-BB5B-6A54-6354-054197109D06}"/>
              </a:ext>
            </a:extLst>
          </p:cNvPr>
          <p:cNvPicPr>
            <a:picLocks noChangeAspect="1"/>
          </p:cNvPicPr>
          <p:nvPr/>
        </p:nvPicPr>
        <p:blipFill>
          <a:blip r:embed="rId2"/>
          <a:stretch>
            <a:fillRect/>
          </a:stretch>
        </p:blipFill>
        <p:spPr>
          <a:xfrm>
            <a:off x="397164" y="128804"/>
            <a:ext cx="11240655" cy="5625517"/>
          </a:xfrm>
          <a:prstGeom prst="rect">
            <a:avLst/>
          </a:prstGeom>
        </p:spPr>
      </p:pic>
      <p:sp>
        <p:nvSpPr>
          <p:cNvPr id="3" name="TextBox 2">
            <a:extLst>
              <a:ext uri="{FF2B5EF4-FFF2-40B4-BE49-F238E27FC236}">
                <a16:creationId xmlns:a16="http://schemas.microsoft.com/office/drawing/2014/main" id="{B64E45A8-189D-A061-8EA5-0E4D14DF4647}"/>
              </a:ext>
            </a:extLst>
          </p:cNvPr>
          <p:cNvSpPr txBox="1"/>
          <p:nvPr/>
        </p:nvSpPr>
        <p:spPr>
          <a:xfrm>
            <a:off x="378691" y="5892800"/>
            <a:ext cx="11462327" cy="707886"/>
          </a:xfrm>
          <a:prstGeom prst="rect">
            <a:avLst/>
          </a:prstGeom>
          <a:noFill/>
        </p:spPr>
        <p:txBody>
          <a:bodyPr wrap="square" rtlCol="0">
            <a:spAutoFit/>
          </a:bodyPr>
          <a:lstStyle/>
          <a:p>
            <a:r>
              <a:rPr lang="en-US" sz="1000" dirty="0">
                <a:effectLst/>
                <a:latin typeface="Calibri" panose="020F0502020204030204" pitchFamily="34" charset="0"/>
                <a:ea typeface="Calibri" panose="020F0502020204030204" pitchFamily="34" charset="0"/>
                <a:cs typeface="Times New Roman" panose="02020603050405020304" pitchFamily="18" charset="0"/>
              </a:rPr>
              <a:t>Pre/post photos taken in 2018 on PA3 illustrating the LWD densities placed during the project.  The upper left image has a number of logs remaining from the 2014 wood loading.  That structure was one that had a number of its original key logs strip away during the March 2017 high flow, in 2018 the structure was reconfigured to increase its stability as well as protected somewhat by the addition structures upstream and downstream.  The goal of the structures in this photo series is to create bank scour and accumulate bed load with structure placed in and alternating configuration with the first one to created scour and the next to capture bed load.</a:t>
            </a:r>
            <a:endParaRPr lang="en-US" sz="1000" dirty="0"/>
          </a:p>
        </p:txBody>
      </p:sp>
      <p:sp>
        <p:nvSpPr>
          <p:cNvPr id="4" name="Slide Number Placeholder 3">
            <a:extLst>
              <a:ext uri="{FF2B5EF4-FFF2-40B4-BE49-F238E27FC236}">
                <a16:creationId xmlns:a16="http://schemas.microsoft.com/office/drawing/2014/main" id="{39E32D40-A07F-4D42-9F9F-347CB1AF8B72}"/>
              </a:ext>
            </a:extLst>
          </p:cNvPr>
          <p:cNvSpPr>
            <a:spLocks noGrp="1"/>
          </p:cNvSpPr>
          <p:nvPr>
            <p:ph type="sldNum" sz="quarter" idx="12"/>
          </p:nvPr>
        </p:nvSpPr>
        <p:spPr/>
        <p:txBody>
          <a:bodyPr/>
          <a:lstStyle/>
          <a:p>
            <a:fld id="{8AF08E45-F6B8-4E48-9549-399CF9770255}" type="slidenum">
              <a:rPr lang="en-US" smtClean="0"/>
              <a:t>16</a:t>
            </a:fld>
            <a:endParaRPr lang="en-US"/>
          </a:p>
        </p:txBody>
      </p:sp>
    </p:spTree>
    <p:extLst>
      <p:ext uri="{BB962C8B-B14F-4D97-AF65-F5344CB8AC3E}">
        <p14:creationId xmlns:p14="http://schemas.microsoft.com/office/powerpoint/2010/main" val="987839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438C6-DD65-41D8-4D46-2E840922032D}"/>
              </a:ext>
            </a:extLst>
          </p:cNvPr>
          <p:cNvPicPr>
            <a:picLocks noChangeAspect="1"/>
          </p:cNvPicPr>
          <p:nvPr/>
        </p:nvPicPr>
        <p:blipFill>
          <a:blip r:embed="rId2"/>
          <a:stretch>
            <a:fillRect/>
          </a:stretch>
        </p:blipFill>
        <p:spPr>
          <a:xfrm>
            <a:off x="507999" y="109092"/>
            <a:ext cx="11342255" cy="6142671"/>
          </a:xfrm>
          <a:prstGeom prst="rect">
            <a:avLst/>
          </a:prstGeom>
        </p:spPr>
      </p:pic>
      <p:sp>
        <p:nvSpPr>
          <p:cNvPr id="4" name="Text Box 122">
            <a:extLst>
              <a:ext uri="{FF2B5EF4-FFF2-40B4-BE49-F238E27FC236}">
                <a16:creationId xmlns:a16="http://schemas.microsoft.com/office/drawing/2014/main" id="{2B666F14-043A-1326-A397-ABDFEA2FCAC3}"/>
              </a:ext>
            </a:extLst>
          </p:cNvPr>
          <p:cNvSpPr txBox="1"/>
          <p:nvPr/>
        </p:nvSpPr>
        <p:spPr>
          <a:xfrm>
            <a:off x="1607127" y="6150853"/>
            <a:ext cx="8717251" cy="499328"/>
          </a:xfrm>
          <a:prstGeom prst="rect">
            <a:avLst/>
          </a:prstGeom>
          <a:solidFill>
            <a:sysClr val="window" lastClr="FFFFF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7000"/>
              </a:lnSpc>
              <a:spcBef>
                <a:spcPts val="200"/>
              </a:spcBef>
              <a:spcAft>
                <a:spcPts val="0"/>
              </a:spcAft>
              <a:buClrTx/>
              <a:buSzTx/>
              <a:buFontTx/>
              <a:buNone/>
              <a:tabLst/>
              <a:defRPr/>
            </a:pPr>
            <a:r>
              <a:rPr kumimoji="0" lang="en-US" sz="1300" b="1" i="0" u="sng"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Figure 13-10:  Project Area (PA) 13 valley bottom delineation map highlight channel habitat units surveyed during the RHS conducted in 2021 prior to implementation in 2022 (upper) and post project in 2023 (lower).</a:t>
            </a:r>
            <a:r>
              <a:rPr kumimoji="0" lang="en-US" sz="1300" b="1" i="0" u="none" strike="noStrike" kern="0" cap="none" spc="0" normalizeH="0" baseline="0" noProof="0" dirty="0">
                <a:ln>
                  <a:noFill/>
                </a:ln>
                <a:solidFill>
                  <a:srgbClr val="2E74B5"/>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p>
        </p:txBody>
      </p:sp>
      <p:sp>
        <p:nvSpPr>
          <p:cNvPr id="3" name="Slide Number Placeholder 2">
            <a:extLst>
              <a:ext uri="{FF2B5EF4-FFF2-40B4-BE49-F238E27FC236}">
                <a16:creationId xmlns:a16="http://schemas.microsoft.com/office/drawing/2014/main" id="{8935C2FE-E0AA-3B04-8097-2B52B6702894}"/>
              </a:ext>
            </a:extLst>
          </p:cNvPr>
          <p:cNvSpPr>
            <a:spLocks noGrp="1"/>
          </p:cNvSpPr>
          <p:nvPr>
            <p:ph type="sldNum" sz="quarter" idx="12"/>
          </p:nvPr>
        </p:nvSpPr>
        <p:spPr/>
        <p:txBody>
          <a:bodyPr/>
          <a:lstStyle/>
          <a:p>
            <a:fld id="{8AF08E45-F6B8-4E48-9549-399CF9770255}" type="slidenum">
              <a:rPr lang="en-US" smtClean="0"/>
              <a:t>17</a:t>
            </a:fld>
            <a:endParaRPr lang="en-US"/>
          </a:p>
        </p:txBody>
      </p:sp>
    </p:spTree>
    <p:extLst>
      <p:ext uri="{BB962C8B-B14F-4D97-AF65-F5344CB8AC3E}">
        <p14:creationId xmlns:p14="http://schemas.microsoft.com/office/powerpoint/2010/main" val="319302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C31C0D-9322-4106-9166-A8C591B827D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7196" y="1329948"/>
            <a:ext cx="5597471" cy="4198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9CC7D53-218F-42B4-BC86-B373D00AB3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37335" y="1329948"/>
            <a:ext cx="5597472" cy="4198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C233CAE-6603-4713-A98E-BC9694C30EFF}"/>
              </a:ext>
            </a:extLst>
          </p:cNvPr>
          <p:cNvSpPr txBox="1"/>
          <p:nvPr/>
        </p:nvSpPr>
        <p:spPr>
          <a:xfrm>
            <a:off x="2185416" y="143178"/>
            <a:ext cx="7534656" cy="646331"/>
          </a:xfrm>
          <a:prstGeom prst="rect">
            <a:avLst/>
          </a:prstGeom>
          <a:noFill/>
        </p:spPr>
        <p:txBody>
          <a:bodyPr wrap="square" rtlCol="0">
            <a:spAutoFit/>
          </a:bodyPr>
          <a:lstStyle/>
          <a:p>
            <a:pPr algn="ctr"/>
            <a:r>
              <a:rPr lang="en-US" sz="3600" b="1" dirty="0"/>
              <a:t>Slowing the River Down</a:t>
            </a:r>
          </a:p>
        </p:txBody>
      </p:sp>
      <p:sp>
        <p:nvSpPr>
          <p:cNvPr id="4" name="TextBox 3">
            <a:extLst>
              <a:ext uri="{FF2B5EF4-FFF2-40B4-BE49-F238E27FC236}">
                <a16:creationId xmlns:a16="http://schemas.microsoft.com/office/drawing/2014/main" id="{F2D50FC7-7C76-4977-A4BB-25252D72BD9F}"/>
              </a:ext>
            </a:extLst>
          </p:cNvPr>
          <p:cNvSpPr txBox="1"/>
          <p:nvPr/>
        </p:nvSpPr>
        <p:spPr>
          <a:xfrm>
            <a:off x="2547459" y="901519"/>
            <a:ext cx="1719072" cy="369332"/>
          </a:xfrm>
          <a:prstGeom prst="rect">
            <a:avLst/>
          </a:prstGeom>
          <a:noFill/>
        </p:spPr>
        <p:txBody>
          <a:bodyPr wrap="square" rtlCol="0">
            <a:spAutoFit/>
          </a:bodyPr>
          <a:lstStyle/>
          <a:p>
            <a:r>
              <a:rPr lang="en-US" dirty="0"/>
              <a:t>Pre-project</a:t>
            </a:r>
          </a:p>
        </p:txBody>
      </p:sp>
      <p:sp>
        <p:nvSpPr>
          <p:cNvPr id="6" name="TextBox 5">
            <a:extLst>
              <a:ext uri="{FF2B5EF4-FFF2-40B4-BE49-F238E27FC236}">
                <a16:creationId xmlns:a16="http://schemas.microsoft.com/office/drawing/2014/main" id="{E796A715-2385-4144-B78E-171B1C215B6D}"/>
              </a:ext>
            </a:extLst>
          </p:cNvPr>
          <p:cNvSpPr txBox="1"/>
          <p:nvPr/>
        </p:nvSpPr>
        <p:spPr>
          <a:xfrm>
            <a:off x="8332563" y="901519"/>
            <a:ext cx="1719072" cy="369332"/>
          </a:xfrm>
          <a:prstGeom prst="rect">
            <a:avLst/>
          </a:prstGeom>
          <a:noFill/>
        </p:spPr>
        <p:txBody>
          <a:bodyPr wrap="square" rtlCol="0">
            <a:spAutoFit/>
          </a:bodyPr>
          <a:lstStyle/>
          <a:p>
            <a:r>
              <a:rPr lang="en-US" dirty="0"/>
              <a:t>Post-project</a:t>
            </a:r>
          </a:p>
        </p:txBody>
      </p:sp>
      <p:sp>
        <p:nvSpPr>
          <p:cNvPr id="7" name="TextBox 6">
            <a:extLst>
              <a:ext uri="{FF2B5EF4-FFF2-40B4-BE49-F238E27FC236}">
                <a16:creationId xmlns:a16="http://schemas.microsoft.com/office/drawing/2014/main" id="{B2B99D0A-945F-48F0-AF7C-081EE951F993}"/>
              </a:ext>
            </a:extLst>
          </p:cNvPr>
          <p:cNvSpPr txBox="1"/>
          <p:nvPr/>
        </p:nvSpPr>
        <p:spPr>
          <a:xfrm>
            <a:off x="2370007" y="5587149"/>
            <a:ext cx="7534656" cy="646331"/>
          </a:xfrm>
          <a:prstGeom prst="rect">
            <a:avLst/>
          </a:prstGeom>
          <a:noFill/>
        </p:spPr>
        <p:txBody>
          <a:bodyPr wrap="square" rtlCol="0">
            <a:spAutoFit/>
          </a:bodyPr>
          <a:lstStyle/>
          <a:p>
            <a:pPr algn="ctr"/>
            <a:r>
              <a:rPr lang="en-US" sz="3600" dirty="0"/>
              <a:t>Thank You!</a:t>
            </a:r>
          </a:p>
        </p:txBody>
      </p:sp>
      <p:sp>
        <p:nvSpPr>
          <p:cNvPr id="8" name="Slide Number Placeholder 7">
            <a:extLst>
              <a:ext uri="{FF2B5EF4-FFF2-40B4-BE49-F238E27FC236}">
                <a16:creationId xmlns:a16="http://schemas.microsoft.com/office/drawing/2014/main" id="{9D9DF552-5923-F1C4-285E-D28205D8F942}"/>
              </a:ext>
            </a:extLst>
          </p:cNvPr>
          <p:cNvSpPr>
            <a:spLocks noGrp="1"/>
          </p:cNvSpPr>
          <p:nvPr>
            <p:ph type="sldNum" sz="quarter" idx="12"/>
          </p:nvPr>
        </p:nvSpPr>
        <p:spPr/>
        <p:txBody>
          <a:bodyPr/>
          <a:lstStyle/>
          <a:p>
            <a:fld id="{8AF08E45-F6B8-4E48-9549-399CF9770255}" type="slidenum">
              <a:rPr lang="en-US" smtClean="0"/>
              <a:t>18</a:t>
            </a:fld>
            <a:endParaRPr lang="en-US"/>
          </a:p>
        </p:txBody>
      </p:sp>
    </p:spTree>
    <p:extLst>
      <p:ext uri="{BB962C8B-B14F-4D97-AF65-F5344CB8AC3E}">
        <p14:creationId xmlns:p14="http://schemas.microsoft.com/office/powerpoint/2010/main" val="415847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3C2BF4-2877-4A53-B52E-FD77486868A7}"/>
              </a:ext>
            </a:extLst>
          </p:cNvPr>
          <p:cNvGrpSpPr/>
          <p:nvPr/>
        </p:nvGrpSpPr>
        <p:grpSpPr>
          <a:xfrm>
            <a:off x="204096" y="742120"/>
            <a:ext cx="11783808" cy="5058195"/>
            <a:chOff x="204096" y="742120"/>
            <a:chExt cx="11783808" cy="5058195"/>
          </a:xfrm>
        </p:grpSpPr>
        <p:grpSp>
          <p:nvGrpSpPr>
            <p:cNvPr id="6" name="Group 5">
              <a:extLst>
                <a:ext uri="{FF2B5EF4-FFF2-40B4-BE49-F238E27FC236}">
                  <a16:creationId xmlns:a16="http://schemas.microsoft.com/office/drawing/2014/main" id="{A476C734-9F64-4474-A236-337BC1D9C091}"/>
                </a:ext>
              </a:extLst>
            </p:cNvPr>
            <p:cNvGrpSpPr/>
            <p:nvPr/>
          </p:nvGrpSpPr>
          <p:grpSpPr>
            <a:xfrm>
              <a:off x="204096" y="742120"/>
              <a:ext cx="11783808" cy="4395568"/>
              <a:chOff x="204096" y="742120"/>
              <a:chExt cx="11783808" cy="4395568"/>
            </a:xfrm>
          </p:grpSpPr>
          <p:pic>
            <p:nvPicPr>
              <p:cNvPr id="3" name="Picture 2">
                <a:extLst>
                  <a:ext uri="{FF2B5EF4-FFF2-40B4-BE49-F238E27FC236}">
                    <a16:creationId xmlns:a16="http://schemas.microsoft.com/office/drawing/2014/main" id="{3B57C47A-1415-4ACB-91C3-D439FECA2A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096" y="742120"/>
                <a:ext cx="5860757" cy="4395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4D75588-FA18-47F5-9194-206D331ACB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7148" y="742121"/>
                <a:ext cx="5860756" cy="4395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7" name="TextBox 6">
              <a:extLst>
                <a:ext uri="{FF2B5EF4-FFF2-40B4-BE49-F238E27FC236}">
                  <a16:creationId xmlns:a16="http://schemas.microsoft.com/office/drawing/2014/main" id="{A8748EA7-5FDD-4476-820B-DEDB4727880E}"/>
                </a:ext>
              </a:extLst>
            </p:cNvPr>
            <p:cNvSpPr txBox="1"/>
            <p:nvPr/>
          </p:nvSpPr>
          <p:spPr>
            <a:xfrm>
              <a:off x="3134474" y="5430983"/>
              <a:ext cx="6400800" cy="369332"/>
            </a:xfrm>
            <a:prstGeom prst="rect">
              <a:avLst/>
            </a:prstGeom>
            <a:noFill/>
          </p:spPr>
          <p:txBody>
            <a:bodyPr wrap="square" rtlCol="0">
              <a:spAutoFit/>
            </a:bodyPr>
            <a:lstStyle/>
            <a:p>
              <a:r>
                <a:rPr lang="en-US" dirty="0"/>
                <a:t>Phase I pre 2021 and post 2022 photo point levee removal.</a:t>
              </a:r>
            </a:p>
          </p:txBody>
        </p:sp>
      </p:grpSp>
      <p:sp>
        <p:nvSpPr>
          <p:cNvPr id="4" name="Slide Number Placeholder 3">
            <a:extLst>
              <a:ext uri="{FF2B5EF4-FFF2-40B4-BE49-F238E27FC236}">
                <a16:creationId xmlns:a16="http://schemas.microsoft.com/office/drawing/2014/main" id="{5B8F5736-C789-90DE-D85B-5491519BC773}"/>
              </a:ext>
            </a:extLst>
          </p:cNvPr>
          <p:cNvSpPr>
            <a:spLocks noGrp="1"/>
          </p:cNvSpPr>
          <p:nvPr>
            <p:ph type="sldNum" sz="quarter" idx="12"/>
          </p:nvPr>
        </p:nvSpPr>
        <p:spPr/>
        <p:txBody>
          <a:bodyPr/>
          <a:lstStyle/>
          <a:p>
            <a:fld id="{8AF08E45-F6B8-4E48-9549-399CF9770255}" type="slidenum">
              <a:rPr lang="en-US" smtClean="0"/>
              <a:t>19</a:t>
            </a:fld>
            <a:endParaRPr lang="en-US"/>
          </a:p>
        </p:txBody>
      </p:sp>
    </p:spTree>
    <p:extLst>
      <p:ext uri="{BB962C8B-B14F-4D97-AF65-F5344CB8AC3E}">
        <p14:creationId xmlns:p14="http://schemas.microsoft.com/office/powerpoint/2010/main" val="646564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BECC-6140-2681-19FD-99193996DCC6}"/>
              </a:ext>
            </a:extLst>
          </p:cNvPr>
          <p:cNvSpPr>
            <a:spLocks noGrp="1"/>
          </p:cNvSpPr>
          <p:nvPr>
            <p:ph type="title"/>
          </p:nvPr>
        </p:nvSpPr>
        <p:spPr>
          <a:xfrm>
            <a:off x="473413" y="100973"/>
            <a:ext cx="10972800" cy="1143000"/>
          </a:xfrm>
        </p:spPr>
        <p:txBody>
          <a:bodyPr/>
          <a:lstStyle/>
          <a:p>
            <a:r>
              <a:rPr lang="en-US" b="1" dirty="0">
                <a:solidFill>
                  <a:schemeClr val="bg1"/>
                </a:solidFill>
                <a:latin typeface="+mn-lt"/>
              </a:rPr>
              <a:t>Lessons Learned - </a:t>
            </a:r>
          </a:p>
        </p:txBody>
      </p:sp>
      <p:sp>
        <p:nvSpPr>
          <p:cNvPr id="3" name="Content Placeholder 2">
            <a:extLst>
              <a:ext uri="{FF2B5EF4-FFF2-40B4-BE49-F238E27FC236}">
                <a16:creationId xmlns:a16="http://schemas.microsoft.com/office/drawing/2014/main" id="{2F203906-5F72-6791-5B86-6B95A144292D}"/>
              </a:ext>
            </a:extLst>
          </p:cNvPr>
          <p:cNvSpPr>
            <a:spLocks noGrp="1"/>
          </p:cNvSpPr>
          <p:nvPr>
            <p:ph idx="1"/>
          </p:nvPr>
        </p:nvSpPr>
        <p:spPr/>
        <p:txBody>
          <a:bodyPr>
            <a:normAutofit/>
          </a:bodyPr>
          <a:lstStyle/>
          <a:p>
            <a:pPr>
              <a:buClrTx/>
            </a:pPr>
            <a:r>
              <a:rPr lang="en-US" sz="2800" dirty="0">
                <a:solidFill>
                  <a:schemeClr val="bg1"/>
                </a:solidFill>
              </a:rPr>
              <a:t>It takes a lot of effort to move “Channel Evolution Stages”</a:t>
            </a:r>
          </a:p>
          <a:p>
            <a:pPr>
              <a:buClrTx/>
            </a:pPr>
            <a:r>
              <a:rPr lang="en-US" sz="2800" dirty="0">
                <a:solidFill>
                  <a:schemeClr val="bg1"/>
                </a:solidFill>
              </a:rPr>
              <a:t>This level of effort can seem destructive to some of our critters, but we hope the destruction is short-term.</a:t>
            </a:r>
          </a:p>
          <a:p>
            <a:pPr>
              <a:buClrTx/>
            </a:pPr>
            <a:r>
              <a:rPr lang="en-US" sz="2800" dirty="0">
                <a:solidFill>
                  <a:schemeClr val="bg1"/>
                </a:solidFill>
              </a:rPr>
              <a:t>Project areas with “room for the river” are more resilient to larger flow events.</a:t>
            </a:r>
          </a:p>
          <a:p>
            <a:pPr>
              <a:buClrTx/>
            </a:pPr>
            <a:r>
              <a:rPr lang="en-US" sz="2800" dirty="0">
                <a:solidFill>
                  <a:schemeClr val="bg1"/>
                </a:solidFill>
              </a:rPr>
              <a:t>LiDAR is only a snapshot in time, there’s more to learn after the next flow event.</a:t>
            </a:r>
          </a:p>
          <a:p>
            <a:pPr>
              <a:buClrTx/>
            </a:pPr>
            <a:r>
              <a:rPr lang="en-US" sz="2800" dirty="0">
                <a:solidFill>
                  <a:schemeClr val="bg1"/>
                </a:solidFill>
              </a:rPr>
              <a:t>Sediment input during large flow events speeds up the recovery process!</a:t>
            </a:r>
          </a:p>
        </p:txBody>
      </p:sp>
      <p:pic>
        <p:nvPicPr>
          <p:cNvPr id="5" name="Picture 4" descr="A map of a river&#10;&#10;Description automatically generated">
            <a:extLst>
              <a:ext uri="{FF2B5EF4-FFF2-40B4-BE49-F238E27FC236}">
                <a16:creationId xmlns:a16="http://schemas.microsoft.com/office/drawing/2014/main" id="{AFAD7BC9-F4EC-5A30-4153-79D5A6587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14678" y="-1014728"/>
            <a:ext cx="6104391" cy="9116293"/>
          </a:xfrm>
          <a:prstGeom prst="rect">
            <a:avLst/>
          </a:prstGeom>
        </p:spPr>
      </p:pic>
      <p:sp>
        <p:nvSpPr>
          <p:cNvPr id="6" name="Slide Number Placeholder 5">
            <a:extLst>
              <a:ext uri="{FF2B5EF4-FFF2-40B4-BE49-F238E27FC236}">
                <a16:creationId xmlns:a16="http://schemas.microsoft.com/office/drawing/2014/main" id="{BBA4ECB6-2FA9-20DE-D326-6196F75FC7EE}"/>
              </a:ext>
            </a:extLst>
          </p:cNvPr>
          <p:cNvSpPr>
            <a:spLocks noGrp="1"/>
          </p:cNvSpPr>
          <p:nvPr>
            <p:ph type="sldNum" sz="quarter" idx="12"/>
          </p:nvPr>
        </p:nvSpPr>
        <p:spPr/>
        <p:txBody>
          <a:bodyPr/>
          <a:lstStyle/>
          <a:p>
            <a:fld id="{8AF08E45-F6B8-4E48-9549-399CF9770255}" type="slidenum">
              <a:rPr lang="en-US" smtClean="0"/>
              <a:t>2</a:t>
            </a:fld>
            <a:endParaRPr lang="en-US"/>
          </a:p>
        </p:txBody>
      </p:sp>
    </p:spTree>
    <p:extLst>
      <p:ext uri="{BB962C8B-B14F-4D97-AF65-F5344CB8AC3E}">
        <p14:creationId xmlns:p14="http://schemas.microsoft.com/office/powerpoint/2010/main" val="889680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CDC992-A714-5C4A-0E92-A4F45BD1A6FD}"/>
              </a:ext>
            </a:extLst>
          </p:cNvPr>
          <p:cNvPicPr>
            <a:picLocks noChangeAspect="1"/>
          </p:cNvPicPr>
          <p:nvPr/>
        </p:nvPicPr>
        <p:blipFill>
          <a:blip r:embed="rId2"/>
          <a:stretch>
            <a:fillRect/>
          </a:stretch>
        </p:blipFill>
        <p:spPr>
          <a:xfrm>
            <a:off x="604184" y="293254"/>
            <a:ext cx="8253644" cy="6271491"/>
          </a:xfrm>
          <a:prstGeom prst="rect">
            <a:avLst/>
          </a:prstGeom>
        </p:spPr>
      </p:pic>
      <p:sp>
        <p:nvSpPr>
          <p:cNvPr id="3" name="Text Box 127">
            <a:extLst>
              <a:ext uri="{FF2B5EF4-FFF2-40B4-BE49-F238E27FC236}">
                <a16:creationId xmlns:a16="http://schemas.microsoft.com/office/drawing/2014/main" id="{64E46124-B8E9-2AE8-B4B8-60C3A2259219}"/>
              </a:ext>
            </a:extLst>
          </p:cNvPr>
          <p:cNvSpPr txBox="1"/>
          <p:nvPr/>
        </p:nvSpPr>
        <p:spPr>
          <a:xfrm>
            <a:off x="9171707" y="588877"/>
            <a:ext cx="2346038" cy="273818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a:lnSpc>
                <a:spcPct val="107000"/>
              </a:lnSpc>
              <a:spcBef>
                <a:spcPts val="0"/>
              </a:spcBef>
              <a:spcAft>
                <a:spcPts val="800"/>
              </a:spcAft>
            </a:pPr>
            <a:r>
              <a:rPr lang="en-US" sz="1300" b="1" u="sng"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Figure 13-15:</a:t>
            </a:r>
            <a:r>
              <a:rPr lang="en-US" sz="130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  Project Area 13 channel reached impacted by levee and riprap removal pre-project (left upper/lower) and post project as-built 2022.</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The upper photo set shows the upper leveed section with channel fill placed to elevate water surface to activate low-lying floodplain and side channels.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97F99EB-AD01-4223-28E7-D5AC004A730E}"/>
              </a:ext>
            </a:extLst>
          </p:cNvPr>
          <p:cNvSpPr>
            <a:spLocks noGrp="1"/>
          </p:cNvSpPr>
          <p:nvPr>
            <p:ph type="sldNum" sz="quarter" idx="12"/>
          </p:nvPr>
        </p:nvSpPr>
        <p:spPr/>
        <p:txBody>
          <a:bodyPr/>
          <a:lstStyle/>
          <a:p>
            <a:fld id="{8AF08E45-F6B8-4E48-9549-399CF9770255}" type="slidenum">
              <a:rPr lang="en-US" smtClean="0"/>
              <a:t>20</a:t>
            </a:fld>
            <a:endParaRPr lang="en-US"/>
          </a:p>
        </p:txBody>
      </p:sp>
    </p:spTree>
    <p:extLst>
      <p:ext uri="{BB962C8B-B14F-4D97-AF65-F5344CB8AC3E}">
        <p14:creationId xmlns:p14="http://schemas.microsoft.com/office/powerpoint/2010/main" val="1738557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44F3F-3A45-48BF-922A-AC7C92EEFB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0830" y="3301852"/>
            <a:ext cx="11807850" cy="3416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7160CBBD-00A5-4AE8-9F3A-023A622F8CB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0830" y="139959"/>
            <a:ext cx="11807850" cy="3234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0559BA9-C693-4679-AA6F-A328B78A4F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0830" y="3047773"/>
            <a:ext cx="1196125" cy="1410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956FBAF-3E6F-448D-B1B9-B7513910C40A}"/>
              </a:ext>
            </a:extLst>
          </p:cNvPr>
          <p:cNvSpPr txBox="1"/>
          <p:nvPr/>
        </p:nvSpPr>
        <p:spPr>
          <a:xfrm>
            <a:off x="7548370" y="158715"/>
            <a:ext cx="2031094" cy="10310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b="1" dirty="0">
                <a:latin typeface="Adobe Devanagari" panose="02040503050201020203" pitchFamily="18" charset="0"/>
                <a:cs typeface="Adobe Devanagari" panose="02040503050201020203" pitchFamily="18" charset="0"/>
              </a:rPr>
              <a:t>Pre-project July 2017</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55 LWD (&gt;6m long &amp; 0.3m dia.)</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23 LWD Jam Count (#)</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28 Pools (#)</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950 </a:t>
            </a:r>
            <a:r>
              <a:rPr lang="en-US" sz="1100" dirty="0"/>
              <a:t>(m</a:t>
            </a:r>
            <a:r>
              <a:rPr lang="en-US" sz="1100" baseline="30000" dirty="0"/>
              <a:t>2</a:t>
            </a:r>
            <a:r>
              <a:rPr lang="en-US" sz="1100" dirty="0"/>
              <a:t>)</a:t>
            </a:r>
            <a:r>
              <a:rPr lang="en-US" sz="1000" dirty="0">
                <a:latin typeface="Adobe Devanagari" panose="02040503050201020203" pitchFamily="18" charset="0"/>
                <a:cs typeface="Adobe Devanagari" panose="02040503050201020203" pitchFamily="18" charset="0"/>
              </a:rPr>
              <a:t> Pool Area</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18 Pools &gt;  1 m Deep</a:t>
            </a:r>
          </a:p>
        </p:txBody>
      </p:sp>
      <p:sp>
        <p:nvSpPr>
          <p:cNvPr id="9" name="TextBox 8">
            <a:extLst>
              <a:ext uri="{FF2B5EF4-FFF2-40B4-BE49-F238E27FC236}">
                <a16:creationId xmlns:a16="http://schemas.microsoft.com/office/drawing/2014/main" id="{721E483B-527A-4268-A3BC-4D366544C7A8}"/>
              </a:ext>
            </a:extLst>
          </p:cNvPr>
          <p:cNvSpPr txBox="1"/>
          <p:nvPr/>
        </p:nvSpPr>
        <p:spPr>
          <a:xfrm>
            <a:off x="9575112" y="158715"/>
            <a:ext cx="233356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000" b="1">
                <a:latin typeface="Adobe Devanagari" panose="02040503050201020203" pitchFamily="18" charset="0"/>
                <a:cs typeface="Adobe Devanagari" panose="02040503050201020203" pitchFamily="18" charset="0"/>
              </a:defRPr>
            </a:lvl1pPr>
          </a:lstStyle>
          <a:p>
            <a:r>
              <a:rPr lang="en-US" dirty="0"/>
              <a:t>Pre-project Metrics</a:t>
            </a:r>
          </a:p>
          <a:p>
            <a:pPr marL="171450" indent="-171450">
              <a:buFont typeface="Arial" panose="020B0604020202020204" pitchFamily="34" charset="0"/>
              <a:buChar char="•"/>
            </a:pPr>
            <a:r>
              <a:rPr lang="en-US" b="0" dirty="0"/>
              <a:t>1,410 - Perennial Side Channel (m)</a:t>
            </a:r>
          </a:p>
          <a:p>
            <a:pPr marL="171450" indent="-171450">
              <a:buFont typeface="Arial" panose="020B0604020202020204" pitchFamily="34" charset="0"/>
              <a:buChar char="•"/>
            </a:pPr>
            <a:r>
              <a:rPr lang="en-US" b="0" dirty="0"/>
              <a:t>713 - Ephemeral Side Channel (m)</a:t>
            </a:r>
          </a:p>
          <a:p>
            <a:pPr marL="171450" indent="-171450">
              <a:buFont typeface="Arial" panose="020B0604020202020204" pitchFamily="34" charset="0"/>
              <a:buChar char="•"/>
            </a:pPr>
            <a:r>
              <a:rPr lang="en-US" b="0" dirty="0"/>
              <a:t>1.78 - Main Channel (km)</a:t>
            </a:r>
          </a:p>
          <a:p>
            <a:pPr marL="171450" indent="-171450">
              <a:buFont typeface="Arial" panose="020B0604020202020204" pitchFamily="34" charset="0"/>
              <a:buChar char="•"/>
            </a:pPr>
            <a:r>
              <a:rPr lang="en-US" b="0" dirty="0"/>
              <a:t>5.19 - Wetted Channel Area (ac)</a:t>
            </a:r>
          </a:p>
          <a:p>
            <a:pPr marL="171450" indent="-171450">
              <a:buFont typeface="Arial" panose="020B0604020202020204" pitchFamily="34" charset="0"/>
              <a:buChar char="•"/>
            </a:pPr>
            <a:r>
              <a:rPr lang="en-US" b="0" dirty="0"/>
              <a:t>1,026- Confinement (m)</a:t>
            </a:r>
          </a:p>
        </p:txBody>
      </p:sp>
      <p:sp>
        <p:nvSpPr>
          <p:cNvPr id="10" name="TextBox 9">
            <a:extLst>
              <a:ext uri="{FF2B5EF4-FFF2-40B4-BE49-F238E27FC236}">
                <a16:creationId xmlns:a16="http://schemas.microsoft.com/office/drawing/2014/main" id="{668A8235-FA3A-4D32-A38D-737AD713DCD6}"/>
              </a:ext>
            </a:extLst>
          </p:cNvPr>
          <p:cNvSpPr txBox="1"/>
          <p:nvPr/>
        </p:nvSpPr>
        <p:spPr>
          <a:xfrm>
            <a:off x="7389845" y="3053089"/>
            <a:ext cx="2189619" cy="10310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000" b="1" dirty="0">
                <a:latin typeface="Adobe Devanagari" panose="02040503050201020203" pitchFamily="18" charset="0"/>
                <a:cs typeface="Adobe Devanagari" panose="02040503050201020203" pitchFamily="18" charset="0"/>
              </a:rPr>
              <a:t>Post-project Aug 2023</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412 LWD (&gt;6m long &amp; 0.3m dia.)</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96 LWD Jam Count (#)</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77 Pools (#)</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6,659 </a:t>
            </a:r>
            <a:r>
              <a:rPr lang="en-US" sz="1100" dirty="0"/>
              <a:t>(m</a:t>
            </a:r>
            <a:r>
              <a:rPr lang="en-US" sz="1100" baseline="30000" dirty="0"/>
              <a:t>2</a:t>
            </a:r>
            <a:r>
              <a:rPr lang="en-US" sz="1100" dirty="0"/>
              <a:t>)</a:t>
            </a:r>
            <a:r>
              <a:rPr lang="en-US" sz="1000" dirty="0">
                <a:latin typeface="Adobe Devanagari" panose="02040503050201020203" pitchFamily="18" charset="0"/>
                <a:cs typeface="Adobe Devanagari" panose="02040503050201020203" pitchFamily="18" charset="0"/>
              </a:rPr>
              <a:t> Pool Area</a:t>
            </a:r>
          </a:p>
          <a:p>
            <a:pPr marL="171450" indent="-171450">
              <a:buFont typeface="Arial" panose="020B0604020202020204" pitchFamily="34" charset="0"/>
              <a:buChar char="•"/>
            </a:pPr>
            <a:r>
              <a:rPr lang="en-US" sz="1000" dirty="0">
                <a:latin typeface="Adobe Devanagari" panose="02040503050201020203" pitchFamily="18" charset="0"/>
                <a:cs typeface="Adobe Devanagari" panose="02040503050201020203" pitchFamily="18" charset="0"/>
              </a:rPr>
              <a:t>43 Pools &gt;  1 m Deep</a:t>
            </a:r>
          </a:p>
        </p:txBody>
      </p:sp>
      <p:sp>
        <p:nvSpPr>
          <p:cNvPr id="11" name="TextBox 10">
            <a:extLst>
              <a:ext uri="{FF2B5EF4-FFF2-40B4-BE49-F238E27FC236}">
                <a16:creationId xmlns:a16="http://schemas.microsoft.com/office/drawing/2014/main" id="{0A87ABE2-077A-411C-81ED-DE4D69FB189F}"/>
              </a:ext>
            </a:extLst>
          </p:cNvPr>
          <p:cNvSpPr txBox="1"/>
          <p:nvPr/>
        </p:nvSpPr>
        <p:spPr>
          <a:xfrm>
            <a:off x="9575112" y="3053089"/>
            <a:ext cx="2333568"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sz="1000" b="1">
                <a:latin typeface="Adobe Devanagari" panose="02040503050201020203" pitchFamily="18" charset="0"/>
                <a:cs typeface="Adobe Devanagari" panose="02040503050201020203" pitchFamily="18" charset="0"/>
              </a:defRPr>
            </a:lvl1pPr>
          </a:lstStyle>
          <a:p>
            <a:r>
              <a:rPr lang="en-US" dirty="0"/>
              <a:t>Pre-project Metrics</a:t>
            </a:r>
          </a:p>
          <a:p>
            <a:pPr marL="171450" indent="-171450">
              <a:buFont typeface="Arial" panose="020B0604020202020204" pitchFamily="34" charset="0"/>
              <a:buChar char="•"/>
            </a:pPr>
            <a:r>
              <a:rPr lang="en-US" b="0" dirty="0"/>
              <a:t>6,985 - Perennial Side Channel (m)</a:t>
            </a:r>
          </a:p>
          <a:p>
            <a:pPr marL="171450" indent="-171450">
              <a:buFont typeface="Arial" panose="020B0604020202020204" pitchFamily="34" charset="0"/>
              <a:buChar char="•"/>
            </a:pPr>
            <a:r>
              <a:rPr lang="en-US" b="0" dirty="0"/>
              <a:t>3,023 - Ephemeral Side Channel (m)</a:t>
            </a:r>
          </a:p>
          <a:p>
            <a:pPr marL="171450" indent="-171450">
              <a:buFont typeface="Arial" panose="020B0604020202020204" pitchFamily="34" charset="0"/>
              <a:buChar char="•"/>
            </a:pPr>
            <a:r>
              <a:rPr lang="en-US" b="0" dirty="0"/>
              <a:t>3.45 - Main Channel (km)</a:t>
            </a:r>
          </a:p>
          <a:p>
            <a:pPr marL="171450" indent="-171450">
              <a:buFont typeface="Arial" panose="020B0604020202020204" pitchFamily="34" charset="0"/>
              <a:buChar char="•"/>
            </a:pPr>
            <a:r>
              <a:rPr lang="en-US" b="0" dirty="0"/>
              <a:t>27. 16 - Wetted Channel Area (ac)</a:t>
            </a:r>
          </a:p>
          <a:p>
            <a:pPr marL="171450" indent="-171450">
              <a:buFont typeface="Arial" panose="020B0604020202020204" pitchFamily="34" charset="0"/>
              <a:buChar char="•"/>
            </a:pPr>
            <a:r>
              <a:rPr lang="en-US" b="0" dirty="0"/>
              <a:t>937 - Confinement (m)</a:t>
            </a:r>
          </a:p>
        </p:txBody>
      </p:sp>
      <p:sp>
        <p:nvSpPr>
          <p:cNvPr id="2" name="Slide Number Placeholder 1">
            <a:extLst>
              <a:ext uri="{FF2B5EF4-FFF2-40B4-BE49-F238E27FC236}">
                <a16:creationId xmlns:a16="http://schemas.microsoft.com/office/drawing/2014/main" id="{70F2DD95-61D1-B4C3-5CA6-4712AA52F46E}"/>
              </a:ext>
            </a:extLst>
          </p:cNvPr>
          <p:cNvSpPr>
            <a:spLocks noGrp="1"/>
          </p:cNvSpPr>
          <p:nvPr>
            <p:ph type="sldNum" sz="quarter" idx="12"/>
          </p:nvPr>
        </p:nvSpPr>
        <p:spPr/>
        <p:txBody>
          <a:bodyPr/>
          <a:lstStyle/>
          <a:p>
            <a:fld id="{8AF08E45-F6B8-4E48-9549-399CF9770255}" type="slidenum">
              <a:rPr lang="en-US" smtClean="0"/>
              <a:t>21</a:t>
            </a:fld>
            <a:endParaRPr lang="en-US"/>
          </a:p>
        </p:txBody>
      </p:sp>
    </p:spTree>
    <p:extLst>
      <p:ext uri="{BB962C8B-B14F-4D97-AF65-F5344CB8AC3E}">
        <p14:creationId xmlns:p14="http://schemas.microsoft.com/office/powerpoint/2010/main" val="654076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B8576-1DD8-1A89-1CF0-C79D74075FCE}"/>
              </a:ext>
            </a:extLst>
          </p:cNvPr>
          <p:cNvPicPr>
            <a:picLocks noChangeAspect="1"/>
          </p:cNvPicPr>
          <p:nvPr/>
        </p:nvPicPr>
        <p:blipFill>
          <a:blip r:embed="rId2"/>
          <a:stretch>
            <a:fillRect/>
          </a:stretch>
        </p:blipFill>
        <p:spPr>
          <a:xfrm>
            <a:off x="78563" y="508874"/>
            <a:ext cx="6031716" cy="4577575"/>
          </a:xfrm>
          <a:prstGeom prst="rect">
            <a:avLst/>
          </a:prstGeom>
        </p:spPr>
      </p:pic>
      <p:pic>
        <p:nvPicPr>
          <p:cNvPr id="3" name="Picture 2">
            <a:extLst>
              <a:ext uri="{FF2B5EF4-FFF2-40B4-BE49-F238E27FC236}">
                <a16:creationId xmlns:a16="http://schemas.microsoft.com/office/drawing/2014/main" id="{F9234B99-63E1-E4A0-378A-812DE37F0D11}"/>
              </a:ext>
            </a:extLst>
          </p:cNvPr>
          <p:cNvPicPr>
            <a:picLocks noChangeAspect="1"/>
          </p:cNvPicPr>
          <p:nvPr/>
        </p:nvPicPr>
        <p:blipFill>
          <a:blip r:embed="rId3"/>
          <a:stretch>
            <a:fillRect/>
          </a:stretch>
        </p:blipFill>
        <p:spPr>
          <a:xfrm>
            <a:off x="6172062" y="523413"/>
            <a:ext cx="6017437" cy="4548496"/>
          </a:xfrm>
          <a:prstGeom prst="rect">
            <a:avLst/>
          </a:prstGeom>
        </p:spPr>
      </p:pic>
      <p:sp>
        <p:nvSpPr>
          <p:cNvPr id="4" name="TextBox 3">
            <a:extLst>
              <a:ext uri="{FF2B5EF4-FFF2-40B4-BE49-F238E27FC236}">
                <a16:creationId xmlns:a16="http://schemas.microsoft.com/office/drawing/2014/main" id="{C5B7170A-5A3F-9017-95C8-F8C97A1492E1}"/>
              </a:ext>
            </a:extLst>
          </p:cNvPr>
          <p:cNvSpPr txBox="1"/>
          <p:nvPr/>
        </p:nvSpPr>
        <p:spPr>
          <a:xfrm>
            <a:off x="518101" y="5237566"/>
            <a:ext cx="4756727" cy="671915"/>
          </a:xfrm>
          <a:prstGeom prst="rect">
            <a:avLst/>
          </a:prstGeom>
          <a:noFill/>
        </p:spPr>
        <p:txBody>
          <a:bodyPr wrap="square" rtlCol="0">
            <a:spAutoFit/>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Area 18.1 pre-project 2017, treated with LWD and side channel connectivity.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163522F-570D-CEC5-036C-8E8C6E8C95CA}"/>
              </a:ext>
            </a:extLst>
          </p:cNvPr>
          <p:cNvSpPr txBox="1"/>
          <p:nvPr/>
        </p:nvSpPr>
        <p:spPr>
          <a:xfrm>
            <a:off x="6660177" y="5237566"/>
            <a:ext cx="4599709" cy="671915"/>
          </a:xfrm>
          <a:prstGeom prst="rect">
            <a:avLst/>
          </a:prstGeom>
          <a:noFill/>
        </p:spPr>
        <p:txBody>
          <a:bodyPr wrap="square" rtlCol="0">
            <a:spAutoFit/>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 Area 18.1 post project 2023, red arrow indicated focal point (above &amp; below)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Arrow: Down 5">
            <a:extLst>
              <a:ext uri="{FF2B5EF4-FFF2-40B4-BE49-F238E27FC236}">
                <a16:creationId xmlns:a16="http://schemas.microsoft.com/office/drawing/2014/main" id="{1D1A4AED-F783-C741-B6D9-7CB79EEED239}"/>
              </a:ext>
            </a:extLst>
          </p:cNvPr>
          <p:cNvSpPr/>
          <p:nvPr/>
        </p:nvSpPr>
        <p:spPr>
          <a:xfrm rot="3414839">
            <a:off x="3719656" y="487536"/>
            <a:ext cx="279579"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D635ACD0-C8B4-82FF-7A33-AAC444336357}"/>
              </a:ext>
            </a:extLst>
          </p:cNvPr>
          <p:cNvSpPr/>
          <p:nvPr/>
        </p:nvSpPr>
        <p:spPr>
          <a:xfrm rot="3414839">
            <a:off x="9306433" y="624437"/>
            <a:ext cx="279579"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DF01C7B4-3424-4894-9A5C-4BA132844EF8}"/>
              </a:ext>
            </a:extLst>
          </p:cNvPr>
          <p:cNvSpPr>
            <a:spLocks noGrp="1"/>
          </p:cNvSpPr>
          <p:nvPr>
            <p:ph type="sldNum" sz="quarter" idx="12"/>
          </p:nvPr>
        </p:nvSpPr>
        <p:spPr/>
        <p:txBody>
          <a:bodyPr/>
          <a:lstStyle/>
          <a:p>
            <a:fld id="{8AF08E45-F6B8-4E48-9549-399CF9770255}" type="slidenum">
              <a:rPr lang="en-US" smtClean="0"/>
              <a:t>22</a:t>
            </a:fld>
            <a:endParaRPr lang="en-US"/>
          </a:p>
        </p:txBody>
      </p:sp>
    </p:spTree>
    <p:extLst>
      <p:ext uri="{BB962C8B-B14F-4D97-AF65-F5344CB8AC3E}">
        <p14:creationId xmlns:p14="http://schemas.microsoft.com/office/powerpoint/2010/main" val="1971169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4194897F-A7F8-4C54-96EA-C0DF256DCC33}"/>
              </a:ext>
            </a:extLst>
          </p:cNvPr>
          <p:cNvGrpSpPr/>
          <p:nvPr/>
        </p:nvGrpSpPr>
        <p:grpSpPr>
          <a:xfrm>
            <a:off x="93809" y="103024"/>
            <a:ext cx="11175819" cy="2771912"/>
            <a:chOff x="339773" y="2458458"/>
            <a:chExt cx="11640024" cy="4002519"/>
          </a:xfrm>
        </p:grpSpPr>
        <p:grpSp>
          <p:nvGrpSpPr>
            <p:cNvPr id="26" name="Group 25">
              <a:extLst>
                <a:ext uri="{FF2B5EF4-FFF2-40B4-BE49-F238E27FC236}">
                  <a16:creationId xmlns:a16="http://schemas.microsoft.com/office/drawing/2014/main" id="{2E7E9C8E-7AA3-4106-875E-EAB09D2FA84F}"/>
                </a:ext>
              </a:extLst>
            </p:cNvPr>
            <p:cNvGrpSpPr/>
            <p:nvPr/>
          </p:nvGrpSpPr>
          <p:grpSpPr>
            <a:xfrm>
              <a:off x="339773" y="2458458"/>
              <a:ext cx="11640024" cy="4002519"/>
              <a:chOff x="339773" y="2458458"/>
              <a:chExt cx="11640024" cy="4002519"/>
            </a:xfrm>
          </p:grpSpPr>
          <p:grpSp>
            <p:nvGrpSpPr>
              <p:cNvPr id="28" name="Group 27">
                <a:extLst>
                  <a:ext uri="{FF2B5EF4-FFF2-40B4-BE49-F238E27FC236}">
                    <a16:creationId xmlns:a16="http://schemas.microsoft.com/office/drawing/2014/main" id="{BF299800-567D-4D34-A0CE-D6A3DDA014EA}"/>
                  </a:ext>
                </a:extLst>
              </p:cNvPr>
              <p:cNvGrpSpPr/>
              <p:nvPr/>
            </p:nvGrpSpPr>
            <p:grpSpPr>
              <a:xfrm>
                <a:off x="339773" y="2458458"/>
                <a:ext cx="11640024" cy="4002519"/>
                <a:chOff x="150281" y="2242411"/>
                <a:chExt cx="11336811" cy="3637528"/>
              </a:xfrm>
            </p:grpSpPr>
            <p:pic>
              <p:nvPicPr>
                <p:cNvPr id="30" name="Picture 29">
                  <a:extLst>
                    <a:ext uri="{FF2B5EF4-FFF2-40B4-BE49-F238E27FC236}">
                      <a16:creationId xmlns:a16="http://schemas.microsoft.com/office/drawing/2014/main" id="{456A10C4-9188-4E20-B127-1E21AEB54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052" y="2246160"/>
                  <a:ext cx="4845040" cy="3633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1" name="Picture 30">
                  <a:extLst>
                    <a:ext uri="{FF2B5EF4-FFF2-40B4-BE49-F238E27FC236}">
                      <a16:creationId xmlns:a16="http://schemas.microsoft.com/office/drawing/2014/main" id="{50CE5C33-7FB4-4F73-864B-C956FA24F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281" y="2242411"/>
                  <a:ext cx="6466717" cy="3637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29" name="TextBox 28">
                <a:extLst>
                  <a:ext uri="{FF2B5EF4-FFF2-40B4-BE49-F238E27FC236}">
                    <a16:creationId xmlns:a16="http://schemas.microsoft.com/office/drawing/2014/main" id="{834E10B7-30C9-4D7D-9C9F-355848B76EC4}"/>
                  </a:ext>
                </a:extLst>
              </p:cNvPr>
              <p:cNvSpPr txBox="1"/>
              <p:nvPr/>
            </p:nvSpPr>
            <p:spPr>
              <a:xfrm>
                <a:off x="4444495" y="2824223"/>
                <a:ext cx="1585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August 2012</a:t>
                </a:r>
              </a:p>
            </p:txBody>
          </p:sp>
        </p:grpSp>
        <p:sp>
          <p:nvSpPr>
            <p:cNvPr id="27" name="TextBox 26">
              <a:extLst>
                <a:ext uri="{FF2B5EF4-FFF2-40B4-BE49-F238E27FC236}">
                  <a16:creationId xmlns:a16="http://schemas.microsoft.com/office/drawing/2014/main" id="{F12080AD-B5CF-4D2C-9693-E133A25BF5C4}"/>
                </a:ext>
              </a:extLst>
            </p:cNvPr>
            <p:cNvSpPr txBox="1"/>
            <p:nvPr/>
          </p:nvSpPr>
          <p:spPr>
            <a:xfrm>
              <a:off x="8955062" y="2824223"/>
              <a:ext cx="1585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July 2020</a:t>
              </a:r>
            </a:p>
          </p:txBody>
        </p:sp>
      </p:grpSp>
      <p:sp>
        <p:nvSpPr>
          <p:cNvPr id="16" name="TextBox 15">
            <a:extLst>
              <a:ext uri="{FF2B5EF4-FFF2-40B4-BE49-F238E27FC236}">
                <a16:creationId xmlns:a16="http://schemas.microsoft.com/office/drawing/2014/main" id="{DCBBBE8A-386A-402E-91FF-0BE67E173242}"/>
              </a:ext>
            </a:extLst>
          </p:cNvPr>
          <p:cNvSpPr txBox="1"/>
          <p:nvPr/>
        </p:nvSpPr>
        <p:spPr>
          <a:xfrm>
            <a:off x="7314316" y="708054"/>
            <a:ext cx="3955312" cy="400110"/>
          </a:xfrm>
          <a:prstGeom prst="rect">
            <a:avLst/>
          </a:prstGeom>
          <a:solidFill>
            <a:schemeClr val="bg1"/>
          </a:solidFill>
        </p:spPr>
        <p:txBody>
          <a:bodyPr wrap="square" rtlCol="0">
            <a:spAutoFit/>
          </a:bodyPr>
          <a:lstStyle/>
          <a:p>
            <a:r>
              <a:rPr lang="en-US" sz="2000" dirty="0"/>
              <a:t>During Project Construction 2017</a:t>
            </a:r>
          </a:p>
        </p:txBody>
      </p:sp>
      <p:grpSp>
        <p:nvGrpSpPr>
          <p:cNvPr id="33" name="Truck">
            <a:extLst>
              <a:ext uri="{FF2B5EF4-FFF2-40B4-BE49-F238E27FC236}">
                <a16:creationId xmlns:a16="http://schemas.microsoft.com/office/drawing/2014/main" id="{4378A669-CAFB-4602-8958-3C7204E52153}"/>
              </a:ext>
            </a:extLst>
          </p:cNvPr>
          <p:cNvGrpSpPr/>
          <p:nvPr/>
        </p:nvGrpSpPr>
        <p:grpSpPr>
          <a:xfrm>
            <a:off x="127285" y="3125387"/>
            <a:ext cx="10063982" cy="3027633"/>
            <a:chOff x="415824" y="1329928"/>
            <a:chExt cx="11383484" cy="4198144"/>
          </a:xfrm>
        </p:grpSpPr>
        <p:grpSp>
          <p:nvGrpSpPr>
            <p:cNvPr id="7" name="Group 6">
              <a:extLst>
                <a:ext uri="{FF2B5EF4-FFF2-40B4-BE49-F238E27FC236}">
                  <a16:creationId xmlns:a16="http://schemas.microsoft.com/office/drawing/2014/main" id="{6A368766-7268-4233-B958-37094A421571}"/>
                </a:ext>
              </a:extLst>
            </p:cNvPr>
            <p:cNvGrpSpPr/>
            <p:nvPr/>
          </p:nvGrpSpPr>
          <p:grpSpPr>
            <a:xfrm>
              <a:off x="415824" y="1329928"/>
              <a:ext cx="5597525" cy="4198144"/>
              <a:chOff x="415824" y="1329928"/>
              <a:chExt cx="5597525" cy="4198144"/>
            </a:xfrm>
          </p:grpSpPr>
          <p:pic>
            <p:nvPicPr>
              <p:cNvPr id="3" name="Picture 2">
                <a:extLst>
                  <a:ext uri="{FF2B5EF4-FFF2-40B4-BE49-F238E27FC236}">
                    <a16:creationId xmlns:a16="http://schemas.microsoft.com/office/drawing/2014/main" id="{A24BE968-FD2D-4CCF-B298-C28E4F00D6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824" y="1329928"/>
                <a:ext cx="5597525" cy="4198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895B8446-449C-4337-95C5-4B51AB4574BB}"/>
                  </a:ext>
                </a:extLst>
              </p:cNvPr>
              <p:cNvSpPr txBox="1"/>
              <p:nvPr/>
            </p:nvSpPr>
            <p:spPr>
              <a:xfrm>
                <a:off x="1441286" y="1454758"/>
                <a:ext cx="3955312" cy="400110"/>
              </a:xfrm>
              <a:prstGeom prst="rect">
                <a:avLst/>
              </a:prstGeom>
              <a:solidFill>
                <a:schemeClr val="bg1"/>
              </a:solidFill>
            </p:spPr>
            <p:txBody>
              <a:bodyPr wrap="square" rtlCol="0">
                <a:spAutoFit/>
              </a:bodyPr>
              <a:lstStyle/>
              <a:p>
                <a:r>
                  <a:rPr lang="en-US" sz="2000" dirty="0"/>
                  <a:t>During Project Construction 2017</a:t>
                </a:r>
              </a:p>
            </p:txBody>
          </p:sp>
        </p:grpSp>
        <p:grpSp>
          <p:nvGrpSpPr>
            <p:cNvPr id="32" name="Group 31">
              <a:extLst>
                <a:ext uri="{FF2B5EF4-FFF2-40B4-BE49-F238E27FC236}">
                  <a16:creationId xmlns:a16="http://schemas.microsoft.com/office/drawing/2014/main" id="{6952F4C2-0AF9-4E85-B48B-8AF92B55BC66}"/>
                </a:ext>
              </a:extLst>
            </p:cNvPr>
            <p:cNvGrpSpPr/>
            <p:nvPr/>
          </p:nvGrpSpPr>
          <p:grpSpPr>
            <a:xfrm>
              <a:off x="6178653" y="1329928"/>
              <a:ext cx="5620655" cy="4198144"/>
              <a:chOff x="6178653" y="1329928"/>
              <a:chExt cx="5620655" cy="4198144"/>
            </a:xfrm>
          </p:grpSpPr>
          <p:pic>
            <p:nvPicPr>
              <p:cNvPr id="4" name="Picture 3">
                <a:extLst>
                  <a:ext uri="{FF2B5EF4-FFF2-40B4-BE49-F238E27FC236}">
                    <a16:creationId xmlns:a16="http://schemas.microsoft.com/office/drawing/2014/main" id="{4E3BA739-0C7B-4DE1-95A9-43C8462CFF67}"/>
                  </a:ext>
                </a:extLst>
              </p:cNvPr>
              <p:cNvPicPr>
                <a:picLocks noChangeAspect="1"/>
              </p:cNvPicPr>
              <p:nvPr/>
            </p:nvPicPr>
            <p:blipFill>
              <a:blip r:embed="rId6"/>
              <a:stretch>
                <a:fillRect/>
              </a:stretch>
            </p:blipFill>
            <p:spPr>
              <a:xfrm>
                <a:off x="6178653" y="1329928"/>
                <a:ext cx="5620655" cy="4198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DAB75AD1-5C9B-4AB6-997B-6373F0FB74FA}"/>
                  </a:ext>
                </a:extLst>
              </p:cNvPr>
              <p:cNvSpPr txBox="1"/>
              <p:nvPr/>
            </p:nvSpPr>
            <p:spPr>
              <a:xfrm>
                <a:off x="6974397" y="1443264"/>
                <a:ext cx="3955312" cy="400110"/>
              </a:xfrm>
              <a:prstGeom prst="rect">
                <a:avLst/>
              </a:prstGeom>
              <a:solidFill>
                <a:schemeClr val="bg1"/>
              </a:solidFill>
            </p:spPr>
            <p:txBody>
              <a:bodyPr wrap="square" rtlCol="0">
                <a:spAutoFit/>
              </a:bodyPr>
              <a:lstStyle/>
              <a:p>
                <a:pPr algn="ctr"/>
                <a:r>
                  <a:rPr lang="en-US" sz="2000" dirty="0"/>
                  <a:t>Post 2020 Flood</a:t>
                </a:r>
              </a:p>
            </p:txBody>
          </p:sp>
        </p:grpSp>
      </p:grpSp>
      <p:grpSp>
        <p:nvGrpSpPr>
          <p:cNvPr id="21" name="Group 20" hidden="1">
            <a:extLst>
              <a:ext uri="{FF2B5EF4-FFF2-40B4-BE49-F238E27FC236}">
                <a16:creationId xmlns:a16="http://schemas.microsoft.com/office/drawing/2014/main" id="{D09BA74E-DC4A-45A1-91BC-C5D923E2B530}"/>
              </a:ext>
            </a:extLst>
          </p:cNvPr>
          <p:cNvGrpSpPr/>
          <p:nvPr/>
        </p:nvGrpSpPr>
        <p:grpSpPr>
          <a:xfrm>
            <a:off x="199865" y="708309"/>
            <a:ext cx="11792270" cy="4927114"/>
            <a:chOff x="199865" y="688738"/>
            <a:chExt cx="11792270" cy="4927114"/>
          </a:xfrm>
        </p:grpSpPr>
        <p:grpSp>
          <p:nvGrpSpPr>
            <p:cNvPr id="18" name="Group 17">
              <a:extLst>
                <a:ext uri="{FF2B5EF4-FFF2-40B4-BE49-F238E27FC236}">
                  <a16:creationId xmlns:a16="http://schemas.microsoft.com/office/drawing/2014/main" id="{A7FEA88E-02D6-486B-A831-7D445E0BA263}"/>
                </a:ext>
              </a:extLst>
            </p:cNvPr>
            <p:cNvGrpSpPr/>
            <p:nvPr/>
          </p:nvGrpSpPr>
          <p:grpSpPr>
            <a:xfrm>
              <a:off x="199865" y="1193752"/>
              <a:ext cx="11792270" cy="4422100"/>
              <a:chOff x="199865" y="191211"/>
              <a:chExt cx="11792270" cy="4422100"/>
            </a:xfrm>
          </p:grpSpPr>
          <p:pic>
            <p:nvPicPr>
              <p:cNvPr id="5" name="Picture 4">
                <a:extLst>
                  <a:ext uri="{FF2B5EF4-FFF2-40B4-BE49-F238E27FC236}">
                    <a16:creationId xmlns:a16="http://schemas.microsoft.com/office/drawing/2014/main" id="{5F6055AB-670B-47A5-B515-E3E7DFF583B2}"/>
                  </a:ext>
                </a:extLst>
              </p:cNvPr>
              <p:cNvPicPr>
                <a:picLocks noChangeAspect="1"/>
              </p:cNvPicPr>
              <p:nvPr/>
            </p:nvPicPr>
            <p:blipFill>
              <a:blip r:embed="rId7"/>
              <a:stretch>
                <a:fillRect/>
              </a:stretch>
            </p:blipFill>
            <p:spPr>
              <a:xfrm>
                <a:off x="199865" y="191211"/>
                <a:ext cx="5896133" cy="442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4C7F104D-ADEA-40FF-98C5-2FF57C975491}"/>
                  </a:ext>
                </a:extLst>
              </p:cNvPr>
              <p:cNvPicPr>
                <a:picLocks noChangeAspect="1"/>
              </p:cNvPicPr>
              <p:nvPr/>
            </p:nvPicPr>
            <p:blipFill>
              <a:blip r:embed="rId8"/>
              <a:stretch>
                <a:fillRect/>
              </a:stretch>
            </p:blipFill>
            <p:spPr>
              <a:xfrm>
                <a:off x="6096001" y="191211"/>
                <a:ext cx="5896134" cy="442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9" name="TextBox 18">
              <a:extLst>
                <a:ext uri="{FF2B5EF4-FFF2-40B4-BE49-F238E27FC236}">
                  <a16:creationId xmlns:a16="http://schemas.microsoft.com/office/drawing/2014/main" id="{01F9DD2E-47A0-4D60-94DC-BADC413A6C30}"/>
                </a:ext>
              </a:extLst>
            </p:cNvPr>
            <p:cNvSpPr txBox="1"/>
            <p:nvPr/>
          </p:nvSpPr>
          <p:spPr>
            <a:xfrm>
              <a:off x="1441286" y="688738"/>
              <a:ext cx="3955312" cy="400110"/>
            </a:xfrm>
            <a:prstGeom prst="rect">
              <a:avLst/>
            </a:prstGeom>
            <a:solidFill>
              <a:schemeClr val="bg1"/>
            </a:solidFill>
          </p:spPr>
          <p:txBody>
            <a:bodyPr wrap="square" rtlCol="0">
              <a:spAutoFit/>
            </a:bodyPr>
            <a:lstStyle/>
            <a:p>
              <a:pPr algn="ctr"/>
              <a:r>
                <a:rPr lang="en-US" sz="2000" dirty="0"/>
                <a:t>Spring 2023</a:t>
              </a:r>
            </a:p>
          </p:txBody>
        </p:sp>
        <p:sp>
          <p:nvSpPr>
            <p:cNvPr id="20" name="TextBox 19">
              <a:extLst>
                <a:ext uri="{FF2B5EF4-FFF2-40B4-BE49-F238E27FC236}">
                  <a16:creationId xmlns:a16="http://schemas.microsoft.com/office/drawing/2014/main" id="{66ACE631-DF8E-40DF-A497-E3171A40E828}"/>
                </a:ext>
              </a:extLst>
            </p:cNvPr>
            <p:cNvSpPr txBox="1"/>
            <p:nvPr/>
          </p:nvSpPr>
          <p:spPr>
            <a:xfrm>
              <a:off x="6790661" y="688738"/>
              <a:ext cx="4799083" cy="400110"/>
            </a:xfrm>
            <a:prstGeom prst="rect">
              <a:avLst/>
            </a:prstGeom>
            <a:solidFill>
              <a:schemeClr val="bg1"/>
            </a:solidFill>
          </p:spPr>
          <p:txBody>
            <a:bodyPr wrap="square" rtlCol="0">
              <a:spAutoFit/>
            </a:bodyPr>
            <a:lstStyle/>
            <a:p>
              <a:r>
                <a:rPr lang="en-US" sz="2000" dirty="0"/>
                <a:t>Spring 2023 High Quality Salmonid Habitat</a:t>
              </a:r>
            </a:p>
          </p:txBody>
        </p:sp>
      </p:grpSp>
      <p:pic>
        <p:nvPicPr>
          <p:cNvPr id="6" name="Picture 5" hidden="1">
            <a:extLst>
              <a:ext uri="{FF2B5EF4-FFF2-40B4-BE49-F238E27FC236}">
                <a16:creationId xmlns:a16="http://schemas.microsoft.com/office/drawing/2014/main" id="{A9784CE1-0DE8-44C3-B386-F72ED875BF3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44466" y="353075"/>
            <a:ext cx="5597526" cy="41981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hidden="1">
            <a:extLst>
              <a:ext uri="{FF2B5EF4-FFF2-40B4-BE49-F238E27FC236}">
                <a16:creationId xmlns:a16="http://schemas.microsoft.com/office/drawing/2014/main" id="{28F97396-C516-484C-857E-D49DBD624D2F}"/>
              </a:ext>
            </a:extLst>
          </p:cNvPr>
          <p:cNvPicPr>
            <a:picLocks noChangeAspect="1"/>
          </p:cNvPicPr>
          <p:nvPr/>
        </p:nvPicPr>
        <p:blipFill>
          <a:blip r:embed="rId10"/>
          <a:stretch>
            <a:fillRect/>
          </a:stretch>
        </p:blipFill>
        <p:spPr>
          <a:xfrm>
            <a:off x="6198176" y="-517782"/>
            <a:ext cx="9144000" cy="6858000"/>
          </a:xfrm>
          <a:prstGeom prst="rect">
            <a:avLst/>
          </a:prstGeom>
        </p:spPr>
      </p:pic>
      <p:pic>
        <p:nvPicPr>
          <p:cNvPr id="9" name="Picture 8" hidden="1">
            <a:extLst>
              <a:ext uri="{FF2B5EF4-FFF2-40B4-BE49-F238E27FC236}">
                <a16:creationId xmlns:a16="http://schemas.microsoft.com/office/drawing/2014/main" id="{14419D47-FD92-4074-AD14-B9B74E2C0DAA}"/>
              </a:ext>
            </a:extLst>
          </p:cNvPr>
          <p:cNvPicPr>
            <a:picLocks noChangeAspect="1"/>
          </p:cNvPicPr>
          <p:nvPr/>
        </p:nvPicPr>
        <p:blipFill>
          <a:blip r:embed="rId11"/>
          <a:stretch>
            <a:fillRect/>
          </a:stretch>
        </p:blipFill>
        <p:spPr>
          <a:xfrm>
            <a:off x="7766759" y="1475294"/>
            <a:ext cx="9144000" cy="6858000"/>
          </a:xfrm>
          <a:prstGeom prst="rect">
            <a:avLst/>
          </a:prstGeom>
        </p:spPr>
      </p:pic>
      <p:pic>
        <p:nvPicPr>
          <p:cNvPr id="11" name="Picture 10" hidden="1">
            <a:extLst>
              <a:ext uri="{FF2B5EF4-FFF2-40B4-BE49-F238E27FC236}">
                <a16:creationId xmlns:a16="http://schemas.microsoft.com/office/drawing/2014/main" id="{BA0507C5-13D6-4AEA-97C0-FABD8FA73C23}"/>
              </a:ext>
            </a:extLst>
          </p:cNvPr>
          <p:cNvPicPr>
            <a:picLocks noChangeAspect="1"/>
          </p:cNvPicPr>
          <p:nvPr/>
        </p:nvPicPr>
        <p:blipFill>
          <a:blip r:embed="rId12"/>
          <a:stretch>
            <a:fillRect/>
          </a:stretch>
        </p:blipFill>
        <p:spPr>
          <a:xfrm>
            <a:off x="7274643" y="2192761"/>
            <a:ext cx="9179859" cy="6858000"/>
          </a:xfrm>
          <a:prstGeom prst="rect">
            <a:avLst/>
          </a:prstGeom>
        </p:spPr>
      </p:pic>
      <p:grpSp>
        <p:nvGrpSpPr>
          <p:cNvPr id="24" name="Group 23" hidden="1">
            <a:extLst>
              <a:ext uri="{FF2B5EF4-FFF2-40B4-BE49-F238E27FC236}">
                <a16:creationId xmlns:a16="http://schemas.microsoft.com/office/drawing/2014/main" id="{21549E82-8182-4BFC-B53F-66C391D14803}"/>
              </a:ext>
            </a:extLst>
          </p:cNvPr>
          <p:cNvGrpSpPr/>
          <p:nvPr/>
        </p:nvGrpSpPr>
        <p:grpSpPr>
          <a:xfrm>
            <a:off x="1487710" y="0"/>
            <a:ext cx="9144000" cy="6858000"/>
            <a:chOff x="1487710" y="0"/>
            <a:chExt cx="9144000" cy="6858000"/>
          </a:xfrm>
        </p:grpSpPr>
        <p:pic>
          <p:nvPicPr>
            <p:cNvPr id="22" name="Picture 21">
              <a:extLst>
                <a:ext uri="{FF2B5EF4-FFF2-40B4-BE49-F238E27FC236}">
                  <a16:creationId xmlns:a16="http://schemas.microsoft.com/office/drawing/2014/main" id="{41AFAECD-D644-4D08-9426-BA25FA39EEBA}"/>
                </a:ext>
              </a:extLst>
            </p:cNvPr>
            <p:cNvPicPr>
              <a:picLocks noChangeAspect="1"/>
            </p:cNvPicPr>
            <p:nvPr/>
          </p:nvPicPr>
          <p:blipFill>
            <a:blip r:embed="rId13"/>
            <a:stretch>
              <a:fillRect/>
            </a:stretch>
          </p:blipFill>
          <p:spPr>
            <a:xfrm>
              <a:off x="148771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3" name="TextBox 22">
              <a:extLst>
                <a:ext uri="{FF2B5EF4-FFF2-40B4-BE49-F238E27FC236}">
                  <a16:creationId xmlns:a16="http://schemas.microsoft.com/office/drawing/2014/main" id="{671A1589-673F-4FAD-BB3D-19023822EB57}"/>
                </a:ext>
              </a:extLst>
            </p:cNvPr>
            <p:cNvSpPr txBox="1"/>
            <p:nvPr/>
          </p:nvSpPr>
          <p:spPr>
            <a:xfrm>
              <a:off x="4326903" y="207390"/>
              <a:ext cx="4506012" cy="523220"/>
            </a:xfrm>
            <a:prstGeom prst="rect">
              <a:avLst/>
            </a:prstGeom>
            <a:noFill/>
          </p:spPr>
          <p:txBody>
            <a:bodyPr wrap="square" rtlCol="0">
              <a:spAutoFit/>
            </a:bodyPr>
            <a:lstStyle/>
            <a:p>
              <a:r>
                <a:rPr lang="en-US" sz="2800" dirty="0"/>
                <a:t>Creation of Wetlands</a:t>
              </a:r>
            </a:p>
          </p:txBody>
        </p:sp>
      </p:grpSp>
      <p:sp>
        <p:nvSpPr>
          <p:cNvPr id="14" name="Slide Number Placeholder 13">
            <a:extLst>
              <a:ext uri="{FF2B5EF4-FFF2-40B4-BE49-F238E27FC236}">
                <a16:creationId xmlns:a16="http://schemas.microsoft.com/office/drawing/2014/main" id="{DD4369B1-9920-3A1D-B8F3-389F879D0303}"/>
              </a:ext>
            </a:extLst>
          </p:cNvPr>
          <p:cNvSpPr>
            <a:spLocks noGrp="1"/>
          </p:cNvSpPr>
          <p:nvPr>
            <p:ph type="sldNum" sz="quarter" idx="12"/>
          </p:nvPr>
        </p:nvSpPr>
        <p:spPr/>
        <p:txBody>
          <a:bodyPr/>
          <a:lstStyle/>
          <a:p>
            <a:fld id="{8AF08E45-F6B8-4E48-9549-399CF9770255}" type="slidenum">
              <a:rPr lang="en-US" smtClean="0"/>
              <a:t>23</a:t>
            </a:fld>
            <a:endParaRPr lang="en-US"/>
          </a:p>
        </p:txBody>
      </p:sp>
    </p:spTree>
    <p:extLst>
      <p:ext uri="{BB962C8B-B14F-4D97-AF65-F5344CB8AC3E}">
        <p14:creationId xmlns:p14="http://schemas.microsoft.com/office/powerpoint/2010/main" val="198826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DEAFE-FE48-4DD6-9011-4DCDEADB46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344" y="608308"/>
            <a:ext cx="3760923" cy="2820692"/>
          </a:xfrm>
          <a:prstGeom prst="rect">
            <a:avLst/>
          </a:prstGeom>
        </p:spPr>
      </p:pic>
      <p:pic>
        <p:nvPicPr>
          <p:cNvPr id="3" name="Picture 2">
            <a:extLst>
              <a:ext uri="{FF2B5EF4-FFF2-40B4-BE49-F238E27FC236}">
                <a16:creationId xmlns:a16="http://schemas.microsoft.com/office/drawing/2014/main" id="{62BED09A-B1C2-4C30-8ED4-29C84409FF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284" y="608308"/>
            <a:ext cx="3760923" cy="2820692"/>
          </a:xfrm>
          <a:prstGeom prst="rect">
            <a:avLst/>
          </a:prstGeom>
        </p:spPr>
      </p:pic>
      <p:pic>
        <p:nvPicPr>
          <p:cNvPr id="4" name="Picture 3">
            <a:extLst>
              <a:ext uri="{FF2B5EF4-FFF2-40B4-BE49-F238E27FC236}">
                <a16:creationId xmlns:a16="http://schemas.microsoft.com/office/drawing/2014/main" id="{90942C96-CBA1-4A90-9EBE-19C0BDE566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225" y="608308"/>
            <a:ext cx="3760924" cy="2820693"/>
          </a:xfrm>
          <a:prstGeom prst="rect">
            <a:avLst/>
          </a:prstGeom>
        </p:spPr>
      </p:pic>
      <p:sp>
        <p:nvSpPr>
          <p:cNvPr id="7" name="TextBox 6">
            <a:extLst>
              <a:ext uri="{FF2B5EF4-FFF2-40B4-BE49-F238E27FC236}">
                <a16:creationId xmlns:a16="http://schemas.microsoft.com/office/drawing/2014/main" id="{BA3668F9-E9B5-5D5A-3206-6E50DC827FD0}"/>
              </a:ext>
            </a:extLst>
          </p:cNvPr>
          <p:cNvSpPr txBox="1"/>
          <p:nvPr/>
        </p:nvSpPr>
        <p:spPr>
          <a:xfrm>
            <a:off x="2221992" y="3721608"/>
            <a:ext cx="652743" cy="369332"/>
          </a:xfrm>
          <a:prstGeom prst="rect">
            <a:avLst/>
          </a:prstGeom>
          <a:noFill/>
        </p:spPr>
        <p:txBody>
          <a:bodyPr wrap="none" rtlCol="0">
            <a:spAutoFit/>
          </a:bodyPr>
          <a:lstStyle/>
          <a:p>
            <a:r>
              <a:rPr lang="en-US" dirty="0"/>
              <a:t>2017</a:t>
            </a:r>
          </a:p>
        </p:txBody>
      </p:sp>
      <p:sp>
        <p:nvSpPr>
          <p:cNvPr id="8" name="TextBox 7">
            <a:extLst>
              <a:ext uri="{FF2B5EF4-FFF2-40B4-BE49-F238E27FC236}">
                <a16:creationId xmlns:a16="http://schemas.microsoft.com/office/drawing/2014/main" id="{8CC1B55C-D300-F3B9-2945-A3005F48CC23}"/>
              </a:ext>
            </a:extLst>
          </p:cNvPr>
          <p:cNvSpPr txBox="1"/>
          <p:nvPr/>
        </p:nvSpPr>
        <p:spPr>
          <a:xfrm>
            <a:off x="5903976" y="3636264"/>
            <a:ext cx="652743" cy="369332"/>
          </a:xfrm>
          <a:prstGeom prst="rect">
            <a:avLst/>
          </a:prstGeom>
          <a:noFill/>
        </p:spPr>
        <p:txBody>
          <a:bodyPr wrap="none" rtlCol="0">
            <a:spAutoFit/>
          </a:bodyPr>
          <a:lstStyle/>
          <a:p>
            <a:r>
              <a:rPr lang="en-US" dirty="0"/>
              <a:t>2019</a:t>
            </a:r>
          </a:p>
        </p:txBody>
      </p:sp>
      <p:sp>
        <p:nvSpPr>
          <p:cNvPr id="9" name="TextBox 8">
            <a:extLst>
              <a:ext uri="{FF2B5EF4-FFF2-40B4-BE49-F238E27FC236}">
                <a16:creationId xmlns:a16="http://schemas.microsoft.com/office/drawing/2014/main" id="{F495861A-B6EF-B0B0-47F6-47CFDD9E4309}"/>
              </a:ext>
            </a:extLst>
          </p:cNvPr>
          <p:cNvSpPr txBox="1"/>
          <p:nvPr/>
        </p:nvSpPr>
        <p:spPr>
          <a:xfrm>
            <a:off x="9721315" y="3636264"/>
            <a:ext cx="652743" cy="369332"/>
          </a:xfrm>
          <a:prstGeom prst="rect">
            <a:avLst/>
          </a:prstGeom>
          <a:noFill/>
        </p:spPr>
        <p:txBody>
          <a:bodyPr wrap="none" rtlCol="0">
            <a:spAutoFit/>
          </a:bodyPr>
          <a:lstStyle/>
          <a:p>
            <a:r>
              <a:rPr lang="en-US" dirty="0"/>
              <a:t>2019</a:t>
            </a:r>
          </a:p>
        </p:txBody>
      </p:sp>
      <p:sp>
        <p:nvSpPr>
          <p:cNvPr id="5" name="Slide Number Placeholder 4">
            <a:extLst>
              <a:ext uri="{FF2B5EF4-FFF2-40B4-BE49-F238E27FC236}">
                <a16:creationId xmlns:a16="http://schemas.microsoft.com/office/drawing/2014/main" id="{DFF7273D-1F97-52FE-EAF7-A75D867F22DF}"/>
              </a:ext>
            </a:extLst>
          </p:cNvPr>
          <p:cNvSpPr>
            <a:spLocks noGrp="1"/>
          </p:cNvSpPr>
          <p:nvPr>
            <p:ph type="sldNum" sz="quarter" idx="12"/>
          </p:nvPr>
        </p:nvSpPr>
        <p:spPr/>
        <p:txBody>
          <a:bodyPr/>
          <a:lstStyle/>
          <a:p>
            <a:fld id="{8AF08E45-F6B8-4E48-9549-399CF9770255}" type="slidenum">
              <a:rPr lang="en-US" smtClean="0"/>
              <a:t>24</a:t>
            </a:fld>
            <a:endParaRPr lang="en-US"/>
          </a:p>
        </p:txBody>
      </p:sp>
    </p:spTree>
    <p:extLst>
      <p:ext uri="{BB962C8B-B14F-4D97-AF65-F5344CB8AC3E}">
        <p14:creationId xmlns:p14="http://schemas.microsoft.com/office/powerpoint/2010/main" val="3282944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625B5C-E295-B96B-82AC-0E0FDAF241FE}"/>
              </a:ext>
            </a:extLst>
          </p:cNvPr>
          <p:cNvPicPr>
            <a:picLocks noChangeAspect="1"/>
          </p:cNvPicPr>
          <p:nvPr/>
        </p:nvPicPr>
        <p:blipFill rotWithShape="1">
          <a:blip r:embed="rId3"/>
          <a:srcRect t="2428" b="27904"/>
          <a:stretch/>
        </p:blipFill>
        <p:spPr>
          <a:xfrm>
            <a:off x="-68825" y="0"/>
            <a:ext cx="12329650" cy="5425111"/>
          </a:xfrm>
          <a:prstGeom prst="rect">
            <a:avLst/>
          </a:prstGeom>
        </p:spPr>
      </p:pic>
      <p:cxnSp>
        <p:nvCxnSpPr>
          <p:cNvPr id="9" name="Straight Arrow Connector 8">
            <a:extLst>
              <a:ext uri="{FF2B5EF4-FFF2-40B4-BE49-F238E27FC236}">
                <a16:creationId xmlns:a16="http://schemas.microsoft.com/office/drawing/2014/main" id="{AAA3E7EC-71A1-7E74-D841-B8FA1609EE60}"/>
              </a:ext>
            </a:extLst>
          </p:cNvPr>
          <p:cNvCxnSpPr>
            <a:cxnSpLocks/>
          </p:cNvCxnSpPr>
          <p:nvPr/>
        </p:nvCxnSpPr>
        <p:spPr>
          <a:xfrm>
            <a:off x="7639419" y="5947908"/>
            <a:ext cx="914645" cy="215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31CA1B-17FE-4BCE-9341-E6D9FFFF010E}"/>
              </a:ext>
            </a:extLst>
          </p:cNvPr>
          <p:cNvSpPr txBox="1"/>
          <p:nvPr/>
        </p:nvSpPr>
        <p:spPr>
          <a:xfrm>
            <a:off x="-1" y="5039967"/>
            <a:ext cx="3505201" cy="181588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Pre-project July 2020</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107 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43 pools (#)</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1,956 </a:t>
            </a:r>
            <a:r>
              <a:rPr lang="en-US" sz="1600" dirty="0"/>
              <a:t>(m</a:t>
            </a:r>
            <a:r>
              <a:rPr lang="en-US" sz="1600" baseline="30000" dirty="0"/>
              <a:t>2</a:t>
            </a:r>
            <a:r>
              <a:rPr lang="en-US" sz="1600" dirty="0"/>
              <a:t>)</a:t>
            </a:r>
            <a:r>
              <a:rPr lang="en-US" sz="1600" dirty="0">
                <a:latin typeface="Adobe Devanagari" panose="02040503050201020203" pitchFamily="18" charset="0"/>
                <a:cs typeface="Adobe Devanagari" panose="02040503050201020203" pitchFamily="18" charset="0"/>
              </a:rPr>
              <a:t> pool area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474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669 m of high flow channels</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1.51 km main channel length</a:t>
            </a:r>
          </a:p>
        </p:txBody>
      </p:sp>
      <p:cxnSp>
        <p:nvCxnSpPr>
          <p:cNvPr id="5" name="Straight Arrow Connector 4">
            <a:extLst>
              <a:ext uri="{FF2B5EF4-FFF2-40B4-BE49-F238E27FC236}">
                <a16:creationId xmlns:a16="http://schemas.microsoft.com/office/drawing/2014/main" id="{3F82AA05-12D2-4971-8E51-339A8EB4B734}"/>
              </a:ext>
            </a:extLst>
          </p:cNvPr>
          <p:cNvCxnSpPr>
            <a:cxnSpLocks/>
            <a:stCxn id="4" idx="3"/>
            <a:endCxn id="3" idx="1"/>
          </p:cNvCxnSpPr>
          <p:nvPr/>
        </p:nvCxnSpPr>
        <p:spPr>
          <a:xfrm>
            <a:off x="3505200" y="5947908"/>
            <a:ext cx="771832"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6F0166-8687-5079-3EE1-D7FAA2869C1A}"/>
              </a:ext>
            </a:extLst>
          </p:cNvPr>
          <p:cNvSpPr txBox="1"/>
          <p:nvPr/>
        </p:nvSpPr>
        <p:spPr>
          <a:xfrm>
            <a:off x="8554065" y="5039967"/>
            <a:ext cx="3637931"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Proposed Summer 2023</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226 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745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6.9 Acres of enhanced floodplain</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7.1 Acres of passively created wetland</a:t>
            </a:r>
          </a:p>
        </p:txBody>
      </p:sp>
      <p:sp>
        <p:nvSpPr>
          <p:cNvPr id="3" name="TextBox 2">
            <a:extLst>
              <a:ext uri="{FF2B5EF4-FFF2-40B4-BE49-F238E27FC236}">
                <a16:creationId xmlns:a16="http://schemas.microsoft.com/office/drawing/2014/main" id="{E7FDC6E8-1338-44E2-8D56-9DA057A872FF}"/>
              </a:ext>
            </a:extLst>
          </p:cNvPr>
          <p:cNvSpPr txBox="1"/>
          <p:nvPr/>
        </p:nvSpPr>
        <p:spPr>
          <a:xfrm>
            <a:off x="4277032" y="5039967"/>
            <a:ext cx="3505201" cy="1815882"/>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sz="1600" b="1" dirty="0">
                <a:latin typeface="Adobe Devanagari" panose="02040503050201020203" pitchFamily="18" charset="0"/>
                <a:cs typeface="Adobe Devanagari" panose="02040503050201020203" pitchFamily="18" charset="0"/>
              </a:rPr>
              <a:t>Post-project September 2021</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911 LWD (&gt;6m long &amp; 0.3m dia.)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81 pools (#)</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5,730 </a:t>
            </a:r>
            <a:r>
              <a:rPr lang="en-US" sz="1600" dirty="0"/>
              <a:t>(m</a:t>
            </a:r>
            <a:r>
              <a:rPr lang="en-US" sz="1600" baseline="30000" dirty="0"/>
              <a:t>2</a:t>
            </a:r>
            <a:r>
              <a:rPr lang="en-US" sz="1600" dirty="0"/>
              <a:t>)</a:t>
            </a:r>
            <a:r>
              <a:rPr lang="en-US" sz="1600" dirty="0">
                <a:latin typeface="Adobe Devanagari" panose="02040503050201020203" pitchFamily="18" charset="0"/>
                <a:cs typeface="Adobe Devanagari" panose="02040503050201020203" pitchFamily="18" charset="0"/>
              </a:rPr>
              <a:t> pool area</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2,231 m perennial side channel</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2410 m of high flow channels</a:t>
            </a:r>
          </a:p>
          <a:p>
            <a:pPr marL="285750" indent="-285750">
              <a:buFont typeface="Wingdings" panose="05000000000000000000" pitchFamily="2" charset="2"/>
              <a:buChar char="Ø"/>
            </a:pPr>
            <a:r>
              <a:rPr lang="en-US" sz="1600" dirty="0">
                <a:latin typeface="Adobe Devanagari" panose="02040503050201020203" pitchFamily="18" charset="0"/>
                <a:cs typeface="Adobe Devanagari" panose="02040503050201020203" pitchFamily="18" charset="0"/>
              </a:rPr>
              <a:t>1.65 km main channel length</a:t>
            </a:r>
          </a:p>
        </p:txBody>
      </p:sp>
    </p:spTree>
    <p:extLst>
      <p:ext uri="{BB962C8B-B14F-4D97-AF65-F5344CB8AC3E}">
        <p14:creationId xmlns:p14="http://schemas.microsoft.com/office/powerpoint/2010/main" val="72084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A47DB4-D80D-D056-BA4E-5287A2A548A1}"/>
              </a:ext>
            </a:extLst>
          </p:cNvPr>
          <p:cNvPicPr>
            <a:picLocks noChangeAspect="1"/>
          </p:cNvPicPr>
          <p:nvPr/>
        </p:nvPicPr>
        <p:blipFill>
          <a:blip r:embed="rId2"/>
          <a:stretch>
            <a:fillRect/>
          </a:stretch>
        </p:blipFill>
        <p:spPr>
          <a:xfrm>
            <a:off x="515884" y="0"/>
            <a:ext cx="11020333" cy="6263985"/>
          </a:xfrm>
          <a:prstGeom prst="rect">
            <a:avLst/>
          </a:prstGeom>
        </p:spPr>
      </p:pic>
      <p:sp>
        <p:nvSpPr>
          <p:cNvPr id="3" name="TextBox 2">
            <a:extLst>
              <a:ext uri="{FF2B5EF4-FFF2-40B4-BE49-F238E27FC236}">
                <a16:creationId xmlns:a16="http://schemas.microsoft.com/office/drawing/2014/main" id="{8F163C22-7E1D-4245-6F11-AEE1BB2F08C9}"/>
              </a:ext>
            </a:extLst>
          </p:cNvPr>
          <p:cNvSpPr txBox="1"/>
          <p:nvPr/>
        </p:nvSpPr>
        <p:spPr>
          <a:xfrm>
            <a:off x="434109" y="6373091"/>
            <a:ext cx="11333018" cy="400110"/>
          </a:xfrm>
          <a:prstGeom prst="rect">
            <a:avLst/>
          </a:prstGeom>
          <a:noFill/>
        </p:spPr>
        <p:txBody>
          <a:bodyPr wrap="square" rtlCol="0">
            <a:spAutoFit/>
          </a:bodyPr>
          <a:lstStyle/>
          <a:p>
            <a:r>
              <a:rPr lang="en-US" sz="1000" b="1" dirty="0">
                <a:effectLst/>
                <a:latin typeface="Calibri Light" panose="020F0302020204030204" pitchFamily="34" charset="0"/>
                <a:ea typeface="DengXian Light" panose="02010600030101010101" pitchFamily="2" charset="-122"/>
                <a:cs typeface="Times New Roman" panose="02020603050405020304" pitchFamily="18" charset="0"/>
              </a:rPr>
              <a:t>Project Area 28.1 channel habitat units delineated for the wetted channel at base flow using the RHS approach.  Pre-project conditions were delineated in 2021 (upper) following implementation of Phase 0.5 in 2020 with the post project as-built condition illustrated following Phase III (lower).  All though the first partial phase was not captured the change remain significant for illustration.</a:t>
            </a:r>
            <a:endParaRPr lang="en-US" sz="1000" b="1" dirty="0"/>
          </a:p>
        </p:txBody>
      </p:sp>
      <p:sp>
        <p:nvSpPr>
          <p:cNvPr id="4" name="Slide Number Placeholder 3">
            <a:extLst>
              <a:ext uri="{FF2B5EF4-FFF2-40B4-BE49-F238E27FC236}">
                <a16:creationId xmlns:a16="http://schemas.microsoft.com/office/drawing/2014/main" id="{39F9646E-D45C-0913-2675-41D4EBF57721}"/>
              </a:ext>
            </a:extLst>
          </p:cNvPr>
          <p:cNvSpPr>
            <a:spLocks noGrp="1"/>
          </p:cNvSpPr>
          <p:nvPr>
            <p:ph type="sldNum" sz="quarter" idx="12"/>
          </p:nvPr>
        </p:nvSpPr>
        <p:spPr/>
        <p:txBody>
          <a:bodyPr/>
          <a:lstStyle/>
          <a:p>
            <a:fld id="{8AF08E45-F6B8-4E48-9549-399CF9770255}" type="slidenum">
              <a:rPr lang="en-US" smtClean="0"/>
              <a:t>26</a:t>
            </a:fld>
            <a:endParaRPr lang="en-US"/>
          </a:p>
        </p:txBody>
      </p:sp>
    </p:spTree>
    <p:extLst>
      <p:ext uri="{BB962C8B-B14F-4D97-AF65-F5344CB8AC3E}">
        <p14:creationId xmlns:p14="http://schemas.microsoft.com/office/powerpoint/2010/main" val="835490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D72B27-2B19-7F8E-7360-A5DC94183560}"/>
              </a:ext>
            </a:extLst>
          </p:cNvPr>
          <p:cNvPicPr>
            <a:picLocks noChangeAspect="1"/>
          </p:cNvPicPr>
          <p:nvPr/>
        </p:nvPicPr>
        <p:blipFill>
          <a:blip r:embed="rId2"/>
          <a:stretch>
            <a:fillRect/>
          </a:stretch>
        </p:blipFill>
        <p:spPr>
          <a:xfrm>
            <a:off x="0" y="0"/>
            <a:ext cx="12192000" cy="6127861"/>
          </a:xfrm>
          <a:prstGeom prst="rect">
            <a:avLst/>
          </a:prstGeom>
        </p:spPr>
      </p:pic>
      <p:sp>
        <p:nvSpPr>
          <p:cNvPr id="3" name="TextBox 2">
            <a:extLst>
              <a:ext uri="{FF2B5EF4-FFF2-40B4-BE49-F238E27FC236}">
                <a16:creationId xmlns:a16="http://schemas.microsoft.com/office/drawing/2014/main" id="{06531A0D-DB91-F466-2BFD-C361E1D87914}"/>
              </a:ext>
            </a:extLst>
          </p:cNvPr>
          <p:cNvSpPr txBox="1"/>
          <p:nvPr/>
        </p:nvSpPr>
        <p:spPr>
          <a:xfrm>
            <a:off x="314036" y="6225309"/>
            <a:ext cx="11286837" cy="261610"/>
          </a:xfrm>
          <a:prstGeom prst="rect">
            <a:avLst/>
          </a:prstGeom>
          <a:noFill/>
        </p:spPr>
        <p:txBody>
          <a:bodyPr wrap="square" rtlCol="0">
            <a:spAutoFit/>
          </a:bodyPr>
          <a:lstStyle/>
          <a:p>
            <a:r>
              <a:rPr lang="en-US" sz="1100" b="1" dirty="0">
                <a:effectLst/>
                <a:latin typeface="Calibri" panose="020F0502020204030204" pitchFamily="34" charset="0"/>
                <a:ea typeface="Calibri" panose="020F0502020204030204" pitchFamily="34" charset="0"/>
                <a:cs typeface="Times New Roman" panose="02020603050405020304" pitchFamily="18" charset="0"/>
              </a:rPr>
              <a:t>PA 28.1 post restoration photos take in the fall of 2023.  The upper two right photos show the newly opened floodplain and the channel present on the floodplain</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p>
        </p:txBody>
      </p:sp>
      <p:sp>
        <p:nvSpPr>
          <p:cNvPr id="4" name="Slide Number Placeholder 3">
            <a:extLst>
              <a:ext uri="{FF2B5EF4-FFF2-40B4-BE49-F238E27FC236}">
                <a16:creationId xmlns:a16="http://schemas.microsoft.com/office/drawing/2014/main" id="{95793963-6E65-FF3C-D34F-14DD9150D449}"/>
              </a:ext>
            </a:extLst>
          </p:cNvPr>
          <p:cNvSpPr>
            <a:spLocks noGrp="1"/>
          </p:cNvSpPr>
          <p:nvPr>
            <p:ph type="sldNum" sz="quarter" idx="12"/>
          </p:nvPr>
        </p:nvSpPr>
        <p:spPr/>
        <p:txBody>
          <a:bodyPr/>
          <a:lstStyle/>
          <a:p>
            <a:fld id="{8AF08E45-F6B8-4E48-9549-399CF9770255}" type="slidenum">
              <a:rPr lang="en-US" smtClean="0"/>
              <a:t>27</a:t>
            </a:fld>
            <a:endParaRPr lang="en-US"/>
          </a:p>
        </p:txBody>
      </p:sp>
    </p:spTree>
    <p:extLst>
      <p:ext uri="{BB962C8B-B14F-4D97-AF65-F5344CB8AC3E}">
        <p14:creationId xmlns:p14="http://schemas.microsoft.com/office/powerpoint/2010/main" val="165906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932F4C-F202-FD8F-190D-12061D56A5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093" y="940002"/>
            <a:ext cx="8230870" cy="4497705"/>
          </a:xfrm>
          <a:prstGeom prst="rect">
            <a:avLst/>
          </a:prstGeom>
          <a:noFill/>
        </p:spPr>
      </p:pic>
      <p:sp>
        <p:nvSpPr>
          <p:cNvPr id="3" name="TextBox 2">
            <a:extLst>
              <a:ext uri="{FF2B5EF4-FFF2-40B4-BE49-F238E27FC236}">
                <a16:creationId xmlns:a16="http://schemas.microsoft.com/office/drawing/2014/main" id="{76F40661-C5C6-2210-1E20-226E2F1492F9}"/>
              </a:ext>
            </a:extLst>
          </p:cNvPr>
          <p:cNvSpPr txBox="1"/>
          <p:nvPr/>
        </p:nvSpPr>
        <p:spPr>
          <a:xfrm>
            <a:off x="1477818" y="5661891"/>
            <a:ext cx="8201891" cy="968278"/>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Peak stream flows recorded at the USGS Starbuck stream gage for the entire period of record 1914 to present.  The dotted line indicated the approximate 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US" sz="1800" dirty="0">
                <a:effectLst/>
                <a:latin typeface="Calibri" panose="020F0502020204030204" pitchFamily="34" charset="0"/>
                <a:ea typeface="Calibri" panose="020F0502020204030204" pitchFamily="34" charset="0"/>
                <a:cs typeface="Times New Roman" panose="02020603050405020304" pitchFamily="18" charset="0"/>
              </a:rPr>
              <a:t> flood return interval estimated for the basin at RM 8.8.</a:t>
            </a:r>
          </a:p>
        </p:txBody>
      </p:sp>
      <p:sp>
        <p:nvSpPr>
          <p:cNvPr id="4" name="Slide Number Placeholder 3">
            <a:extLst>
              <a:ext uri="{FF2B5EF4-FFF2-40B4-BE49-F238E27FC236}">
                <a16:creationId xmlns:a16="http://schemas.microsoft.com/office/drawing/2014/main" id="{77F7E6AE-C1E4-D812-71EB-EA4AE3618DDA}"/>
              </a:ext>
            </a:extLst>
          </p:cNvPr>
          <p:cNvSpPr>
            <a:spLocks noGrp="1"/>
          </p:cNvSpPr>
          <p:nvPr>
            <p:ph type="sldNum" sz="quarter" idx="12"/>
          </p:nvPr>
        </p:nvSpPr>
        <p:spPr/>
        <p:txBody>
          <a:bodyPr/>
          <a:lstStyle/>
          <a:p>
            <a:fld id="{8AF08E45-F6B8-4E48-9549-399CF9770255}" type="slidenum">
              <a:rPr lang="en-US" smtClean="0"/>
              <a:t>3</a:t>
            </a:fld>
            <a:endParaRPr lang="en-US"/>
          </a:p>
        </p:txBody>
      </p:sp>
    </p:spTree>
    <p:extLst>
      <p:ext uri="{BB962C8B-B14F-4D97-AF65-F5344CB8AC3E}">
        <p14:creationId xmlns:p14="http://schemas.microsoft.com/office/powerpoint/2010/main" val="2507458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B223B0-D28F-66CB-1590-CBD1AA751108}"/>
              </a:ext>
            </a:extLst>
          </p:cNvPr>
          <p:cNvPicPr>
            <a:picLocks noChangeAspect="1"/>
          </p:cNvPicPr>
          <p:nvPr/>
        </p:nvPicPr>
        <p:blipFill>
          <a:blip r:embed="rId2"/>
          <a:stretch>
            <a:fillRect/>
          </a:stretch>
        </p:blipFill>
        <p:spPr>
          <a:xfrm>
            <a:off x="193964" y="109105"/>
            <a:ext cx="11776362" cy="6624204"/>
          </a:xfrm>
          <a:prstGeom prst="rect">
            <a:avLst/>
          </a:prstGeom>
        </p:spPr>
      </p:pic>
      <p:sp>
        <p:nvSpPr>
          <p:cNvPr id="3" name="Slide Number Placeholder 2">
            <a:extLst>
              <a:ext uri="{FF2B5EF4-FFF2-40B4-BE49-F238E27FC236}">
                <a16:creationId xmlns:a16="http://schemas.microsoft.com/office/drawing/2014/main" id="{58C29980-E8D9-ADA7-3360-8EB7389F1DEF}"/>
              </a:ext>
            </a:extLst>
          </p:cNvPr>
          <p:cNvSpPr>
            <a:spLocks noGrp="1"/>
          </p:cNvSpPr>
          <p:nvPr>
            <p:ph type="sldNum" sz="quarter" idx="12"/>
          </p:nvPr>
        </p:nvSpPr>
        <p:spPr/>
        <p:txBody>
          <a:bodyPr/>
          <a:lstStyle/>
          <a:p>
            <a:fld id="{8AF08E45-F6B8-4E48-9549-399CF9770255}" type="slidenum">
              <a:rPr lang="en-US" smtClean="0"/>
              <a:t>4</a:t>
            </a:fld>
            <a:endParaRPr lang="en-US"/>
          </a:p>
        </p:txBody>
      </p:sp>
    </p:spTree>
    <p:extLst>
      <p:ext uri="{BB962C8B-B14F-4D97-AF65-F5344CB8AC3E}">
        <p14:creationId xmlns:p14="http://schemas.microsoft.com/office/powerpoint/2010/main" val="4106851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C19D00-6041-8A78-986A-5BFE8F8BDF53}"/>
              </a:ext>
            </a:extLst>
          </p:cNvPr>
          <p:cNvPicPr>
            <a:picLocks noChangeAspect="1"/>
          </p:cNvPicPr>
          <p:nvPr/>
        </p:nvPicPr>
        <p:blipFill>
          <a:blip r:embed="rId2"/>
          <a:stretch>
            <a:fillRect/>
          </a:stretch>
        </p:blipFill>
        <p:spPr>
          <a:xfrm>
            <a:off x="138545" y="77931"/>
            <a:ext cx="11766103" cy="6618433"/>
          </a:xfrm>
          <a:prstGeom prst="rect">
            <a:avLst/>
          </a:prstGeom>
        </p:spPr>
      </p:pic>
      <p:sp>
        <p:nvSpPr>
          <p:cNvPr id="3" name="Slide Number Placeholder 2">
            <a:extLst>
              <a:ext uri="{FF2B5EF4-FFF2-40B4-BE49-F238E27FC236}">
                <a16:creationId xmlns:a16="http://schemas.microsoft.com/office/drawing/2014/main" id="{2B54D8FD-2A9D-0B48-73F8-060D51F107EB}"/>
              </a:ext>
            </a:extLst>
          </p:cNvPr>
          <p:cNvSpPr>
            <a:spLocks noGrp="1"/>
          </p:cNvSpPr>
          <p:nvPr>
            <p:ph type="sldNum" sz="quarter" idx="12"/>
          </p:nvPr>
        </p:nvSpPr>
        <p:spPr/>
        <p:txBody>
          <a:bodyPr/>
          <a:lstStyle/>
          <a:p>
            <a:fld id="{8AF08E45-F6B8-4E48-9549-399CF9770255}" type="slidenum">
              <a:rPr lang="en-US" smtClean="0"/>
              <a:t>5</a:t>
            </a:fld>
            <a:endParaRPr lang="en-US"/>
          </a:p>
        </p:txBody>
      </p:sp>
    </p:spTree>
    <p:extLst>
      <p:ext uri="{BB962C8B-B14F-4D97-AF65-F5344CB8AC3E}">
        <p14:creationId xmlns:p14="http://schemas.microsoft.com/office/powerpoint/2010/main" val="2566796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D68451-351E-7006-C5D6-052A1B86DE56}"/>
              </a:ext>
            </a:extLst>
          </p:cNvPr>
          <p:cNvPicPr>
            <a:picLocks noChangeAspect="1"/>
          </p:cNvPicPr>
          <p:nvPr/>
        </p:nvPicPr>
        <p:blipFill>
          <a:blip r:embed="rId2"/>
          <a:stretch>
            <a:fillRect/>
          </a:stretch>
        </p:blipFill>
        <p:spPr>
          <a:xfrm>
            <a:off x="655782" y="368877"/>
            <a:ext cx="11199606" cy="6299778"/>
          </a:xfrm>
          <a:prstGeom prst="rect">
            <a:avLst/>
          </a:prstGeom>
        </p:spPr>
      </p:pic>
      <p:sp>
        <p:nvSpPr>
          <p:cNvPr id="3" name="Slide Number Placeholder 2">
            <a:extLst>
              <a:ext uri="{FF2B5EF4-FFF2-40B4-BE49-F238E27FC236}">
                <a16:creationId xmlns:a16="http://schemas.microsoft.com/office/drawing/2014/main" id="{6E7519F1-E450-46DE-BAB0-C149E752D4F5}"/>
              </a:ext>
            </a:extLst>
          </p:cNvPr>
          <p:cNvSpPr>
            <a:spLocks noGrp="1"/>
          </p:cNvSpPr>
          <p:nvPr>
            <p:ph type="sldNum" sz="quarter" idx="12"/>
          </p:nvPr>
        </p:nvSpPr>
        <p:spPr/>
        <p:txBody>
          <a:bodyPr/>
          <a:lstStyle/>
          <a:p>
            <a:fld id="{8AF08E45-F6B8-4E48-9549-399CF9770255}" type="slidenum">
              <a:rPr lang="en-US" smtClean="0"/>
              <a:t>6</a:t>
            </a:fld>
            <a:endParaRPr lang="en-US"/>
          </a:p>
        </p:txBody>
      </p:sp>
    </p:spTree>
    <p:extLst>
      <p:ext uri="{BB962C8B-B14F-4D97-AF65-F5344CB8AC3E}">
        <p14:creationId xmlns:p14="http://schemas.microsoft.com/office/powerpoint/2010/main" val="444016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4D5097-C4EA-5C43-7D27-18CD5C179787}"/>
              </a:ext>
            </a:extLst>
          </p:cNvPr>
          <p:cNvPicPr>
            <a:picLocks noChangeAspect="1"/>
          </p:cNvPicPr>
          <p:nvPr/>
        </p:nvPicPr>
        <p:blipFill>
          <a:blip r:embed="rId2"/>
          <a:stretch>
            <a:fillRect/>
          </a:stretch>
        </p:blipFill>
        <p:spPr>
          <a:xfrm>
            <a:off x="193963" y="109104"/>
            <a:ext cx="11665527" cy="6561859"/>
          </a:xfrm>
          <a:prstGeom prst="rect">
            <a:avLst/>
          </a:prstGeom>
        </p:spPr>
      </p:pic>
      <p:sp>
        <p:nvSpPr>
          <p:cNvPr id="3" name="Slide Number Placeholder 2">
            <a:extLst>
              <a:ext uri="{FF2B5EF4-FFF2-40B4-BE49-F238E27FC236}">
                <a16:creationId xmlns:a16="http://schemas.microsoft.com/office/drawing/2014/main" id="{CA3BBAEB-D8E1-B68D-8DD0-FD0129D625C5}"/>
              </a:ext>
            </a:extLst>
          </p:cNvPr>
          <p:cNvSpPr>
            <a:spLocks noGrp="1"/>
          </p:cNvSpPr>
          <p:nvPr>
            <p:ph type="sldNum" sz="quarter" idx="12"/>
          </p:nvPr>
        </p:nvSpPr>
        <p:spPr/>
        <p:txBody>
          <a:bodyPr/>
          <a:lstStyle/>
          <a:p>
            <a:fld id="{8AF08E45-F6B8-4E48-9549-399CF9770255}" type="slidenum">
              <a:rPr lang="en-US" smtClean="0"/>
              <a:t>7</a:t>
            </a:fld>
            <a:endParaRPr lang="en-US"/>
          </a:p>
        </p:txBody>
      </p:sp>
    </p:spTree>
    <p:extLst>
      <p:ext uri="{BB962C8B-B14F-4D97-AF65-F5344CB8AC3E}">
        <p14:creationId xmlns:p14="http://schemas.microsoft.com/office/powerpoint/2010/main" val="2308971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BECC-6140-2681-19FD-99193996DCC6}"/>
              </a:ext>
            </a:extLst>
          </p:cNvPr>
          <p:cNvSpPr>
            <a:spLocks noGrp="1"/>
          </p:cNvSpPr>
          <p:nvPr>
            <p:ph type="title"/>
          </p:nvPr>
        </p:nvSpPr>
        <p:spPr>
          <a:xfrm>
            <a:off x="473413" y="100973"/>
            <a:ext cx="10972800" cy="1143000"/>
          </a:xfrm>
        </p:spPr>
        <p:txBody>
          <a:bodyPr/>
          <a:lstStyle/>
          <a:p>
            <a:r>
              <a:rPr lang="en-US" b="1" dirty="0">
                <a:solidFill>
                  <a:schemeClr val="bg1"/>
                </a:solidFill>
                <a:latin typeface="+mn-lt"/>
              </a:rPr>
              <a:t>Lessons Learned - </a:t>
            </a:r>
          </a:p>
        </p:txBody>
      </p:sp>
      <p:sp>
        <p:nvSpPr>
          <p:cNvPr id="3" name="Content Placeholder 2">
            <a:extLst>
              <a:ext uri="{FF2B5EF4-FFF2-40B4-BE49-F238E27FC236}">
                <a16:creationId xmlns:a16="http://schemas.microsoft.com/office/drawing/2014/main" id="{2F203906-5F72-6791-5B86-6B95A144292D}"/>
              </a:ext>
            </a:extLst>
          </p:cNvPr>
          <p:cNvSpPr>
            <a:spLocks noGrp="1"/>
          </p:cNvSpPr>
          <p:nvPr>
            <p:ph idx="1"/>
          </p:nvPr>
        </p:nvSpPr>
        <p:spPr/>
        <p:txBody>
          <a:bodyPr>
            <a:normAutofit/>
          </a:bodyPr>
          <a:lstStyle/>
          <a:p>
            <a:pPr>
              <a:buClrTx/>
            </a:pPr>
            <a:r>
              <a:rPr lang="en-US" sz="2800" dirty="0">
                <a:solidFill>
                  <a:schemeClr val="bg1"/>
                </a:solidFill>
              </a:rPr>
              <a:t>It takes a lot of effort to move “Channel Evolution Stages”</a:t>
            </a:r>
          </a:p>
          <a:p>
            <a:pPr>
              <a:buClrTx/>
            </a:pPr>
            <a:r>
              <a:rPr lang="en-US" sz="2800" dirty="0">
                <a:solidFill>
                  <a:schemeClr val="bg1"/>
                </a:solidFill>
              </a:rPr>
              <a:t>This level of effort can seem destructive to some of our critters, but we hope the destruction is short-term.</a:t>
            </a:r>
          </a:p>
          <a:p>
            <a:pPr>
              <a:buClrTx/>
            </a:pPr>
            <a:r>
              <a:rPr lang="en-US" sz="2800" dirty="0">
                <a:solidFill>
                  <a:schemeClr val="bg1"/>
                </a:solidFill>
              </a:rPr>
              <a:t>Project areas with “room for the river” are more resilient to larger flow events.</a:t>
            </a:r>
          </a:p>
          <a:p>
            <a:pPr>
              <a:buClrTx/>
            </a:pPr>
            <a:r>
              <a:rPr lang="en-US" sz="2800" dirty="0">
                <a:solidFill>
                  <a:schemeClr val="bg1"/>
                </a:solidFill>
              </a:rPr>
              <a:t>LiDAR is only a snapshot in time, there’s more to learn after the next flow event.</a:t>
            </a:r>
          </a:p>
          <a:p>
            <a:pPr>
              <a:buClrTx/>
            </a:pPr>
            <a:r>
              <a:rPr lang="en-US" sz="2800" dirty="0">
                <a:solidFill>
                  <a:schemeClr val="bg1"/>
                </a:solidFill>
              </a:rPr>
              <a:t>Sediment input during large flow events speeds up the recovery process!</a:t>
            </a:r>
          </a:p>
        </p:txBody>
      </p:sp>
      <p:pic>
        <p:nvPicPr>
          <p:cNvPr id="4" name="Picture 3">
            <a:extLst>
              <a:ext uri="{FF2B5EF4-FFF2-40B4-BE49-F238E27FC236}">
                <a16:creationId xmlns:a16="http://schemas.microsoft.com/office/drawing/2014/main" id="{594CB124-B2D4-FB0C-90D4-A3A18C145180}"/>
              </a:ext>
            </a:extLst>
          </p:cNvPr>
          <p:cNvPicPr>
            <a:picLocks noChangeAspect="1"/>
          </p:cNvPicPr>
          <p:nvPr/>
        </p:nvPicPr>
        <p:blipFill>
          <a:blip r:embed="rId3"/>
          <a:stretch>
            <a:fillRect/>
          </a:stretch>
        </p:blipFill>
        <p:spPr>
          <a:xfrm>
            <a:off x="179508" y="100973"/>
            <a:ext cx="11864710" cy="6673899"/>
          </a:xfrm>
          <a:prstGeom prst="rect">
            <a:avLst/>
          </a:prstGeom>
        </p:spPr>
      </p:pic>
      <p:sp>
        <p:nvSpPr>
          <p:cNvPr id="5" name="Slide Number Placeholder 4">
            <a:extLst>
              <a:ext uri="{FF2B5EF4-FFF2-40B4-BE49-F238E27FC236}">
                <a16:creationId xmlns:a16="http://schemas.microsoft.com/office/drawing/2014/main" id="{EFCB84CE-65AB-C0C7-925D-C5B8817B2422}"/>
              </a:ext>
            </a:extLst>
          </p:cNvPr>
          <p:cNvSpPr>
            <a:spLocks noGrp="1"/>
          </p:cNvSpPr>
          <p:nvPr>
            <p:ph type="sldNum" sz="quarter" idx="12"/>
          </p:nvPr>
        </p:nvSpPr>
        <p:spPr/>
        <p:txBody>
          <a:bodyPr/>
          <a:lstStyle/>
          <a:p>
            <a:fld id="{8AF08E45-F6B8-4E48-9549-399CF9770255}" type="slidenum">
              <a:rPr lang="en-US" smtClean="0"/>
              <a:t>8</a:t>
            </a:fld>
            <a:endParaRPr lang="en-US"/>
          </a:p>
        </p:txBody>
      </p:sp>
    </p:spTree>
    <p:extLst>
      <p:ext uri="{BB962C8B-B14F-4D97-AF65-F5344CB8AC3E}">
        <p14:creationId xmlns:p14="http://schemas.microsoft.com/office/powerpoint/2010/main" val="247442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6176824-7946-6969-3841-DD5C101DF4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7" name="Rectangle 16">
              <a:extLst>
                <a:ext uri="{FF2B5EF4-FFF2-40B4-BE49-F238E27FC236}">
                  <a16:creationId xmlns:a16="http://schemas.microsoft.com/office/drawing/2014/main" id="{C5675077-BFF1-36B0-EA6D-B4599DBA72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637796C-75D6-BAA5-036C-0E9E7F85B7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BFBD50A-DBB5-04FA-45B9-183C84E4C9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659E1E-0E9F-DC4F-40A9-CFA17EDF78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8217318" y="7059"/>
              <a:ext cx="3974283" cy="6872683"/>
            </a:xfrm>
            <a:prstGeom prst="rect">
              <a:avLst/>
            </a:prstGeom>
            <a:gradFill flip="none" rotWithShape="1">
              <a:gsLst>
                <a:gs pos="0">
                  <a:schemeClr val="accent2">
                    <a:alpha val="64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2" name="Picture 1">
            <a:extLst>
              <a:ext uri="{FF2B5EF4-FFF2-40B4-BE49-F238E27FC236}">
                <a16:creationId xmlns:a16="http://schemas.microsoft.com/office/drawing/2014/main" id="{2B97D951-0943-7588-CC90-A5C7A5A05C84}"/>
              </a:ext>
            </a:extLst>
          </p:cNvPr>
          <p:cNvPicPr>
            <a:picLocks noChangeAspect="1"/>
          </p:cNvPicPr>
          <p:nvPr/>
        </p:nvPicPr>
        <p:blipFill rotWithShape="1">
          <a:blip r:embed="rId2"/>
          <a:srcRect t="4549" r="1" b="7450"/>
          <a:stretch/>
        </p:blipFill>
        <p:spPr>
          <a:xfrm>
            <a:off x="122716" y="115738"/>
            <a:ext cx="11938653" cy="6618898"/>
          </a:xfrm>
          <a:prstGeom prst="rect">
            <a:avLst/>
          </a:prstGeom>
        </p:spPr>
      </p:pic>
      <p:sp>
        <p:nvSpPr>
          <p:cNvPr id="3" name="Slide Number Placeholder 2">
            <a:extLst>
              <a:ext uri="{FF2B5EF4-FFF2-40B4-BE49-F238E27FC236}">
                <a16:creationId xmlns:a16="http://schemas.microsoft.com/office/drawing/2014/main" id="{A5DEA9B2-0DA7-B8DB-14E7-736948DFA32C}"/>
              </a:ext>
            </a:extLst>
          </p:cNvPr>
          <p:cNvSpPr>
            <a:spLocks noGrp="1"/>
          </p:cNvSpPr>
          <p:nvPr>
            <p:ph type="sldNum" sz="quarter" idx="12"/>
          </p:nvPr>
        </p:nvSpPr>
        <p:spPr/>
        <p:txBody>
          <a:bodyPr/>
          <a:lstStyle/>
          <a:p>
            <a:fld id="{8AF08E45-F6B8-4E48-9549-399CF9770255}" type="slidenum">
              <a:rPr lang="en-US" smtClean="0"/>
              <a:t>9</a:t>
            </a:fld>
            <a:endParaRPr lang="en-US"/>
          </a:p>
        </p:txBody>
      </p:sp>
    </p:spTree>
    <p:extLst>
      <p:ext uri="{BB962C8B-B14F-4D97-AF65-F5344CB8AC3E}">
        <p14:creationId xmlns:p14="http://schemas.microsoft.com/office/powerpoint/2010/main" val="3928616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5618</TotalTime>
  <Words>1593</Words>
  <Application>Microsoft Office PowerPoint</Application>
  <PresentationFormat>Widescreen</PresentationFormat>
  <Paragraphs>151</Paragraphs>
  <Slides>27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Adobe Devanagari</vt:lpstr>
      <vt:lpstr>Aptos</vt:lpstr>
      <vt:lpstr>Arial</vt:lpstr>
      <vt:lpstr>Calibri</vt:lpstr>
      <vt:lpstr>Calibri Light</vt:lpstr>
      <vt:lpstr>Wingdings</vt:lpstr>
      <vt:lpstr>Office Theme</vt:lpstr>
      <vt:lpstr>PowerPoint Presentation</vt:lpstr>
      <vt:lpstr>Lessons Learned - </vt:lpstr>
      <vt:lpstr>PowerPoint Presentation</vt:lpstr>
      <vt:lpstr>PowerPoint Presentation</vt:lpstr>
      <vt:lpstr>PowerPoint Presentation</vt:lpstr>
      <vt:lpstr>PowerPoint Presentation</vt:lpstr>
      <vt:lpstr>PowerPoint Presentation</vt:lpstr>
      <vt:lpstr>Lessons Learned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Buelow</dc:creator>
  <cp:lastModifiedBy>Kris Fischer</cp:lastModifiedBy>
  <cp:revision>33</cp:revision>
  <cp:lastPrinted>2024-06-13T23:38:11Z</cp:lastPrinted>
  <dcterms:created xsi:type="dcterms:W3CDTF">2022-09-19T20:44:18Z</dcterms:created>
  <dcterms:modified xsi:type="dcterms:W3CDTF">2024-06-13T23:40:32Z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1d9e89-75f8-422c-a48a-3151e9c1fb3a_Enabled">
    <vt:lpwstr>true</vt:lpwstr>
  </property>
  <property fmtid="{D5CDD505-2E9C-101B-9397-08002B2CF9AE}" pid="3" name="MSIP_Label_d31d9e89-75f8-422c-a48a-3151e9c1fb3a_SetDate">
    <vt:lpwstr>2024-06-12T22:45:59Z</vt:lpwstr>
  </property>
  <property fmtid="{D5CDD505-2E9C-101B-9397-08002B2CF9AE}" pid="4" name="MSIP_Label_d31d9e89-75f8-422c-a48a-3151e9c1fb3a_Method">
    <vt:lpwstr>Standard</vt:lpwstr>
  </property>
  <property fmtid="{D5CDD505-2E9C-101B-9397-08002B2CF9AE}" pid="5" name="MSIP_Label_d31d9e89-75f8-422c-a48a-3151e9c1fb3a_Name">
    <vt:lpwstr>Public</vt:lpwstr>
  </property>
  <property fmtid="{D5CDD505-2E9C-101B-9397-08002B2CF9AE}" pid="6" name="MSIP_Label_d31d9e89-75f8-422c-a48a-3151e9c1fb3a_SiteId">
    <vt:lpwstr>0967e113-f1c2-45b2-bbfe-559061d1171e</vt:lpwstr>
  </property>
  <property fmtid="{D5CDD505-2E9C-101B-9397-08002B2CF9AE}" pid="7" name="MSIP_Label_d31d9e89-75f8-422c-a48a-3151e9c1fb3a_ActionId">
    <vt:lpwstr>a04d77cd-2aea-4d07-b09d-35f5af0f8366</vt:lpwstr>
  </property>
  <property fmtid="{D5CDD505-2E9C-101B-9397-08002B2CF9AE}" pid="8" name="MSIP_Label_d31d9e89-75f8-422c-a48a-3151e9c1fb3a_ContentBits">
    <vt:lpwstr>0</vt:lpwstr>
  </property>
</Properties>
</file>