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30"/>
  </p:notesMasterIdLst>
  <p:sldIdLst>
    <p:sldId id="257" r:id="rId3"/>
    <p:sldId id="258" r:id="rId4"/>
    <p:sldId id="281" r:id="rId5"/>
    <p:sldId id="284" r:id="rId6"/>
    <p:sldId id="285" r:id="rId7"/>
    <p:sldId id="259" r:id="rId8"/>
    <p:sldId id="283" r:id="rId9"/>
    <p:sldId id="282" r:id="rId10"/>
    <p:sldId id="262" r:id="rId11"/>
    <p:sldId id="264" r:id="rId12"/>
    <p:sldId id="265" r:id="rId13"/>
    <p:sldId id="266" r:id="rId14"/>
    <p:sldId id="267" r:id="rId15"/>
    <p:sldId id="268" r:id="rId16"/>
    <p:sldId id="269" r:id="rId17"/>
    <p:sldId id="270" r:id="rId18"/>
    <p:sldId id="273" r:id="rId19"/>
    <p:sldId id="274" r:id="rId20"/>
    <p:sldId id="275" r:id="rId21"/>
    <p:sldId id="276" r:id="rId22"/>
    <p:sldId id="286" r:id="rId23"/>
    <p:sldId id="287" r:id="rId24"/>
    <p:sldId id="280" r:id="rId25"/>
    <p:sldId id="277" r:id="rId26"/>
    <p:sldId id="279" r:id="rId27"/>
    <p:sldId id="271"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2508" autoAdjust="0"/>
  </p:normalViewPr>
  <p:slideViewPr>
    <p:cSldViewPr snapToGrid="0">
      <p:cViewPr varScale="1">
        <p:scale>
          <a:sx n="85" d="100"/>
          <a:sy n="85" d="100"/>
        </p:scale>
        <p:origin x="96"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B12687-FD89-4AD2-B3D2-561C447614C2}" type="datetimeFigureOut">
              <a:rPr lang="en-US" smtClean="0"/>
              <a:t>3/20/2023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28D57-9236-47D8-951B-7694637A3F74}" type="slidenum">
              <a:rPr lang="en-US" smtClean="0"/>
              <a:t>‹#›</a:t>
            </a:fld>
            <a:endParaRPr lang="en-US"/>
          </a:p>
        </p:txBody>
      </p:sp>
    </p:spTree>
    <p:extLst>
      <p:ext uri="{BB962C8B-B14F-4D97-AF65-F5344CB8AC3E}">
        <p14:creationId xmlns:p14="http://schemas.microsoft.com/office/powerpoint/2010/main" val="159557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tuirgis.maps.arcgis.com/apps/MapSeries/index.html?appid=7961a9f233684f0daf87970b37d8dc1c"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Slide 1 – Good afternoon everyone.  My name is Kris Fischer and I work for the Umatilla Tribe’s as the Tucannon Basin Habitat Enhancement Project Leader.  I would</a:t>
            </a:r>
            <a:r>
              <a:rPr lang="en-US" sz="1100" baseline="0" dirty="0" smtClean="0">
                <a:effectLst/>
                <a:latin typeface="Calibri" panose="020F0502020204030204" pitchFamily="34" charset="0"/>
                <a:ea typeface="Calibri" panose="020F0502020204030204" pitchFamily="34" charset="0"/>
                <a:cs typeface="Times New Roman" panose="02020603050405020304" pitchFamily="18" charset="0"/>
              </a:rPr>
              <a:t> like </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to recognize</a:t>
            </a:r>
            <a:r>
              <a:rPr lang="en-US" sz="1100" baseline="0" dirty="0" smtClean="0">
                <a:effectLst/>
                <a:latin typeface="Calibri" panose="020F0502020204030204" pitchFamily="34" charset="0"/>
                <a:ea typeface="Calibri" panose="020F0502020204030204" pitchFamily="34" charset="0"/>
                <a:cs typeface="Times New Roman" panose="02020603050405020304" pitchFamily="18" charset="0"/>
              </a:rPr>
              <a:t> my </a:t>
            </a:r>
            <a:r>
              <a:rPr lang="en-US" sz="1100" baseline="0" dirty="0" smtClean="0">
                <a:effectLst/>
                <a:latin typeface="Calibri" panose="020F0502020204030204" pitchFamily="34" charset="0"/>
                <a:ea typeface="Calibri" panose="020F0502020204030204" pitchFamily="34" charset="0"/>
                <a:cs typeface="Times New Roman" panose="02020603050405020304" pitchFamily="18" charset="0"/>
              </a:rPr>
              <a:t>geomorphic change detection team, </a:t>
            </a:r>
            <a:r>
              <a:rPr lang="en-US" sz="1100" baseline="0" dirty="0" err="1" smtClean="0">
                <a:effectLst/>
                <a:latin typeface="Calibri" panose="020F0502020204030204" pitchFamily="34" charset="0"/>
                <a:ea typeface="Calibri" panose="020F0502020204030204" pitchFamily="34" charset="0"/>
                <a:cs typeface="Times New Roman" panose="02020603050405020304" pitchFamily="18" charset="0"/>
              </a:rPr>
              <a:t>AnchorQEA</a:t>
            </a:r>
            <a:r>
              <a:rPr lang="en-US" sz="1100" baseline="0" dirty="0" smtClean="0">
                <a:effectLst/>
                <a:latin typeface="Calibri" panose="020F0502020204030204" pitchFamily="34" charset="0"/>
                <a:ea typeface="Calibri" panose="020F0502020204030204" pitchFamily="34" charset="0"/>
                <a:cs typeface="Times New Roman" panose="02020603050405020304" pitchFamily="18" charset="0"/>
              </a:rPr>
              <a:t> and NV5.</a:t>
            </a:r>
            <a:endParaRPr lang="en-US" sz="1100" baseline="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I</a:t>
            </a:r>
            <a:r>
              <a:rPr lang="en-US" sz="1100" baseline="0" dirty="0" smtClean="0">
                <a:effectLst/>
                <a:latin typeface="Calibri" panose="020F0502020204030204" pitchFamily="34" charset="0"/>
                <a:ea typeface="Calibri" panose="020F0502020204030204" pitchFamily="34" charset="0"/>
                <a:cs typeface="Times New Roman" panose="02020603050405020304" pitchFamily="18" charset="0"/>
              </a:rPr>
              <a:t> turned 50 last week, which after some deep though lead me to start this presentation with a retrospective</a:t>
            </a: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567BB3EB-AAC6-46CE-9240-E3FD9970019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904333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Since</a:t>
            </a:r>
            <a:r>
              <a:rPr lang="en-US" baseline="0" dirty="0" smtClean="0"/>
              <a:t> restoration started i</a:t>
            </a:r>
            <a:r>
              <a:rPr lang="en-US" dirty="0" smtClean="0"/>
              <a:t>n the Tucannon</a:t>
            </a:r>
            <a:r>
              <a:rPr lang="en-US" baseline="0" dirty="0" smtClean="0"/>
              <a:t> in 2010, events above the 5 year have been limited.  We originally thought we would use time or years to resurvey.  But have learned that we don’t get to choose the reoccurrence intervals and have since relied on event based sampling.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Starting with the 2010 restoration plan the Lidar.  We have since recollected LiDAR data in 2017 and then again in 2020.  With an update to our restoration plan in 2020.  As we learned from our first 25 year event in the Tucannon since the BPA programmatic started.  This event was caused by rain on snow in February 2020 as the Northern Blue Mountains received 9 inches of rain in 36 hours.</a:t>
            </a:r>
          </a:p>
          <a:p>
            <a:pPr marL="0" indent="0">
              <a:buFont typeface="Arial" panose="020B0604020202020204" pitchFamily="34" charset="0"/>
              <a:buNone/>
            </a:pPr>
            <a:r>
              <a:rPr lang="en-US" baseline="0" dirty="0" smtClean="0"/>
              <a:t> </a:t>
            </a:r>
            <a:endParaRPr lang="en-US" dirty="0" smtClean="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4249891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has the repeat 2017 and 2020 red/green LiDAR</a:t>
            </a:r>
            <a:r>
              <a:rPr lang="en-US" baseline="0" dirty="0" smtClean="0"/>
              <a:t> taught us?  We decided to take a look at the data and hired NV5 and </a:t>
            </a:r>
            <a:r>
              <a:rPr lang="en-US" baseline="0" dirty="0" err="1" smtClean="0"/>
              <a:t>AnchorQEA</a:t>
            </a:r>
            <a:r>
              <a:rPr lang="en-US" baseline="0" dirty="0" smtClean="0"/>
              <a:t> to help analyze the datasets.  We wanted to look at the geomorphic change detection between the 2017 and 2020 datasets.  Look at changes in transport capacity, look for changes in channel complexity and floodplain connectivity.  Looked for changes in habitat suitability for spring chinook and steelhead juveniles and look at bull trout.  This led us to use geomorphic unit tool (GUT Analysis) and look at confinement.</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11</a:t>
            </a:fld>
            <a:endParaRPr lang="en-US"/>
          </a:p>
        </p:txBody>
      </p:sp>
    </p:spTree>
    <p:extLst>
      <p:ext uri="{BB962C8B-B14F-4D97-AF65-F5344CB8AC3E}">
        <p14:creationId xmlns:p14="http://schemas.microsoft.com/office/powerpoint/2010/main" val="4086012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the geomorphic change at PA 18.  As you can see we had sediment deposition (red/orange) of 2-5 feet causing split flow.  You can also see side channel incision in blue, most between 1-2 feet after the 2020 high flows.</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12</a:t>
            </a:fld>
            <a:endParaRPr lang="en-US"/>
          </a:p>
        </p:txBody>
      </p:sp>
    </p:spTree>
    <p:extLst>
      <p:ext uri="{BB962C8B-B14F-4D97-AF65-F5344CB8AC3E}">
        <p14:creationId xmlns:p14="http://schemas.microsoft.com/office/powerpoint/2010/main" val="3326996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looked</a:t>
            </a:r>
            <a:r>
              <a:rPr lang="en-US" baseline="0" dirty="0" smtClean="0"/>
              <a:t> at changes in floodplain connectivity.  As you can tell by the green 2-yr connected, we saw large changes at this project area in the about of 2 year floodplain connectivity in 2020.  This metric went from 19.7 acres to 21.5 acres at this site alone. </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13</a:t>
            </a:fld>
            <a:endParaRPr lang="en-US"/>
          </a:p>
        </p:txBody>
      </p:sp>
    </p:spTree>
    <p:extLst>
      <p:ext uri="{BB962C8B-B14F-4D97-AF65-F5344CB8AC3E}">
        <p14:creationId xmlns:p14="http://schemas.microsoft.com/office/powerpoint/2010/main" val="1589460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we analyzed changes in channel complexity.  Using River Complexity Index (RCI) we saw large changes in both sinuosity and the number of side channel nodes which both increase RCI.  This was one of the first restoration sites that used a mix of helicopter and ground based large wood additions.  And until recently was one of the heaviest treated sites in the Tucannon.  You can tell by the purple on this map, that the 2020 flows did a lot of work at this site.  </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14</a:t>
            </a:fld>
            <a:endParaRPr lang="en-US"/>
          </a:p>
        </p:txBody>
      </p:sp>
    </p:spTree>
    <p:extLst>
      <p:ext uri="{BB962C8B-B14F-4D97-AF65-F5344CB8AC3E}">
        <p14:creationId xmlns:p14="http://schemas.microsoft.com/office/powerpoint/2010/main" val="584114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started to look at Stream Power, or Excess Transport Capacity.  For reference I’ve</a:t>
            </a:r>
            <a:r>
              <a:rPr lang="en-US" baseline="0" dirty="0" smtClean="0"/>
              <a:t> highlighted PA 18 on this graphic.  With Excess transport capacity on the Y-axis and the project area numbers on the X-axis going from upstream starting a 1 and going downstream to 45 near the mouth at the Snake River.  Some sites continued to incise, others are still confined and we still have significant levees in some project areas.  The ability to analyze the whole Tucannon for stream power starts to allow us to refocus our restoration efforts in areas where you don’t expect to see excess stream power like lower in the Tucannon in historically depositional reaches.</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15</a:t>
            </a:fld>
            <a:endParaRPr lang="en-US"/>
          </a:p>
        </p:txBody>
      </p:sp>
    </p:spTree>
    <p:extLst>
      <p:ext uri="{BB962C8B-B14F-4D97-AF65-F5344CB8AC3E}">
        <p14:creationId xmlns:p14="http://schemas.microsoft.com/office/powerpoint/2010/main" val="3568775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the struggle</a:t>
            </a:r>
            <a:r>
              <a:rPr lang="en-US" baseline="0" dirty="0" smtClean="0"/>
              <a:t> we have is communicating to our fish restoration folks and explaining what these physical habitat metrics mean for fish.  So we added metrics such as Habitat Suitability Index and Percent slow water habitat.  For HSI we looked at WDFW curves for the Tucannon and focused on Juvenile Spring Chinook and steelhead, but also looked at </a:t>
            </a:r>
            <a:r>
              <a:rPr lang="en-US" baseline="0" dirty="0" err="1" smtClean="0"/>
              <a:t>bulltrout</a:t>
            </a:r>
            <a:r>
              <a:rPr lang="en-US" baseline="0" dirty="0" smtClean="0"/>
              <a:t>.  We expect this to bridge the gap between those doing fish research and those of us doing habitat restoration in the Tucannon.</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16</a:t>
            </a:fld>
            <a:endParaRPr lang="en-US"/>
          </a:p>
        </p:txBody>
      </p:sp>
    </p:spTree>
    <p:extLst>
      <p:ext uri="{BB962C8B-B14F-4D97-AF65-F5344CB8AC3E}">
        <p14:creationId xmlns:p14="http://schemas.microsoft.com/office/powerpoint/2010/main" val="19157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Using the 2017 and 2020 green </a:t>
            </a:r>
            <a:r>
              <a:rPr lang="en-US" sz="1200" kern="1200" dirty="0" err="1" smtClean="0">
                <a:solidFill>
                  <a:schemeClr val="tx1"/>
                </a:solidFill>
                <a:effectLst/>
                <a:latin typeface="+mn-lt"/>
                <a:ea typeface="+mn-ea"/>
                <a:cs typeface="+mn-cs"/>
              </a:rPr>
              <a:t>lidar</a:t>
            </a:r>
            <a:r>
              <a:rPr lang="en-US" sz="1200" kern="1200" dirty="0" smtClean="0">
                <a:solidFill>
                  <a:schemeClr val="tx1"/>
                </a:solidFill>
                <a:effectLst/>
                <a:latin typeface="+mn-lt"/>
                <a:ea typeface="+mn-ea"/>
                <a:cs typeface="+mn-cs"/>
              </a:rPr>
              <a:t> datasets has allowed us to look not only at the watershed scale.  But also look at changes during a major event.  Can we see positive effects from, the 15 restoration projects completed in the 55 mile Tucannon River.  How do project areas react to restoration upstream and downstream?</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17</a:t>
            </a:fld>
            <a:endParaRPr lang="en-US"/>
          </a:p>
        </p:txBody>
      </p:sp>
    </p:spTree>
    <p:extLst>
      <p:ext uri="{BB962C8B-B14F-4D97-AF65-F5344CB8AC3E}">
        <p14:creationId xmlns:p14="http://schemas.microsoft.com/office/powerpoint/2010/main" val="260514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 power of watershed scale analysis. We</a:t>
            </a:r>
            <a:r>
              <a:rPr lang="en-US" baseline="0" dirty="0" smtClean="0"/>
              <a:t> are trying to explain why the general trend of decreased floodplain connectivity is still happening in the basin after a 25 year event.  Why some sites remained connected, and some did not. Again PA 18 for reference.  </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18</a:t>
            </a:fld>
            <a:endParaRPr lang="en-US"/>
          </a:p>
        </p:txBody>
      </p:sp>
    </p:spTree>
    <p:extLst>
      <p:ext uri="{BB962C8B-B14F-4D97-AF65-F5344CB8AC3E}">
        <p14:creationId xmlns:p14="http://schemas.microsoft.com/office/powerpoint/2010/main" val="2476080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a:t>
            </a:r>
            <a:r>
              <a:rPr lang="en-US" baseline="0" dirty="0" smtClean="0"/>
              <a:t> at channel complexity from 2017 thru 2020 for the watershed.  We start to identify restored sites with negative response, positive response and no response.  Again with PA 1</a:t>
            </a:r>
            <a:r>
              <a:rPr lang="en-US" dirty="0" smtClean="0"/>
              <a:t>8 highlighted.</a:t>
            </a:r>
            <a:endParaRPr lang="en-US" dirty="0"/>
          </a:p>
        </p:txBody>
      </p:sp>
    </p:spTree>
    <p:extLst>
      <p:ext uri="{BB962C8B-B14F-4D97-AF65-F5344CB8AC3E}">
        <p14:creationId xmlns:p14="http://schemas.microsoft.com/office/powerpoint/2010/main" val="2460282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When I started</a:t>
            </a:r>
            <a:r>
              <a:rPr lang="en-US" baseline="0" dirty="0" smtClean="0"/>
              <a:t> my career in 2000, we mostly looked back at old photos to see what was occurring in our watersheds.  Anyone remember cadastral surveys or NRCS aerial photos?  We spent time on the ground using binoculars.</a:t>
            </a:r>
            <a:endParaRPr lang="en-US" baseline="0" dirty="0"/>
          </a:p>
        </p:txBody>
      </p:sp>
      <p:sp>
        <p:nvSpPr>
          <p:cNvPr id="4" name="Slide Number Placeholder 3"/>
          <p:cNvSpPr>
            <a:spLocks noGrp="1"/>
          </p:cNvSpPr>
          <p:nvPr>
            <p:ph type="sldNum" sz="quarter" idx="10"/>
          </p:nvPr>
        </p:nvSpPr>
        <p:spPr/>
        <p:txBody>
          <a:bodyPr/>
          <a:lstStyle/>
          <a:p>
            <a:fld id="{5F7BC821-20A0-4663-A3A7-2461CE365F07}" type="slidenum">
              <a:rPr lang="en-US" smtClean="0"/>
              <a:t>2</a:t>
            </a:fld>
            <a:endParaRPr lang="en-US"/>
          </a:p>
        </p:txBody>
      </p:sp>
    </p:spTree>
    <p:extLst>
      <p:ext uri="{BB962C8B-B14F-4D97-AF65-F5344CB8AC3E}">
        <p14:creationId xmlns:p14="http://schemas.microsoft.com/office/powerpoint/2010/main" val="262401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start to combine the effects of floodplain</a:t>
            </a:r>
            <a:r>
              <a:rPr lang="en-US" baseline="0" dirty="0" smtClean="0"/>
              <a:t> connectivity and channel complexity for the watershed.  You start to see restored sites with differences between connectivity and complexity.  Why does PA 18 have such a high degree of complexity but still a relatively low degree of floodplain connectivity for instance.  </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20</a:t>
            </a:fld>
            <a:endParaRPr lang="en-US"/>
          </a:p>
        </p:txBody>
      </p:sp>
    </p:spTree>
    <p:extLst>
      <p:ext uri="{BB962C8B-B14F-4D97-AF65-F5344CB8AC3E}">
        <p14:creationId xmlns:p14="http://schemas.microsoft.com/office/powerpoint/2010/main" val="1173623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a:solidFill>
                  <a:schemeClr val="tx1"/>
                </a:solidFill>
                <a:effectLst/>
                <a:latin typeface="+mn-lt"/>
                <a:ea typeface="+mn-ea"/>
                <a:cs typeface="+mn-cs"/>
              </a:rPr>
              <a:t>The Tucannon Project adaptively manages completed restoration projects.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Since </a:t>
            </a:r>
            <a:r>
              <a:rPr lang="en-US" sz="1200" kern="1200" dirty="0">
                <a:solidFill>
                  <a:schemeClr val="tx1"/>
                </a:solidFill>
                <a:effectLst/>
                <a:latin typeface="+mn-lt"/>
                <a:ea typeface="+mn-ea"/>
                <a:cs typeface="+mn-cs"/>
              </a:rPr>
              <a:t>2015, the project has implemented 3 large scale restoration projects based on the 2011 restoration plan.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addition, the Tucannon Project assists the Programmatic with rapid habitat surveys and has contracted bathymetric lidar services in 2017 and 2020 to help monitor channel change detection.  This will lead to further reporting out at several different levels.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newly updated 2021 Plan </a:t>
            </a:r>
            <a:r>
              <a:rPr lang="en-US" sz="1200" kern="1200" dirty="0" smtClean="0">
                <a:solidFill>
                  <a:schemeClr val="tx1"/>
                </a:solidFill>
                <a:effectLst/>
                <a:latin typeface="+mn-lt"/>
                <a:ea typeface="+mn-ea"/>
                <a:cs typeface="+mn-cs"/>
              </a:rPr>
              <a:t>identified </a:t>
            </a:r>
            <a:r>
              <a:rPr lang="en-US" sz="1200" kern="1200" dirty="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prioritized future </a:t>
            </a:r>
            <a:r>
              <a:rPr lang="en-US" sz="1200" kern="1200" dirty="0">
                <a:solidFill>
                  <a:schemeClr val="tx1"/>
                </a:solidFill>
                <a:effectLst/>
                <a:latin typeface="+mn-lt"/>
                <a:ea typeface="+mn-ea"/>
                <a:cs typeface="+mn-cs"/>
              </a:rPr>
              <a:t>restoration </a:t>
            </a:r>
            <a:r>
              <a:rPr lang="en-US" sz="1200" kern="1200" dirty="0" smtClean="0">
                <a:solidFill>
                  <a:schemeClr val="tx1"/>
                </a:solidFill>
                <a:effectLst/>
                <a:latin typeface="+mn-lt"/>
                <a:ea typeface="+mn-ea"/>
                <a:cs typeface="+mn-cs"/>
              </a:rPr>
              <a:t>projects by </a:t>
            </a:r>
            <a:r>
              <a:rPr lang="en-US" sz="1200" kern="1200" dirty="0">
                <a:solidFill>
                  <a:schemeClr val="tx1"/>
                </a:solidFill>
                <a:effectLst/>
                <a:latin typeface="+mn-lt"/>
                <a:ea typeface="+mn-ea"/>
                <a:cs typeface="+mn-cs"/>
              </a:rPr>
              <a:t>floodplain availability and channel complexity opportunities in each project area by generating an interactive GIS </a:t>
            </a:r>
            <a:r>
              <a:rPr lang="en-US" sz="1200" kern="1200" dirty="0" err="1">
                <a:solidFill>
                  <a:schemeClr val="tx1"/>
                </a:solidFill>
                <a:effectLst/>
                <a:latin typeface="+mn-lt"/>
                <a:ea typeface="+mn-ea"/>
                <a:cs typeface="+mn-cs"/>
              </a:rPr>
              <a:t>webmap</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Tucannon River Restoration (arcgis.com)</a:t>
            </a:r>
            <a:r>
              <a:rPr lang="en-US" sz="1200" kern="1200" dirty="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a:t>
            </a:r>
            <a:r>
              <a:rPr lang="en-US" sz="1200" kern="1200" dirty="0">
                <a:solidFill>
                  <a:schemeClr val="tx1"/>
                </a:solidFill>
                <a:effectLst/>
                <a:latin typeface="+mn-lt"/>
                <a:ea typeface="+mn-ea"/>
                <a:cs typeface="+mn-cs"/>
              </a:rPr>
              <a:t>new project areas were then reprioritized by these new objectives (floodplain/complexity) and tiered into three priority levels to assist project sponsors with project area selection.  The Adjustment phase will refocus project sponsors toward the new tier 1 projects.</a:t>
            </a:r>
          </a:p>
        </p:txBody>
      </p:sp>
      <p:sp>
        <p:nvSpPr>
          <p:cNvPr id="4" name="Slide Number Placeholder 3"/>
          <p:cNvSpPr>
            <a:spLocks noGrp="1"/>
          </p:cNvSpPr>
          <p:nvPr>
            <p:ph type="sldNum" sz="quarter" idx="10"/>
          </p:nvPr>
        </p:nvSpPr>
        <p:spPr/>
        <p:txBody>
          <a:bodyPr/>
          <a:lstStyle/>
          <a:p>
            <a:fld id="{6662BC77-4955-4E6B-BFC9-8B00E14BF46E}" type="slidenum">
              <a:rPr lang="en-US" smtClean="0"/>
              <a:t>21</a:t>
            </a:fld>
            <a:endParaRPr lang="en-US"/>
          </a:p>
        </p:txBody>
      </p:sp>
    </p:spTree>
    <p:extLst>
      <p:ext uri="{BB962C8B-B14F-4D97-AF65-F5344CB8AC3E}">
        <p14:creationId xmlns:p14="http://schemas.microsoft.com/office/powerpoint/2010/main" val="800223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Tucannon Basin is split roughly 50/50 between private and public ownership.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Making it critical that the Tucannon Implementers find novel ways to communicate the restoration plan and associated actions to the folks living on the ground.  This also allows landowners to communicate their concerns back to the project implementers.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662BC77-4955-4E6B-BFC9-8B00E14BF46E}" type="slidenum">
              <a:rPr lang="en-US" smtClean="0"/>
              <a:t>22</a:t>
            </a:fld>
            <a:endParaRPr lang="en-US"/>
          </a:p>
        </p:txBody>
      </p:sp>
    </p:spTree>
    <p:extLst>
      <p:ext uri="{BB962C8B-B14F-4D97-AF65-F5344CB8AC3E}">
        <p14:creationId xmlns:p14="http://schemas.microsoft.com/office/powerpoint/2010/main" val="955672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the Tucannon Web Map to house all the Lidar,</a:t>
            </a:r>
            <a:r>
              <a:rPr lang="en-US" baseline="0" dirty="0" smtClean="0"/>
              <a:t> aerial phots and geomorphic change detection analysis.  This allows us to share the data with anyone who wants to see it.  </a:t>
            </a:r>
          </a:p>
          <a:p>
            <a:r>
              <a:rPr lang="en-US" baseline="0" dirty="0" smtClean="0"/>
              <a:t>We started including the fish monitoring data which included </a:t>
            </a:r>
            <a:r>
              <a:rPr lang="en-US" baseline="0" dirty="0" err="1" smtClean="0"/>
              <a:t>redd</a:t>
            </a:r>
            <a:r>
              <a:rPr lang="en-US" baseline="0" dirty="0" smtClean="0"/>
              <a:t> surveys and interrogation sites for the fish in and fish out work in the basin.</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23</a:t>
            </a:fld>
            <a:endParaRPr lang="en-US"/>
          </a:p>
        </p:txBody>
      </p:sp>
    </p:spTree>
    <p:extLst>
      <p:ext uri="{BB962C8B-B14F-4D97-AF65-F5344CB8AC3E}">
        <p14:creationId xmlns:p14="http://schemas.microsoft.com/office/powerpoint/2010/main" val="2052489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finally a shout out to all those who help work in the Tucannon, as species recovery is only possible with the help of the Tucannon Partners.</a:t>
            </a:r>
            <a:endParaRPr lang="en-US" dirty="0"/>
          </a:p>
        </p:txBody>
      </p:sp>
      <p:sp>
        <p:nvSpPr>
          <p:cNvPr id="4" name="Slide Number Placeholder 3"/>
          <p:cNvSpPr>
            <a:spLocks noGrp="1"/>
          </p:cNvSpPr>
          <p:nvPr>
            <p:ph type="sldNum" sz="quarter" idx="5"/>
          </p:nvPr>
        </p:nvSpPr>
        <p:spPr/>
        <p:txBody>
          <a:bodyPr/>
          <a:lstStyle/>
          <a:p>
            <a:fld id="{B8649DAF-093F-4482-AA38-346E9A2DEE94}"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359079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Slide </a:t>
            </a:r>
            <a:r>
              <a:rPr lang="en-US" sz="1200" kern="1200" dirty="0" smtClean="0">
                <a:solidFill>
                  <a:schemeClr val="tx1"/>
                </a:solidFill>
                <a:effectLst/>
                <a:latin typeface="+mn-lt"/>
                <a:ea typeface="+mn-ea"/>
                <a:cs typeface="+mn-cs"/>
              </a:rPr>
              <a:t>25 </a:t>
            </a:r>
            <a:r>
              <a:rPr lang="en-US" sz="1200" kern="1200" dirty="0" smtClean="0">
                <a:solidFill>
                  <a:schemeClr val="tx1"/>
                </a:solidFill>
                <a:effectLst/>
                <a:latin typeface="+mn-lt"/>
                <a:ea typeface="+mn-ea"/>
                <a:cs typeface="+mn-cs"/>
              </a:rPr>
              <a:t>– Thanks again.  I appreciate the time to share the results of the past several years of work in the Tucannon.  I encourage you to check out the Tucannon River. Org website and more specifically the Tucannon </a:t>
            </a:r>
            <a:r>
              <a:rPr lang="en-US" sz="1200" kern="1200" dirty="0" err="1" smtClean="0">
                <a:solidFill>
                  <a:schemeClr val="tx1"/>
                </a:solidFill>
                <a:effectLst/>
                <a:latin typeface="+mn-lt"/>
                <a:ea typeface="+mn-ea"/>
                <a:cs typeface="+mn-cs"/>
              </a:rPr>
              <a:t>webmap</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This picture shows PA</a:t>
            </a:r>
            <a:r>
              <a:rPr lang="en-US" sz="1200" kern="1200" baseline="0" dirty="0" smtClean="0">
                <a:solidFill>
                  <a:schemeClr val="tx1"/>
                </a:solidFill>
                <a:effectLst/>
                <a:latin typeface="+mn-lt"/>
                <a:ea typeface="+mn-ea"/>
                <a:cs typeface="+mn-cs"/>
              </a:rPr>
              <a:t> 18 during 2020 flow event.  As you can see the site is now very complex and has floodplain connectivity.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I’d </a:t>
            </a:r>
            <a:r>
              <a:rPr lang="en-US" sz="1200" kern="1200" dirty="0" smtClean="0">
                <a:solidFill>
                  <a:schemeClr val="tx1"/>
                </a:solidFill>
                <a:effectLst/>
                <a:latin typeface="+mn-lt"/>
                <a:ea typeface="+mn-ea"/>
                <a:cs typeface="+mn-cs"/>
              </a:rPr>
              <a:t>be happy to take any questions.</a:t>
            </a:r>
          </a:p>
          <a:p>
            <a:endParaRPr lang="en-US" dirty="0"/>
          </a:p>
        </p:txBody>
      </p:sp>
      <p:sp>
        <p:nvSpPr>
          <p:cNvPr id="4" name="Slide Number Placeholder 3"/>
          <p:cNvSpPr>
            <a:spLocks noGrp="1"/>
          </p:cNvSpPr>
          <p:nvPr>
            <p:ph type="sldNum" sz="quarter" idx="5"/>
          </p:nvPr>
        </p:nvSpPr>
        <p:spPr/>
        <p:txBody>
          <a:bodyPr/>
          <a:lstStyle/>
          <a:p>
            <a:fld id="{B8649DAF-093F-4482-AA38-346E9A2DEE94}"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997262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3973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2004, Matt Boyd and Russ Fox of then “Watershed Sciences” called saying they had some new sensor technology which they were calling LiDAR and really needed</a:t>
            </a:r>
            <a:r>
              <a:rPr lang="en-US" baseline="0" dirty="0" smtClean="0"/>
              <a:t> to try it out.  So on a fine day in November 2004, they flew into Chiloquin International Airport and picked me up for a ride in their airplane.</a:t>
            </a:r>
          </a:p>
          <a:p>
            <a:endParaRPr lang="en-US" baseline="0" dirty="0" smtClean="0"/>
          </a:p>
          <a:p>
            <a:r>
              <a:rPr lang="en-US" dirty="0" smtClean="0"/>
              <a:t>We took</a:t>
            </a:r>
            <a:r>
              <a:rPr lang="en-US" baseline="0" dirty="0" smtClean="0"/>
              <a:t> off that day to fly the Sprague River, flying back and forth to map the river and its floodplain from valley wall to valley wall.  Would have been nice if someone would have mentioned this airplane didn’t have a bathroom and that we would be flying until the GPS blackout period or approximately 6.5 hours.</a:t>
            </a:r>
          </a:p>
          <a:p>
            <a:endParaRPr lang="en-US" baseline="0" dirty="0" smtClean="0"/>
          </a:p>
          <a:p>
            <a:r>
              <a:rPr lang="en-US" baseline="0" dirty="0" smtClean="0"/>
              <a:t>Of course I took my camera and Matt and Russ had theirs.  Just seeing the Sprague River from the air was exciting after spending 4 years seeing the river from the ground.</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3</a:t>
            </a:fld>
            <a:endParaRPr lang="en-US"/>
          </a:p>
        </p:txBody>
      </p:sp>
    </p:spTree>
    <p:extLst>
      <p:ext uri="{BB962C8B-B14F-4D97-AF65-F5344CB8AC3E}">
        <p14:creationId xmlns:p14="http://schemas.microsoft.com/office/powerpoint/2010/main" val="3319974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November</a:t>
            </a:r>
            <a:r>
              <a:rPr lang="en-US" baseline="0" dirty="0" smtClean="0"/>
              <a:t> 2004 flight produced LiDAR data unlike anything any of us had ever seen.  The detail of the </a:t>
            </a:r>
            <a:r>
              <a:rPr lang="en-US" baseline="0" dirty="0" err="1" smtClean="0"/>
              <a:t>Spague</a:t>
            </a:r>
            <a:r>
              <a:rPr lang="en-US" baseline="0" dirty="0" smtClean="0"/>
              <a:t> River with all its past and present meanders was incredible.  This photo was of the bare earth data at </a:t>
            </a:r>
            <a:r>
              <a:rPr lang="en-US" baseline="0" dirty="0" err="1" smtClean="0"/>
              <a:t>KamKaun</a:t>
            </a:r>
            <a:r>
              <a:rPr lang="en-US" baseline="0" dirty="0" smtClean="0"/>
              <a:t> Spring near Beatty Oregon.</a:t>
            </a:r>
          </a:p>
        </p:txBody>
      </p:sp>
      <p:sp>
        <p:nvSpPr>
          <p:cNvPr id="4" name="Slide Number Placeholder 3"/>
          <p:cNvSpPr>
            <a:spLocks noGrp="1"/>
          </p:cNvSpPr>
          <p:nvPr>
            <p:ph type="sldNum" sz="quarter" idx="10"/>
          </p:nvPr>
        </p:nvSpPr>
        <p:spPr/>
        <p:txBody>
          <a:bodyPr/>
          <a:lstStyle/>
          <a:p>
            <a:fld id="{63C28D57-9236-47D8-951B-7694637A3F74}" type="slidenum">
              <a:rPr lang="en-US" smtClean="0"/>
              <a:t>4</a:t>
            </a:fld>
            <a:endParaRPr lang="en-US"/>
          </a:p>
        </p:txBody>
      </p:sp>
    </p:spTree>
    <p:extLst>
      <p:ext uri="{BB962C8B-B14F-4D97-AF65-F5344CB8AC3E}">
        <p14:creationId xmlns:p14="http://schemas.microsoft.com/office/powerpoint/2010/main" val="2561473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photo shows the first return</a:t>
            </a:r>
            <a:r>
              <a:rPr lang="en-US" baseline="0" dirty="0" smtClean="0"/>
              <a:t> data at the same location showing all the trees on the floodplain.  This level of detail seemed unimaginable and our crews gathered around these large format posters in the conference room looking at them in “aw”.  These photos and the real data in ArcGIS lead us to fly LiDAR again the next year on the Wood River System.  Giving use 2 datasets to analysis and help plan restoration projects.</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5</a:t>
            </a:fld>
            <a:endParaRPr lang="en-US"/>
          </a:p>
        </p:txBody>
      </p:sp>
    </p:spTree>
    <p:extLst>
      <p:ext uri="{BB962C8B-B14F-4D97-AF65-F5344CB8AC3E}">
        <p14:creationId xmlns:p14="http://schemas.microsoft.com/office/powerpoint/2010/main" val="1698005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2004 and 2005 LiDAR</a:t>
            </a:r>
            <a:r>
              <a:rPr lang="en-US" baseline="0" dirty="0" smtClean="0"/>
              <a:t> flights we turned to the need for FLIR data for the Sprague River.  We decided on a winter-time FLIR flight to highlight the then warm water springs flows though the Sprague River system.  After 2 or 3 weeks of waiting for a winter-time weather window we finally collected the data.  These early LiDAR data collection events and the utility of the data analysis stuck with me my whole career.  </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6</a:t>
            </a:fld>
            <a:endParaRPr lang="en-US"/>
          </a:p>
        </p:txBody>
      </p:sp>
    </p:spTree>
    <p:extLst>
      <p:ext uri="{BB962C8B-B14F-4D97-AF65-F5344CB8AC3E}">
        <p14:creationId xmlns:p14="http://schemas.microsoft.com/office/powerpoint/2010/main" val="1402275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Which leads me back to todays</a:t>
            </a:r>
            <a:r>
              <a:rPr lang="en-US" baseline="0" dirty="0" smtClean="0"/>
              <a:t> talk.  The recent efforts of the 2017 and 2020 red/green LiDAR collection efforts in the Tucannon Basin.  And the Tucannon Geomorphic Change detection analysis. And the lead up to the 2021 Tucannon Long Term Monitoring Plan.</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7</a:t>
            </a:fld>
            <a:endParaRPr lang="en-US"/>
          </a:p>
        </p:txBody>
      </p:sp>
    </p:spTree>
    <p:extLst>
      <p:ext uri="{BB962C8B-B14F-4D97-AF65-F5344CB8AC3E}">
        <p14:creationId xmlns:p14="http://schemas.microsoft.com/office/powerpoint/2010/main" val="3019405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an example</a:t>
            </a:r>
            <a:r>
              <a:rPr lang="en-US" baseline="0" dirty="0" smtClean="0"/>
              <a:t> of one of the pools we focused on during the 2020 flight.  Kris Buelow and I took turns surveying the actual pool depths with the total station.  The white dots are the actual surveyed depths and the green dots are the green LiDAR points.  As you can tell the pool was about 3.5 feet deep and was tracked by the green LiDAR accurately.  As part of the QA, Buelow and I surveyed over 500 points in 6 different pools over 3 different days in late November of 2020.  </a:t>
            </a:r>
            <a:endParaRPr lang="en-US" dirty="0"/>
          </a:p>
        </p:txBody>
      </p:sp>
      <p:sp>
        <p:nvSpPr>
          <p:cNvPr id="4" name="Slide Number Placeholder 3"/>
          <p:cNvSpPr>
            <a:spLocks noGrp="1"/>
          </p:cNvSpPr>
          <p:nvPr>
            <p:ph type="sldNum" sz="quarter" idx="10"/>
          </p:nvPr>
        </p:nvSpPr>
        <p:spPr/>
        <p:txBody>
          <a:bodyPr/>
          <a:lstStyle/>
          <a:p>
            <a:fld id="{63C28D57-9236-47D8-951B-7694637A3F74}" type="slidenum">
              <a:rPr lang="en-US" smtClean="0"/>
              <a:t>8</a:t>
            </a:fld>
            <a:endParaRPr lang="en-US"/>
          </a:p>
        </p:txBody>
      </p:sp>
    </p:spTree>
    <p:extLst>
      <p:ext uri="{BB962C8B-B14F-4D97-AF65-F5344CB8AC3E}">
        <p14:creationId xmlns:p14="http://schemas.microsoft.com/office/powerpoint/2010/main" val="3613924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Using River</a:t>
            </a:r>
            <a:r>
              <a:rPr lang="en-US" baseline="0" dirty="0" smtClean="0"/>
              <a:t> Vision to rebuild ecological resilience within these river systems, means putting the missing ecological pieces back like puzzle pieces, allowing these systems to be resistant to disturbance, both natural and un-natural, so that the channel processes and forms are still recognizable to the native species that depend on them.  Thus allowing CTUIR to meet their fish management goals of allowing tribal member's harvest opportunities for first foods.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Looking at the REM’s since the 2012 restoration plan, allowed us to rethink the objectives during the 2020 restoration plan.  Where we moved from the more traditional limiting factors to focus on floodplain connectivity, channel complexity to reduce stream power in the Tucannon.</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examples show channel changes from 2010 to the 2017 DEM to the 2018 image.  For the context the Tucannon has been straightened and leveed in place.  The Tucannon implementers are trying to increase channel length and floodplain connectivity.</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4E210DC-20A7-451A-8D33-3748C430416D}" type="slidenum">
              <a:rPr lang="en-US" smtClean="0"/>
              <a:t>9</a:t>
            </a:fld>
            <a:endParaRPr lang="en-US"/>
          </a:p>
        </p:txBody>
      </p:sp>
    </p:spTree>
    <p:extLst>
      <p:ext uri="{BB962C8B-B14F-4D97-AF65-F5344CB8AC3E}">
        <p14:creationId xmlns:p14="http://schemas.microsoft.com/office/powerpoint/2010/main" val="50095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CEA93A3D-A349-4313-9BE1-9FE8785DFAD5}" type="datetimeFigureOut">
              <a:rPr lang="en-US" smtClean="0">
                <a:solidFill>
                  <a:srgbClr val="DBF5F9">
                    <a:shade val="90000"/>
                  </a:srgbClr>
                </a:solidFill>
              </a:rPr>
              <a:pPr/>
              <a:t>3/20/2023</a:t>
            </a:fld>
            <a:endParaRPr lang="en-US" dirty="0">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endParaRPr>
          </a:p>
        </p:txBody>
      </p:sp>
      <p:sp>
        <p:nvSpPr>
          <p:cNvPr id="27" name="Slide Number Placeholder 26"/>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4144029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A93A3D-A349-4313-9BE1-9FE8785DFAD5}" type="datetimeFigureOut">
              <a:rPr lang="en-US" smtClean="0">
                <a:solidFill>
                  <a:srgbClr val="DBF5F9">
                    <a:shade val="90000"/>
                  </a:srgbClr>
                </a:solidFill>
              </a:rPr>
              <a:pPr/>
              <a:t>3/20/2023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92706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A93A3D-A349-4313-9BE1-9FE8785DFAD5}" type="datetimeFigureOut">
              <a:rPr lang="en-US" smtClean="0">
                <a:solidFill>
                  <a:srgbClr val="DBF5F9">
                    <a:shade val="90000"/>
                  </a:srgbClr>
                </a:solidFill>
              </a:rPr>
              <a:pPr/>
              <a:t>3/20/2023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413555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661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Straight Connector 4">
            <a:extLst>
              <a:ext uri="{FF2B5EF4-FFF2-40B4-BE49-F238E27FC236}">
                <a16:creationId xmlns:a16="http://schemas.microsoft.com/office/drawing/2014/main" xmlns=""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xmlns=""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xmlns=""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xmlns=""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a16="http://schemas.microsoft.com/office/drawing/2014/main" xmlns=""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3989895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line Title and Conten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1905000"/>
            <a:ext cx="10972800" cy="3810000"/>
          </a:xfrm>
        </p:spPr>
        <p:txBody>
          <a:bodyPr rIns="0"/>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hasCustomPrompt="1"/>
          </p:nvPr>
        </p:nvSpPr>
        <p:spPr>
          <a:xfrm>
            <a:off x="609600" y="609600"/>
            <a:ext cx="10972800" cy="1173480"/>
          </a:xfrm>
          <a:prstGeom prst="rect">
            <a:avLst/>
          </a:prstGeom>
        </p:spPr>
        <p:txBody>
          <a:bodyPr vert="horz" lIns="0" tIns="45720" rIns="0" bIns="45720" rtlCol="0" anchor="t" anchorCtr="0">
            <a:noAutofit/>
          </a:bodyPr>
          <a:lstStyle>
            <a:lvl1pPr>
              <a:defRPr/>
            </a:lvl1pPr>
          </a:lstStyle>
          <a:p>
            <a:r>
              <a:rPr lang="en-US" dirty="0"/>
              <a:t>Click to edit master title style for two-line title slide layout</a:t>
            </a:r>
          </a:p>
        </p:txBody>
      </p:sp>
    </p:spTree>
    <p:extLst>
      <p:ext uri="{BB962C8B-B14F-4D97-AF65-F5344CB8AC3E}">
        <p14:creationId xmlns:p14="http://schemas.microsoft.com/office/powerpoint/2010/main" val="2796841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2" y="1447800"/>
            <a:ext cx="10972798" cy="4267200"/>
          </a:xfrm>
        </p:spPr>
        <p:txBody>
          <a:bodyPr rIns="0" numCol="1" spcCol="457200"/>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hasCustomPrompt="1"/>
          </p:nvPr>
        </p:nvSpPr>
        <p:spPr>
          <a:xfrm>
            <a:off x="609600" y="609600"/>
            <a:ext cx="10972800" cy="685800"/>
          </a:xfrm>
          <a:prstGeom prst="rect">
            <a:avLst/>
          </a:prstGeom>
        </p:spPr>
        <p:txBody>
          <a:bodyPr vert="horz" lIns="0" tIns="45720" rIns="0" bIns="45720" rtlCol="0" anchor="t" anchorCtr="0">
            <a:noAutofit/>
          </a:bodyPr>
          <a:lstStyle>
            <a:lvl1pPr>
              <a:defRPr/>
            </a:lvl1pPr>
          </a:lstStyle>
          <a:p>
            <a:r>
              <a:rPr lang="en-US" dirty="0"/>
              <a:t>Click to edit master title style</a:t>
            </a:r>
          </a:p>
        </p:txBody>
      </p:sp>
    </p:spTree>
    <p:extLst>
      <p:ext uri="{BB962C8B-B14F-4D97-AF65-F5344CB8AC3E}">
        <p14:creationId xmlns:p14="http://schemas.microsoft.com/office/powerpoint/2010/main" val="225399296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040797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a:extLst>
              <a:ext uri="{FF2B5EF4-FFF2-40B4-BE49-F238E27FC236}">
                <a16:creationId xmlns:a16="http://schemas.microsoft.com/office/drawing/2014/main" xmlns=""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a:extLst>
              <a:ext uri="{FF2B5EF4-FFF2-40B4-BE49-F238E27FC236}">
                <a16:creationId xmlns:a16="http://schemas.microsoft.com/office/drawing/2014/main" xmlns=""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a:extLst>
              <a:ext uri="{FF2B5EF4-FFF2-40B4-BE49-F238E27FC236}">
                <a16:creationId xmlns:a16="http://schemas.microsoft.com/office/drawing/2014/main" xmlns=""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Picture Placeholder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xmlns=""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a16="http://schemas.microsoft.com/office/drawing/2014/main" xmlns=""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Tree>
    <p:extLst>
      <p:ext uri="{BB962C8B-B14F-4D97-AF65-F5344CB8AC3E}">
        <p14:creationId xmlns:p14="http://schemas.microsoft.com/office/powerpoint/2010/main" val="639469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xmlns=""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a16="http://schemas.microsoft.com/office/drawing/2014/main" xmlns=""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
        <p:nvSpPr>
          <p:cNvPr id="32" name="Picture Placeholder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xmlns=""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23486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a16="http://schemas.microsoft.com/office/drawing/2014/main" xmlns=""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a16="http://schemas.microsoft.com/office/drawing/2014/main" xmlns=""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reeform: Shape 25">
            <a:extLst>
              <a:ext uri="{FF2B5EF4-FFF2-40B4-BE49-F238E27FC236}">
                <a16:creationId xmlns:a16="http://schemas.microsoft.com/office/drawing/2014/main" xmlns=""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a16="http://schemas.microsoft.com/office/drawing/2014/main" xmlns=""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Freeform: Shape 27">
            <a:extLst>
              <a:ext uri="{FF2B5EF4-FFF2-40B4-BE49-F238E27FC236}">
                <a16:creationId xmlns:a16="http://schemas.microsoft.com/office/drawing/2014/main" xmlns=""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Freeform: Shape 28">
            <a:extLst>
              <a:ext uri="{FF2B5EF4-FFF2-40B4-BE49-F238E27FC236}">
                <a16:creationId xmlns:a16="http://schemas.microsoft.com/office/drawing/2014/main" xmlns=""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9">
            <a:extLst>
              <a:ext uri="{FF2B5EF4-FFF2-40B4-BE49-F238E27FC236}">
                <a16:creationId xmlns:a16="http://schemas.microsoft.com/office/drawing/2014/main" xmlns=""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Freeform: Shape 30">
            <a:extLst>
              <a:ext uri="{FF2B5EF4-FFF2-40B4-BE49-F238E27FC236}">
                <a16:creationId xmlns:a16="http://schemas.microsoft.com/office/drawing/2014/main" xmlns=""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Freeform: Shape 31">
            <a:extLst>
              <a:ext uri="{FF2B5EF4-FFF2-40B4-BE49-F238E27FC236}">
                <a16:creationId xmlns:a16="http://schemas.microsoft.com/office/drawing/2014/main" xmlns=""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Freeform: Shape 32">
            <a:extLst>
              <a:ext uri="{FF2B5EF4-FFF2-40B4-BE49-F238E27FC236}">
                <a16:creationId xmlns:a16="http://schemas.microsoft.com/office/drawing/2014/main" xmlns=""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Freeform: Shape 33">
            <a:extLst>
              <a:ext uri="{FF2B5EF4-FFF2-40B4-BE49-F238E27FC236}">
                <a16:creationId xmlns:a16="http://schemas.microsoft.com/office/drawing/2014/main" xmlns=""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Freeform: Shape 34">
            <a:extLst>
              <a:ext uri="{FF2B5EF4-FFF2-40B4-BE49-F238E27FC236}">
                <a16:creationId xmlns:a16="http://schemas.microsoft.com/office/drawing/2014/main" xmlns=""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Freeform: Shape 35">
            <a:extLst>
              <a:ext uri="{FF2B5EF4-FFF2-40B4-BE49-F238E27FC236}">
                <a16:creationId xmlns:a16="http://schemas.microsoft.com/office/drawing/2014/main" xmlns=""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Freeform: Shape 36">
            <a:extLst>
              <a:ext uri="{FF2B5EF4-FFF2-40B4-BE49-F238E27FC236}">
                <a16:creationId xmlns:a16="http://schemas.microsoft.com/office/drawing/2014/main" xmlns=""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7503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EA93A3D-A349-4313-9BE1-9FE8785DFAD5}" type="datetimeFigureOut">
              <a:rPr lang="en-US" smtClean="0">
                <a:solidFill>
                  <a:srgbClr val="DBF5F9">
                    <a:shade val="90000"/>
                  </a:srgbClr>
                </a:solidFill>
              </a:rPr>
              <a:pPr/>
              <a:t>3/20/2023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23724668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xmlns=""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reeform: Shape 9">
            <a:extLst>
              <a:ext uri="{FF2B5EF4-FFF2-40B4-BE49-F238E27FC236}">
                <a16:creationId xmlns:a16="http://schemas.microsoft.com/office/drawing/2014/main" xmlns=""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Shape 10">
            <a:extLst>
              <a:ext uri="{FF2B5EF4-FFF2-40B4-BE49-F238E27FC236}">
                <a16:creationId xmlns:a16="http://schemas.microsoft.com/office/drawing/2014/main" xmlns=""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a16="http://schemas.microsoft.com/office/drawing/2014/main" xmlns=""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Shape 12">
            <a:extLst>
              <a:ext uri="{FF2B5EF4-FFF2-40B4-BE49-F238E27FC236}">
                <a16:creationId xmlns:a16="http://schemas.microsoft.com/office/drawing/2014/main" xmlns=""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a16="http://schemas.microsoft.com/office/drawing/2014/main" xmlns=""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Shape 14">
            <a:extLst>
              <a:ext uri="{FF2B5EF4-FFF2-40B4-BE49-F238E27FC236}">
                <a16:creationId xmlns:a16="http://schemas.microsoft.com/office/drawing/2014/main" xmlns=""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eeform: Shape 15">
            <a:extLst>
              <a:ext uri="{FF2B5EF4-FFF2-40B4-BE49-F238E27FC236}">
                <a16:creationId xmlns:a16="http://schemas.microsoft.com/office/drawing/2014/main" xmlns=""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a16="http://schemas.microsoft.com/office/drawing/2014/main" xmlns=""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Shape 20">
            <a:extLst>
              <a:ext uri="{FF2B5EF4-FFF2-40B4-BE49-F238E27FC236}">
                <a16:creationId xmlns:a16="http://schemas.microsoft.com/office/drawing/2014/main" xmlns=""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a16="http://schemas.microsoft.com/office/drawing/2014/main" xmlns=""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xmlns=""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xmlns=""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a16="http://schemas.microsoft.com/office/drawing/2014/main" xmlns=""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3" name="Content Placeholder 3">
            <a:extLst>
              <a:ext uri="{FF2B5EF4-FFF2-40B4-BE49-F238E27FC236}">
                <a16:creationId xmlns:a16="http://schemas.microsoft.com/office/drawing/2014/main" xmlns="" id="{94AA1D0D-4A88-48E6-9F92-152A70F621DA}"/>
              </a:ext>
            </a:extLst>
          </p:cNvPr>
          <p:cNvSpPr>
            <a:spLocks noGrp="1"/>
          </p:cNvSpPr>
          <p:nvPr>
            <p:ph sz="half" idx="2"/>
          </p:nvPr>
        </p:nvSpPr>
        <p:spPr>
          <a:xfrm>
            <a:off x="6300384" y="1140847"/>
            <a:ext cx="5471616" cy="50361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11370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reeform: Shape 9">
            <a:extLst>
              <a:ext uri="{FF2B5EF4-FFF2-40B4-BE49-F238E27FC236}">
                <a16:creationId xmlns:a16="http://schemas.microsoft.com/office/drawing/2014/main" xmlns=""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a16="http://schemas.microsoft.com/office/drawing/2014/main" xmlns=""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Shape 12">
            <a:extLst>
              <a:ext uri="{FF2B5EF4-FFF2-40B4-BE49-F238E27FC236}">
                <a16:creationId xmlns:a16="http://schemas.microsoft.com/office/drawing/2014/main" xmlns=""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a16="http://schemas.microsoft.com/office/drawing/2014/main" xmlns=""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Shape 14">
            <a:extLst>
              <a:ext uri="{FF2B5EF4-FFF2-40B4-BE49-F238E27FC236}">
                <a16:creationId xmlns:a16="http://schemas.microsoft.com/office/drawing/2014/main" xmlns=""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eeform: Shape 15">
            <a:extLst>
              <a:ext uri="{FF2B5EF4-FFF2-40B4-BE49-F238E27FC236}">
                <a16:creationId xmlns:a16="http://schemas.microsoft.com/office/drawing/2014/main" xmlns=""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a16="http://schemas.microsoft.com/office/drawing/2014/main" xmlns=""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Shape 20">
            <a:extLst>
              <a:ext uri="{FF2B5EF4-FFF2-40B4-BE49-F238E27FC236}">
                <a16:creationId xmlns:a16="http://schemas.microsoft.com/office/drawing/2014/main" xmlns=""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a16="http://schemas.microsoft.com/office/drawing/2014/main" xmlns=""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a16="http://schemas.microsoft.com/office/drawing/2014/main" xmlns=""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xmlns="" id="{16A38E24-EB1C-472F-B631-5DF32F9C4CF5}"/>
              </a:ext>
            </a:extLst>
          </p:cNvPr>
          <p:cNvSpPr>
            <a:spLocks noGrp="1"/>
          </p:cNvSpPr>
          <p:nvPr>
            <p:ph type="body" sz="quarter" idx="12"/>
          </p:nvPr>
        </p:nvSpPr>
        <p:spPr>
          <a:xfrm>
            <a:off x="430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xmlns="" id="{5B4A252E-78C9-4F76-98A4-A4B580AD072A}"/>
              </a:ext>
            </a:extLst>
          </p:cNvPr>
          <p:cNvSpPr>
            <a:spLocks noGrp="1"/>
          </p:cNvSpPr>
          <p:nvPr>
            <p:ph type="body" sz="quarter" idx="13"/>
          </p:nvPr>
        </p:nvSpPr>
        <p:spPr>
          <a:xfrm>
            <a:off x="817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66079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p:nvPr>
        </p:nvSpPr>
        <p:spPr>
          <a:xfrm>
            <a:off x="2726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xmlns="" id="{6A983D98-E0AB-429A-9EC2-B50D4216D691}"/>
              </a:ext>
            </a:extLst>
          </p:cNvPr>
          <p:cNvSpPr>
            <a:spLocks noGrp="1"/>
          </p:cNvSpPr>
          <p:nvPr>
            <p:ph type="body" sz="quarter" idx="13"/>
          </p:nvPr>
        </p:nvSpPr>
        <p:spPr>
          <a:xfrm>
            <a:off x="5021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xmlns="" id="{755213BF-EF6D-45DC-A01B-DE6C2F23A6D2}"/>
              </a:ext>
            </a:extLst>
          </p:cNvPr>
          <p:cNvSpPr>
            <a:spLocks noGrp="1"/>
          </p:cNvSpPr>
          <p:nvPr>
            <p:ph type="body" sz="quarter" idx="14"/>
          </p:nvPr>
        </p:nvSpPr>
        <p:spPr>
          <a:xfrm>
            <a:off x="7316412" y="1148060"/>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xmlns="" id="{77D6BBBA-F4A3-45D4-91BC-A405FFDC7C3D}"/>
              </a:ext>
            </a:extLst>
          </p:cNvPr>
          <p:cNvSpPr>
            <a:spLocks noGrp="1"/>
          </p:cNvSpPr>
          <p:nvPr>
            <p:ph type="body" sz="quarter" idx="15"/>
          </p:nvPr>
        </p:nvSpPr>
        <p:spPr>
          <a:xfrm>
            <a:off x="9611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36655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xmlns="" id="{2041BFF2-BC3B-3145-940D-004809E5A80A}"/>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Oval 28">
            <a:extLst>
              <a:ext uri="{FF2B5EF4-FFF2-40B4-BE49-F238E27FC236}">
                <a16:creationId xmlns:a16="http://schemas.microsoft.com/office/drawing/2014/main" xmlns="" id="{A9906F5C-A183-DF45-AE48-C1D611CDC98D}"/>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Oval 29">
            <a:extLst>
              <a:ext uri="{FF2B5EF4-FFF2-40B4-BE49-F238E27FC236}">
                <a16:creationId xmlns:a16="http://schemas.microsoft.com/office/drawing/2014/main" xmlns="" id="{C9CFF2EB-CD95-EA4D-810E-C9F8127071FE}"/>
              </a:ext>
            </a:extLst>
          </p:cNvPr>
          <p:cNvSpPr>
            <a:spLocks noChangeAspect="1"/>
          </p:cNvSpPr>
          <p:nvPr userDrawn="1"/>
        </p:nvSpPr>
        <p:spPr>
          <a:xfrm>
            <a:off x="7639529"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Oval 30">
            <a:extLst>
              <a:ext uri="{FF2B5EF4-FFF2-40B4-BE49-F238E27FC236}">
                <a16:creationId xmlns:a16="http://schemas.microsoft.com/office/drawing/2014/main" xmlns="" id="{EE120266-68E0-504A-B1C8-F3369F5AF7C0}"/>
              </a:ext>
            </a:extLst>
          </p:cNvPr>
          <p:cNvSpPr>
            <a:spLocks noChangeAspect="1"/>
          </p:cNvSpPr>
          <p:nvPr userDrawn="1"/>
        </p:nvSpPr>
        <p:spPr>
          <a:xfrm>
            <a:off x="9933998"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Oval 8">
            <a:extLst>
              <a:ext uri="{FF2B5EF4-FFF2-40B4-BE49-F238E27FC236}">
                <a16:creationId xmlns:a16="http://schemas.microsoft.com/office/drawing/2014/main" xmlns="" id="{4FB4A810-8614-AD44-B362-CE45C8C679CE}"/>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15" name="Text Placeholder 14">
            <a:extLst>
              <a:ext uri="{FF2B5EF4-FFF2-40B4-BE49-F238E27FC236}">
                <a16:creationId xmlns:a16="http://schemas.microsoft.com/office/drawing/2014/main" xmlns="" id="{755213BF-EF6D-45DC-A01B-DE6C2F23A6D2}"/>
              </a:ext>
            </a:extLst>
          </p:cNvPr>
          <p:cNvSpPr>
            <a:spLocks noGrp="1"/>
          </p:cNvSpPr>
          <p:nvPr>
            <p:ph type="body" sz="quarter" idx="14" hasCustomPrompt="1"/>
          </p:nvPr>
        </p:nvSpPr>
        <p:spPr>
          <a:xfrm>
            <a:off x="7315012" y="4683647"/>
            <a:ext cx="2160588" cy="900000"/>
          </a:xfrm>
        </p:spPr>
        <p:txBody>
          <a:bodyPr/>
          <a:lstStyle>
            <a:lvl1pPr marL="0" indent="0" algn="ctr">
              <a:buNone/>
              <a:defRPr sz="1600"/>
            </a:lvl1pPr>
          </a:lstStyle>
          <a:p>
            <a:pPr lvl="0"/>
            <a:r>
              <a:rPr lang="en-US" noProof="0"/>
              <a:t>Bullet Description</a:t>
            </a:r>
          </a:p>
        </p:txBody>
      </p:sp>
      <p:sp>
        <p:nvSpPr>
          <p:cNvPr id="17" name="Text Placeholder 16">
            <a:extLst>
              <a:ext uri="{FF2B5EF4-FFF2-40B4-BE49-F238E27FC236}">
                <a16:creationId xmlns:a16="http://schemas.microsoft.com/office/drawing/2014/main" xmlns="" id="{77D6BBBA-F4A3-45D4-91BC-A405FFDC7C3D}"/>
              </a:ext>
            </a:extLst>
          </p:cNvPr>
          <p:cNvSpPr>
            <a:spLocks noGrp="1"/>
          </p:cNvSpPr>
          <p:nvPr>
            <p:ph type="body" sz="quarter" idx="15" hasCustomPrompt="1"/>
          </p:nvPr>
        </p:nvSpPr>
        <p:spPr>
          <a:xfrm>
            <a:off x="9609481"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a16="http://schemas.microsoft.com/office/drawing/2014/main" xmlns=""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xmlns=""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xmlns=""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xmlns="" id="{33DAFB20-1343-4578-8AA0-0378B674F1B1}"/>
              </a:ext>
            </a:extLst>
          </p:cNvPr>
          <p:cNvSpPr>
            <a:spLocks noGrp="1"/>
          </p:cNvSpPr>
          <p:nvPr>
            <p:ph type="body" sz="quarter" idx="19" hasCustomPrompt="1"/>
          </p:nvPr>
        </p:nvSpPr>
        <p:spPr>
          <a:xfrm>
            <a:off x="7315013" y="3926335"/>
            <a:ext cx="2160587" cy="504000"/>
          </a:xfr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a16="http://schemas.microsoft.com/office/drawing/2014/main" xmlns="" id="{B01E9EA3-8BD6-4531-812C-663C75428B76}"/>
              </a:ext>
            </a:extLst>
          </p:cNvPr>
          <p:cNvSpPr>
            <a:spLocks noGrp="1"/>
          </p:cNvSpPr>
          <p:nvPr>
            <p:ph type="body" sz="quarter" idx="20" hasCustomPrompt="1"/>
          </p:nvPr>
        </p:nvSpPr>
        <p:spPr>
          <a:xfrm>
            <a:off x="9609481" y="3926335"/>
            <a:ext cx="2160588" cy="504000"/>
          </a:xfr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a16="http://schemas.microsoft.com/office/drawing/2014/main" xmlns=""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4" name="Picture Placeholder 3">
            <a:extLst>
              <a:ext uri="{FF2B5EF4-FFF2-40B4-BE49-F238E27FC236}">
                <a16:creationId xmlns:a16="http://schemas.microsoft.com/office/drawing/2014/main" xmlns="" id="{B0B1F8F6-73A5-F142-8A28-094DA998B5F5}"/>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a:t>Click icon to add picture</a:t>
            </a:r>
            <a:endParaRPr lang="en-US" noProof="0" dirty="0"/>
          </a:p>
        </p:txBody>
      </p:sp>
      <p:sp>
        <p:nvSpPr>
          <p:cNvPr id="32" name="Picture Placeholder 3">
            <a:extLst>
              <a:ext uri="{FF2B5EF4-FFF2-40B4-BE49-F238E27FC236}">
                <a16:creationId xmlns:a16="http://schemas.microsoft.com/office/drawing/2014/main" xmlns="" id="{F78A887E-89A6-244C-8AA4-484FE535876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a:t>Click icon to add picture</a:t>
            </a:r>
            <a:endParaRPr lang="en-US" noProof="0" dirty="0"/>
          </a:p>
        </p:txBody>
      </p:sp>
      <p:sp>
        <p:nvSpPr>
          <p:cNvPr id="33" name="Picture Placeholder 3">
            <a:extLst>
              <a:ext uri="{FF2B5EF4-FFF2-40B4-BE49-F238E27FC236}">
                <a16:creationId xmlns:a16="http://schemas.microsoft.com/office/drawing/2014/main" xmlns="" id="{52B18661-99A8-214A-A089-09F11F1EB5C4}"/>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a:t>Click icon to add picture</a:t>
            </a:r>
            <a:endParaRPr lang="en-US" noProof="0" dirty="0"/>
          </a:p>
        </p:txBody>
      </p:sp>
      <p:sp>
        <p:nvSpPr>
          <p:cNvPr id="34" name="Picture Placeholder 3">
            <a:extLst>
              <a:ext uri="{FF2B5EF4-FFF2-40B4-BE49-F238E27FC236}">
                <a16:creationId xmlns:a16="http://schemas.microsoft.com/office/drawing/2014/main" xmlns="" id="{69D5F0B5-DE10-D646-9244-6B4289E7793E}"/>
              </a:ext>
            </a:extLst>
          </p:cNvPr>
          <p:cNvSpPr>
            <a:spLocks noGrp="1"/>
          </p:cNvSpPr>
          <p:nvPr>
            <p:ph type="pic" sz="quarter" idx="30"/>
          </p:nvPr>
        </p:nvSpPr>
        <p:spPr>
          <a:xfrm>
            <a:off x="7967620" y="2358091"/>
            <a:ext cx="854075" cy="854075"/>
          </a:xfrm>
        </p:spPr>
        <p:txBody>
          <a:bodyPr/>
          <a:lstStyle>
            <a:lvl1pPr marL="0" indent="0">
              <a:buNone/>
              <a:defRPr/>
            </a:lvl1pPr>
          </a:lstStyle>
          <a:p>
            <a:r>
              <a:rPr lang="en-US" noProof="0"/>
              <a:t>Click icon to add picture</a:t>
            </a:r>
            <a:endParaRPr lang="en-US" noProof="0" dirty="0"/>
          </a:p>
        </p:txBody>
      </p:sp>
      <p:sp>
        <p:nvSpPr>
          <p:cNvPr id="35" name="Picture Placeholder 3">
            <a:extLst>
              <a:ext uri="{FF2B5EF4-FFF2-40B4-BE49-F238E27FC236}">
                <a16:creationId xmlns:a16="http://schemas.microsoft.com/office/drawing/2014/main" xmlns="" id="{72B87CCD-6D17-844B-87EF-F8BC69D79B06}"/>
              </a:ext>
            </a:extLst>
          </p:cNvPr>
          <p:cNvSpPr>
            <a:spLocks noGrp="1"/>
          </p:cNvSpPr>
          <p:nvPr>
            <p:ph type="pic" sz="quarter" idx="31"/>
          </p:nvPr>
        </p:nvSpPr>
        <p:spPr>
          <a:xfrm>
            <a:off x="10261341" y="2358091"/>
            <a:ext cx="854075" cy="854075"/>
          </a:xfrm>
        </p:spPr>
        <p:txBody>
          <a:bodyPr/>
          <a:lstStyle>
            <a:lvl1pPr marL="0" indent="0">
              <a:buNone/>
              <a:defRPr/>
            </a:lvl1pPr>
          </a:lstStyle>
          <a:p>
            <a:r>
              <a:rPr lang="en-US" noProof="0"/>
              <a:t>Click icon to add picture</a:t>
            </a:r>
            <a:endParaRPr lang="en-US" noProof="0" dirty="0"/>
          </a:p>
        </p:txBody>
      </p:sp>
      <p:cxnSp>
        <p:nvCxnSpPr>
          <p:cNvPr id="25" name="Straight Connector 24" descr="First divider line on slide">
            <a:extLst>
              <a:ext uri="{FF2B5EF4-FFF2-40B4-BE49-F238E27FC236}">
                <a16:creationId xmlns:a16="http://schemas.microsoft.com/office/drawing/2014/main" xmlns="" id="{402BCAE3-72EC-4098-A211-3555BFDE9329}"/>
              </a:ext>
              <a:ext uri="{C183D7F6-B498-43B3-948B-1728B52AA6E4}">
                <adec:decorative xmlns:adec="http://schemas.microsoft.com/office/drawing/2017/decorative" xmlns=""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Second divider line on slide">
            <a:extLst>
              <a:ext uri="{FF2B5EF4-FFF2-40B4-BE49-F238E27FC236}">
                <a16:creationId xmlns:a16="http://schemas.microsoft.com/office/drawing/2014/main" xmlns="" id="{94A08494-9C0E-4AAF-BE9A-166FE994DABC}"/>
              </a:ext>
              <a:ext uri="{C183D7F6-B498-43B3-948B-1728B52AA6E4}">
                <adec:decorative xmlns:adec="http://schemas.microsoft.com/office/drawing/2017/decorative" xmlns=""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Third divider line on slide">
            <a:extLst>
              <a:ext uri="{FF2B5EF4-FFF2-40B4-BE49-F238E27FC236}">
                <a16:creationId xmlns:a16="http://schemas.microsoft.com/office/drawing/2014/main" xmlns="" id="{698FE6A1-AEF7-4FD7-A689-908A6B9CC06E}"/>
              </a:ext>
              <a:ext uri="{C183D7F6-B498-43B3-948B-1728B52AA6E4}">
                <adec:decorative xmlns:adec="http://schemas.microsoft.com/office/drawing/2017/decorative" xmlns="" val="1"/>
              </a:ext>
            </a:extLst>
          </p:cNvPr>
          <p:cNvCxnSpPr>
            <a:cxnSpLocks/>
          </p:cNvCxnSpPr>
          <p:nvPr userDrawn="1"/>
        </p:nvCxnSpPr>
        <p:spPr>
          <a:xfrm>
            <a:off x="7248035"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descr="Fourth divider line on slide">
            <a:extLst>
              <a:ext uri="{FF2B5EF4-FFF2-40B4-BE49-F238E27FC236}">
                <a16:creationId xmlns:a16="http://schemas.microsoft.com/office/drawing/2014/main" xmlns="" id="{636DD6E3-6313-40D8-B03E-60E2E5A6979D}"/>
              </a:ext>
              <a:ext uri="{C183D7F6-B498-43B3-948B-1728B52AA6E4}">
                <adec:decorative xmlns:adec="http://schemas.microsoft.com/office/drawing/2017/decorative" xmlns="" val="1"/>
              </a:ext>
            </a:extLst>
          </p:cNvPr>
          <p:cNvCxnSpPr>
            <a:cxnSpLocks/>
          </p:cNvCxnSpPr>
          <p:nvPr userDrawn="1"/>
        </p:nvCxnSpPr>
        <p:spPr>
          <a:xfrm>
            <a:off x="9542529"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100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3 x Image Bullets Left">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xmlns="" id="{019D3C0C-316D-A045-BC1B-D508718E47A9}"/>
              </a:ext>
            </a:extLst>
          </p:cNvPr>
          <p:cNvSpPr>
            <a:spLocks noChangeAspect="1"/>
          </p:cNvSpPr>
          <p:nvPr userDrawn="1"/>
        </p:nvSpPr>
        <p:spPr>
          <a:xfrm>
            <a:off x="3050592"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Oval 21">
            <a:extLst>
              <a:ext uri="{FF2B5EF4-FFF2-40B4-BE49-F238E27FC236}">
                <a16:creationId xmlns:a16="http://schemas.microsoft.com/office/drawing/2014/main" xmlns="" id="{56D90BAC-4672-454F-9B98-7A6F31D7B3F7}"/>
              </a:ext>
            </a:extLst>
          </p:cNvPr>
          <p:cNvSpPr>
            <a:spLocks noChangeAspect="1"/>
          </p:cNvSpPr>
          <p:nvPr userDrawn="1"/>
        </p:nvSpPr>
        <p:spPr>
          <a:xfrm>
            <a:off x="5345060"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Oval 25">
            <a:extLst>
              <a:ext uri="{FF2B5EF4-FFF2-40B4-BE49-F238E27FC236}">
                <a16:creationId xmlns:a16="http://schemas.microsoft.com/office/drawing/2014/main" xmlns="" id="{21146660-9CB0-D241-ACBC-5C0A9FC8AD1A}"/>
              </a:ext>
            </a:extLst>
          </p:cNvPr>
          <p:cNvSpPr>
            <a:spLocks noChangeAspect="1"/>
          </p:cNvSpPr>
          <p:nvPr userDrawn="1"/>
        </p:nvSpPr>
        <p:spPr>
          <a:xfrm>
            <a:off x="759111" y="2030748"/>
            <a:ext cx="1508760" cy="150876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Picture Placeholder 3">
            <a:extLst>
              <a:ext uri="{FF2B5EF4-FFF2-40B4-BE49-F238E27FC236}">
                <a16:creationId xmlns:a16="http://schemas.microsoft.com/office/drawing/2014/main" xmlns="" id="{831AC394-0DDA-6F4A-B2D3-6D95CD866486}"/>
              </a:ext>
            </a:extLst>
          </p:cNvPr>
          <p:cNvSpPr>
            <a:spLocks noGrp="1"/>
          </p:cNvSpPr>
          <p:nvPr>
            <p:ph type="pic" sz="quarter" idx="27"/>
          </p:nvPr>
        </p:nvSpPr>
        <p:spPr>
          <a:xfrm>
            <a:off x="1086454" y="2358091"/>
            <a:ext cx="854075" cy="854075"/>
          </a:xfrm>
        </p:spPr>
        <p:txBody>
          <a:bodyPr/>
          <a:lstStyle>
            <a:lvl1pPr marL="0" indent="0">
              <a:buNone/>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xmlns="" id="{B1A58D5B-A4BA-F446-90DA-1B6B207869A8}"/>
              </a:ext>
            </a:extLst>
          </p:cNvPr>
          <p:cNvSpPr>
            <a:spLocks noGrp="1"/>
          </p:cNvSpPr>
          <p:nvPr>
            <p:ph type="pic" sz="quarter" idx="28"/>
          </p:nvPr>
        </p:nvSpPr>
        <p:spPr>
          <a:xfrm>
            <a:off x="3380176" y="2358091"/>
            <a:ext cx="854075" cy="854075"/>
          </a:xfrm>
        </p:spPr>
        <p:txBody>
          <a:bodyPr/>
          <a:lstStyle>
            <a:lvl1pPr marL="0" indent="0">
              <a:buNone/>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xmlns="" id="{7912C149-C249-1940-AF83-360853E78C26}"/>
              </a:ext>
            </a:extLst>
          </p:cNvPr>
          <p:cNvSpPr>
            <a:spLocks noGrp="1"/>
          </p:cNvSpPr>
          <p:nvPr>
            <p:ph type="pic" sz="quarter" idx="29"/>
          </p:nvPr>
        </p:nvSpPr>
        <p:spPr>
          <a:xfrm>
            <a:off x="5673898" y="2358091"/>
            <a:ext cx="854075" cy="854075"/>
          </a:xfrm>
        </p:spPr>
        <p:txBody>
          <a:bodyPr/>
          <a:lstStyle>
            <a:lvl1pPr marL="0" indent="0">
              <a:buNone/>
              <a:defRPr/>
            </a:lvl1pPr>
          </a:lstStyle>
          <a:p>
            <a:r>
              <a:rPr lang="en-US" noProof="0"/>
              <a:t>Click icon to add picture</a:t>
            </a:r>
            <a:endParaRPr lang="en-US" noProof="0" dirty="0"/>
          </a:p>
        </p:txBody>
      </p:sp>
      <p:sp>
        <p:nvSpPr>
          <p:cNvPr id="42" name="Rectangle 41">
            <a:extLst>
              <a:ext uri="{FF2B5EF4-FFF2-40B4-BE49-F238E27FC236}">
                <a16:creationId xmlns:a16="http://schemas.microsoft.com/office/drawing/2014/main" xmlns="" id="{D24854E3-04DE-4154-AD8A-9F8AC3E4EE33}"/>
              </a:ext>
            </a:extLst>
          </p:cNvPr>
          <p:cNvSpPr/>
          <p:nvPr userDrawn="1"/>
        </p:nvSpPr>
        <p:spPr>
          <a:xfrm>
            <a:off x="7632650" y="86714"/>
            <a:ext cx="4472635" cy="6684572"/>
          </a:xfrm>
          <a:prstGeom prst="rect">
            <a:avLst/>
          </a:prstGeom>
          <a:gradFill>
            <a:gsLst>
              <a:gs pos="0">
                <a:schemeClr val="tx1">
                  <a:alpha val="0"/>
                </a:schemeClr>
              </a:gs>
              <a:gs pos="100000">
                <a:schemeClr val="tx1">
                  <a:alpha val="31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1" name="Picture Placeholder 40">
            <a:extLst>
              <a:ext uri="{FF2B5EF4-FFF2-40B4-BE49-F238E27FC236}">
                <a16:creationId xmlns:a16="http://schemas.microsoft.com/office/drawing/2014/main" xmlns="" id="{5BDD2BB3-B6A3-404C-846E-13E06B2F1662}"/>
              </a:ext>
            </a:extLst>
          </p:cNvPr>
          <p:cNvSpPr>
            <a:spLocks noGrp="1"/>
          </p:cNvSpPr>
          <p:nvPr>
            <p:ph type="pic" sz="quarter" idx="25" hasCustomPrompt="1"/>
          </p:nvPr>
        </p:nvSpPr>
        <p:spPr>
          <a:xfrm>
            <a:off x="7632650" y="86714"/>
            <a:ext cx="4472635" cy="6478538"/>
          </a:xfrm>
          <a:custGeom>
            <a:avLst/>
            <a:gdLst>
              <a:gd name="connsiteX0" fmla="*/ 376782 w 4559351"/>
              <a:gd name="connsiteY0" fmla="*/ 5927210 h 6604145"/>
              <a:gd name="connsiteX1" fmla="*/ 1519837 w 4559351"/>
              <a:gd name="connsiteY1" fmla="*/ 6224579 h 6604145"/>
              <a:gd name="connsiteX2" fmla="*/ 1067656 w 4559351"/>
              <a:gd name="connsiteY2" fmla="*/ 6604145 h 6604145"/>
              <a:gd name="connsiteX3" fmla="*/ 567431 w 4559351"/>
              <a:gd name="connsiteY3" fmla="*/ 6347235 h 6604145"/>
              <a:gd name="connsiteX4" fmla="*/ 3770030 w 4559351"/>
              <a:gd name="connsiteY4" fmla="*/ 4729122 h 6604145"/>
              <a:gd name="connsiteX5" fmla="*/ 3830234 w 4559351"/>
              <a:gd name="connsiteY5" fmla="*/ 4893659 h 6604145"/>
              <a:gd name="connsiteX6" fmla="*/ 3125854 w 4559351"/>
              <a:gd name="connsiteY6" fmla="*/ 4949110 h 6604145"/>
              <a:gd name="connsiteX7" fmla="*/ 3170574 w 4559351"/>
              <a:gd name="connsiteY7" fmla="*/ 4030224 h 6604145"/>
              <a:gd name="connsiteX8" fmla="*/ 3437863 w 4559351"/>
              <a:gd name="connsiteY8" fmla="*/ 4760691 h 6604145"/>
              <a:gd name="connsiteX9" fmla="*/ 2793688 w 4559351"/>
              <a:gd name="connsiteY9" fmla="*/ 4980680 h 6604145"/>
              <a:gd name="connsiteX10" fmla="*/ 2501683 w 4559351"/>
              <a:gd name="connsiteY10" fmla="*/ 5003670 h 6604145"/>
              <a:gd name="connsiteX11" fmla="*/ 0 w 4559351"/>
              <a:gd name="connsiteY11" fmla="*/ 3396395 h 6604145"/>
              <a:gd name="connsiteX12" fmla="*/ 3032435 w 4559351"/>
              <a:gd name="connsiteY12" fmla="*/ 3966867 h 6604145"/>
              <a:gd name="connsiteX13" fmla="*/ 1101460 w 4559351"/>
              <a:gd name="connsiteY13" fmla="*/ 6039845 h 6604145"/>
              <a:gd name="connsiteX14" fmla="*/ 10881 w 4559351"/>
              <a:gd name="connsiteY14" fmla="*/ 5508230 h 6604145"/>
              <a:gd name="connsiteX15" fmla="*/ 0 w 4559351"/>
              <a:gd name="connsiteY15" fmla="*/ 5475113 h 6604145"/>
              <a:gd name="connsiteX16" fmla="*/ 0 w 4559351"/>
              <a:gd name="connsiteY16" fmla="*/ 2843941 h 6604145"/>
              <a:gd name="connsiteX17" fmla="*/ 1605508 w 4559351"/>
              <a:gd name="connsiteY17" fmla="*/ 3374908 h 6604145"/>
              <a:gd name="connsiteX18" fmla="*/ 1482045 w 4559351"/>
              <a:gd name="connsiteY18" fmla="*/ 3547687 h 6604145"/>
              <a:gd name="connsiteX19" fmla="*/ 0 w 4559351"/>
              <a:gd name="connsiteY19" fmla="*/ 3206607 h 6604145"/>
              <a:gd name="connsiteX20" fmla="*/ 0 w 4559351"/>
              <a:gd name="connsiteY20" fmla="*/ 0 h 6604145"/>
              <a:gd name="connsiteX21" fmla="*/ 4559351 w 4559351"/>
              <a:gd name="connsiteY21" fmla="*/ 0 h 6604145"/>
              <a:gd name="connsiteX22" fmla="*/ 4559351 w 4559351"/>
              <a:gd name="connsiteY22" fmla="*/ 4284646 h 6604145"/>
              <a:gd name="connsiteX23" fmla="*/ 0 w 4559351"/>
              <a:gd name="connsiteY23" fmla="*/ 2645102 h 660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9351" h="6604145">
                <a:moveTo>
                  <a:pt x="376782" y="5927210"/>
                </a:moveTo>
                <a:lnTo>
                  <a:pt x="1519837" y="6224579"/>
                </a:lnTo>
                <a:lnTo>
                  <a:pt x="1067656" y="6604145"/>
                </a:lnTo>
                <a:lnTo>
                  <a:pt x="567431" y="6347235"/>
                </a:lnTo>
                <a:close/>
                <a:moveTo>
                  <a:pt x="3770030" y="4729122"/>
                </a:moveTo>
                <a:lnTo>
                  <a:pt x="3830234" y="4893659"/>
                </a:lnTo>
                <a:lnTo>
                  <a:pt x="3125854" y="4949110"/>
                </a:lnTo>
                <a:close/>
                <a:moveTo>
                  <a:pt x="3170574" y="4030224"/>
                </a:moveTo>
                <a:lnTo>
                  <a:pt x="3437863" y="4760691"/>
                </a:lnTo>
                <a:lnTo>
                  <a:pt x="2793688" y="4980680"/>
                </a:lnTo>
                <a:lnTo>
                  <a:pt x="2501683" y="5003670"/>
                </a:lnTo>
                <a:close/>
                <a:moveTo>
                  <a:pt x="0" y="3396395"/>
                </a:moveTo>
                <a:lnTo>
                  <a:pt x="3032435" y="3966867"/>
                </a:lnTo>
                <a:lnTo>
                  <a:pt x="1101460" y="6039845"/>
                </a:lnTo>
                <a:lnTo>
                  <a:pt x="10881" y="5508230"/>
                </a:lnTo>
                <a:lnTo>
                  <a:pt x="0" y="5475113"/>
                </a:lnTo>
                <a:close/>
                <a:moveTo>
                  <a:pt x="0" y="2843941"/>
                </a:moveTo>
                <a:lnTo>
                  <a:pt x="1605508" y="3374908"/>
                </a:lnTo>
                <a:lnTo>
                  <a:pt x="1482045" y="3547687"/>
                </a:lnTo>
                <a:lnTo>
                  <a:pt x="0" y="3206607"/>
                </a:lnTo>
                <a:close/>
                <a:moveTo>
                  <a:pt x="0" y="0"/>
                </a:moveTo>
                <a:lnTo>
                  <a:pt x="4559351" y="0"/>
                </a:lnTo>
                <a:lnTo>
                  <a:pt x="4559351" y="4284646"/>
                </a:lnTo>
                <a:lnTo>
                  <a:pt x="0" y="2645102"/>
                </a:lnTo>
                <a:close/>
              </a:path>
            </a:pathLst>
          </a:custGeom>
          <a:solidFill>
            <a:schemeClr val="bg1">
              <a:lumMod val="95000"/>
            </a:schemeClr>
          </a:solidFill>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726075" y="4688112"/>
            <a:ext cx="2160588" cy="900000"/>
          </a:xfrm>
        </p:spPr>
        <p:txBody>
          <a:bodyPr/>
          <a:lstStyle>
            <a:lvl1pPr marL="0" indent="0" algn="ctr">
              <a:buNone/>
              <a:defRPr sz="1600"/>
            </a:lvl1pPr>
          </a:lstStyle>
          <a:p>
            <a:pPr lvl="0"/>
            <a:r>
              <a:rPr lang="en-US" noProof="0"/>
              <a:t>Bullet Description</a:t>
            </a:r>
          </a:p>
        </p:txBody>
      </p:sp>
      <p:sp>
        <p:nvSpPr>
          <p:cNvPr id="13" name="Text Placeholder 12">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5020543" y="4688112"/>
            <a:ext cx="2160588" cy="900000"/>
          </a:xfrm>
        </p:spPr>
        <p:txBody>
          <a:bodyPr/>
          <a:lstStyle>
            <a:lvl1pPr marL="0" indent="0" algn="ctr">
              <a:buNone/>
              <a:defRPr sz="1600"/>
            </a:lvl1pPr>
          </a:lstStyle>
          <a:p>
            <a:pPr lvl="0"/>
            <a:r>
              <a:rPr lang="en-US" noProof="0"/>
              <a:t>Bullet Description</a:t>
            </a:r>
          </a:p>
        </p:txBody>
      </p:sp>
      <p:sp>
        <p:nvSpPr>
          <p:cNvPr id="6" name="Text Placeholder 5">
            <a:extLst>
              <a:ext uri="{FF2B5EF4-FFF2-40B4-BE49-F238E27FC236}">
                <a16:creationId xmlns:a16="http://schemas.microsoft.com/office/drawing/2014/main" xmlns="" id="{EB3F7825-EB73-4976-9D8D-BAD8C8FCEA82}"/>
              </a:ext>
            </a:extLst>
          </p:cNvPr>
          <p:cNvSpPr>
            <a:spLocks noGrp="1"/>
          </p:cNvSpPr>
          <p:nvPr>
            <p:ph type="body" sz="quarter" idx="16" hasCustomPrompt="1"/>
          </p:nvPr>
        </p:nvSpPr>
        <p:spPr>
          <a:xfrm>
            <a:off x="431800" y="3926334"/>
            <a:ext cx="2160000" cy="504000"/>
          </a:xfr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xmlns="" id="{6D972951-9088-4993-8DED-9DA3B6B08CF2}"/>
              </a:ext>
            </a:extLst>
          </p:cNvPr>
          <p:cNvSpPr>
            <a:spLocks noGrp="1"/>
          </p:cNvSpPr>
          <p:nvPr>
            <p:ph type="body" sz="quarter" idx="17" hasCustomPrompt="1"/>
          </p:nvPr>
        </p:nvSpPr>
        <p:spPr>
          <a:xfrm>
            <a:off x="2726076" y="3926335"/>
            <a:ext cx="2160587" cy="504000"/>
          </a:xfr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xmlns="" id="{48424FDD-507C-4199-BFC6-8BC01D8992B6}"/>
              </a:ext>
            </a:extLst>
          </p:cNvPr>
          <p:cNvSpPr>
            <a:spLocks noGrp="1"/>
          </p:cNvSpPr>
          <p:nvPr>
            <p:ph type="body" sz="quarter" idx="18" hasCustomPrompt="1"/>
          </p:nvPr>
        </p:nvSpPr>
        <p:spPr>
          <a:xfrm>
            <a:off x="5020543" y="3926335"/>
            <a:ext cx="2160588" cy="504000"/>
          </a:xfrm>
        </p:spPr>
        <p:txBody>
          <a:bodyPr/>
          <a:lstStyle>
            <a:lvl1pPr marL="0" indent="0" algn="ctr">
              <a:buNone/>
              <a:defRPr b="1">
                <a:latin typeface="+mj-lt"/>
              </a:defRPr>
            </a:lvl1pPr>
          </a:lstStyle>
          <a:p>
            <a:pPr lvl="0"/>
            <a:r>
              <a:rPr lang="en-US" noProof="0"/>
              <a:t>Bullet 3</a:t>
            </a:r>
          </a:p>
        </p:txBody>
      </p:sp>
      <p:sp>
        <p:nvSpPr>
          <p:cNvPr id="21" name="Text Placeholder 20">
            <a:extLst>
              <a:ext uri="{FF2B5EF4-FFF2-40B4-BE49-F238E27FC236}">
                <a16:creationId xmlns:a16="http://schemas.microsoft.com/office/drawing/2014/main" xmlns="" id="{DA4566DA-C848-4A27-BBC8-722932FFD7F6}"/>
              </a:ext>
            </a:extLst>
          </p:cNvPr>
          <p:cNvSpPr>
            <a:spLocks noGrp="1"/>
          </p:cNvSpPr>
          <p:nvPr>
            <p:ph type="body" sz="quarter" idx="21" hasCustomPrompt="1"/>
          </p:nvPr>
        </p:nvSpPr>
        <p:spPr>
          <a:xfrm>
            <a:off x="432094" y="4683350"/>
            <a:ext cx="2160000" cy="900000"/>
          </a:xfrm>
        </p:spPr>
        <p:txBody>
          <a:bodyPr/>
          <a:lstStyle>
            <a:lvl1pPr marL="0" indent="0" algn="ctr">
              <a:buNone/>
              <a:defRPr sz="1600"/>
            </a:lvl1pPr>
          </a:lstStyle>
          <a:p>
            <a:pPr lvl="0"/>
            <a:r>
              <a:rPr lang="en-US" noProof="0"/>
              <a:t>Bullet Description</a:t>
            </a:r>
          </a:p>
        </p:txBody>
      </p:sp>
      <p:sp>
        <p:nvSpPr>
          <p:cNvPr id="51" name="Octagon 50">
            <a:extLst>
              <a:ext uri="{FF2B5EF4-FFF2-40B4-BE49-F238E27FC236}">
                <a16:creationId xmlns:a16="http://schemas.microsoft.com/office/drawing/2014/main" xmlns="" id="{758B0359-60B9-4D73-825D-ACE303A61C50}"/>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Oval 51">
            <a:extLst>
              <a:ext uri="{FF2B5EF4-FFF2-40B4-BE49-F238E27FC236}">
                <a16:creationId xmlns:a16="http://schemas.microsoft.com/office/drawing/2014/main" xmlns="" id="{09921541-DECE-43BB-BF92-A4B5D5EE5469}"/>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3" name="Oval 52">
            <a:extLst>
              <a:ext uri="{FF2B5EF4-FFF2-40B4-BE49-F238E27FC236}">
                <a16:creationId xmlns:a16="http://schemas.microsoft.com/office/drawing/2014/main" xmlns="" id="{83095B3B-1284-4E49-BE50-9C84BE7E58B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4" name="Oval 53">
            <a:extLst>
              <a:ext uri="{FF2B5EF4-FFF2-40B4-BE49-F238E27FC236}">
                <a16:creationId xmlns:a16="http://schemas.microsoft.com/office/drawing/2014/main" xmlns="" id="{7491DD10-64CD-40CA-A0BB-397696C0C168}"/>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55" name="Slide Number Placeholder 54">
            <a:extLst>
              <a:ext uri="{FF2B5EF4-FFF2-40B4-BE49-F238E27FC236}">
                <a16:creationId xmlns:a16="http://schemas.microsoft.com/office/drawing/2014/main" xmlns="" id="{8702E81C-40F0-489E-8339-0139157E6327}"/>
              </a:ext>
            </a:extLst>
          </p:cNvPr>
          <p:cNvSpPr>
            <a:spLocks noGrp="1"/>
          </p:cNvSpPr>
          <p:nvPr>
            <p:ph type="sldNum" sz="quarter" idx="26"/>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cxnSp>
        <p:nvCxnSpPr>
          <p:cNvPr id="23" name="Straight Connector 22" descr="First divider line on slide">
            <a:extLst>
              <a:ext uri="{FF2B5EF4-FFF2-40B4-BE49-F238E27FC236}">
                <a16:creationId xmlns:a16="http://schemas.microsoft.com/office/drawing/2014/main" xmlns="" id="{7FE1F4E8-B411-4807-9D24-A045EE06CFD9}"/>
              </a:ext>
              <a:ext uri="{C183D7F6-B498-43B3-948B-1728B52AA6E4}">
                <adec:decorative xmlns:adec="http://schemas.microsoft.com/office/drawing/2017/decorative" xmlns="" val="1"/>
              </a:ext>
            </a:extLst>
          </p:cNvPr>
          <p:cNvCxnSpPr>
            <a:cxnSpLocks/>
          </p:cNvCxnSpPr>
          <p:nvPr userDrawn="1"/>
        </p:nvCxnSpPr>
        <p:spPr>
          <a:xfrm>
            <a:off x="2659047"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a16="http://schemas.microsoft.com/office/drawing/2014/main" xmlns="" id="{8C3F648E-45E5-403C-973E-2BEED634B269}"/>
              </a:ext>
              <a:ext uri="{C183D7F6-B498-43B3-948B-1728B52AA6E4}">
                <adec:decorative xmlns:adec="http://schemas.microsoft.com/office/drawing/2017/decorative" xmlns="" val="1"/>
              </a:ext>
            </a:extLst>
          </p:cNvPr>
          <p:cNvCxnSpPr>
            <a:cxnSpLocks/>
          </p:cNvCxnSpPr>
          <p:nvPr userDrawn="1"/>
        </p:nvCxnSpPr>
        <p:spPr>
          <a:xfrm>
            <a:off x="4953541" y="2052013"/>
            <a:ext cx="0" cy="14874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513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xmlns=""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a16="http://schemas.microsoft.com/office/drawing/2014/main" xmlns=""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reeform: Shape 25">
            <a:extLst>
              <a:ext uri="{FF2B5EF4-FFF2-40B4-BE49-F238E27FC236}">
                <a16:creationId xmlns:a16="http://schemas.microsoft.com/office/drawing/2014/main" xmlns=""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a16="http://schemas.microsoft.com/office/drawing/2014/main" xmlns=""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Freeform: Shape 27">
            <a:extLst>
              <a:ext uri="{FF2B5EF4-FFF2-40B4-BE49-F238E27FC236}">
                <a16:creationId xmlns:a16="http://schemas.microsoft.com/office/drawing/2014/main" xmlns=""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Freeform: Shape 28">
            <a:extLst>
              <a:ext uri="{FF2B5EF4-FFF2-40B4-BE49-F238E27FC236}">
                <a16:creationId xmlns:a16="http://schemas.microsoft.com/office/drawing/2014/main" xmlns=""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9">
            <a:extLst>
              <a:ext uri="{FF2B5EF4-FFF2-40B4-BE49-F238E27FC236}">
                <a16:creationId xmlns:a16="http://schemas.microsoft.com/office/drawing/2014/main" xmlns=""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1" name="Freeform: Shape 30">
            <a:extLst>
              <a:ext uri="{FF2B5EF4-FFF2-40B4-BE49-F238E27FC236}">
                <a16:creationId xmlns:a16="http://schemas.microsoft.com/office/drawing/2014/main" xmlns=""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2" name="Freeform: Shape 31">
            <a:extLst>
              <a:ext uri="{FF2B5EF4-FFF2-40B4-BE49-F238E27FC236}">
                <a16:creationId xmlns:a16="http://schemas.microsoft.com/office/drawing/2014/main" xmlns=""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3" name="Freeform: Shape 32">
            <a:extLst>
              <a:ext uri="{FF2B5EF4-FFF2-40B4-BE49-F238E27FC236}">
                <a16:creationId xmlns:a16="http://schemas.microsoft.com/office/drawing/2014/main" xmlns=""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Freeform: Shape 33">
            <a:extLst>
              <a:ext uri="{FF2B5EF4-FFF2-40B4-BE49-F238E27FC236}">
                <a16:creationId xmlns:a16="http://schemas.microsoft.com/office/drawing/2014/main" xmlns=""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5" name="Freeform: Shape 34">
            <a:extLst>
              <a:ext uri="{FF2B5EF4-FFF2-40B4-BE49-F238E27FC236}">
                <a16:creationId xmlns:a16="http://schemas.microsoft.com/office/drawing/2014/main" xmlns=""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6" name="Freeform: Shape 35">
            <a:extLst>
              <a:ext uri="{FF2B5EF4-FFF2-40B4-BE49-F238E27FC236}">
                <a16:creationId xmlns:a16="http://schemas.microsoft.com/office/drawing/2014/main" xmlns=""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Freeform: Shape 36">
            <a:extLst>
              <a:ext uri="{FF2B5EF4-FFF2-40B4-BE49-F238E27FC236}">
                <a16:creationId xmlns:a16="http://schemas.microsoft.com/office/drawing/2014/main" xmlns=""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43" name="Group 42">
            <a:extLst>
              <a:ext uri="{FF2B5EF4-FFF2-40B4-BE49-F238E27FC236}">
                <a16:creationId xmlns:a16="http://schemas.microsoft.com/office/drawing/2014/main" xmlns=""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a16="http://schemas.microsoft.com/office/drawing/2014/main" xmlns=""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Rounded Rectangle 15">
              <a:extLst>
                <a:ext uri="{FF2B5EF4-FFF2-40B4-BE49-F238E27FC236}">
                  <a16:creationId xmlns:a16="http://schemas.microsoft.com/office/drawing/2014/main" xmlns=""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Rectangle: Rounded Corners 45">
              <a:extLst>
                <a:ext uri="{FF2B5EF4-FFF2-40B4-BE49-F238E27FC236}">
                  <a16:creationId xmlns:a16="http://schemas.microsoft.com/office/drawing/2014/main" xmlns=""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7" name="Rounded Rectangle 15">
              <a:extLst>
                <a:ext uri="{FF2B5EF4-FFF2-40B4-BE49-F238E27FC236}">
                  <a16:creationId xmlns:a16="http://schemas.microsoft.com/office/drawing/2014/main" xmlns=""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8" name="Rounded Rectangle 15">
              <a:extLst>
                <a:ext uri="{FF2B5EF4-FFF2-40B4-BE49-F238E27FC236}">
                  <a16:creationId xmlns:a16="http://schemas.microsoft.com/office/drawing/2014/main" xmlns=""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9" name="Oval 48">
              <a:extLst>
                <a:ext uri="{FF2B5EF4-FFF2-40B4-BE49-F238E27FC236}">
                  <a16:creationId xmlns:a16="http://schemas.microsoft.com/office/drawing/2014/main" xmlns=""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Oval 49">
              <a:extLst>
                <a:ext uri="{FF2B5EF4-FFF2-40B4-BE49-F238E27FC236}">
                  <a16:creationId xmlns:a16="http://schemas.microsoft.com/office/drawing/2014/main" xmlns=""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Oval 50">
              <a:extLst>
                <a:ext uri="{FF2B5EF4-FFF2-40B4-BE49-F238E27FC236}">
                  <a16:creationId xmlns:a16="http://schemas.microsoft.com/office/drawing/2014/main" xmlns=""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sp>
        <p:nvSpPr>
          <p:cNvPr id="3" name="Content Placeholder 2">
            <a:extLst>
              <a:ext uri="{FF2B5EF4-FFF2-40B4-BE49-F238E27FC236}">
                <a16:creationId xmlns:a16="http://schemas.microsoft.com/office/drawing/2014/main" xmlns=""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Picture Placeholder 4">
            <a:extLst>
              <a:ext uri="{FF2B5EF4-FFF2-40B4-BE49-F238E27FC236}">
                <a16:creationId xmlns:a16="http://schemas.microsoft.com/office/drawing/2014/main" xmlns=""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a16="http://schemas.microsoft.com/office/drawing/2014/main" xmlns="" id="{35FD3B7C-17C6-4327-986C-A8A6D6EC1B52}"/>
              </a:ext>
            </a:extLst>
          </p:cNvPr>
          <p:cNvSpPr>
            <a:spLocks noGrp="1"/>
          </p:cNvSpPr>
          <p:nvPr>
            <p:ph type="body" sz="quarter" idx="13"/>
          </p:nvPr>
        </p:nvSpPr>
        <p:spPr>
          <a:xfrm>
            <a:off x="431800" y="3509766"/>
            <a:ext cx="2951163" cy="23227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0025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xmlns=""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xmlns=""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xmlns=""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a16="http://schemas.microsoft.com/office/drawing/2014/main" xmlns=""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6" name="Text Placeholder 5">
            <a:extLst>
              <a:ext uri="{FF2B5EF4-FFF2-40B4-BE49-F238E27FC236}">
                <a16:creationId xmlns:a16="http://schemas.microsoft.com/office/drawing/2014/main" xmlns="" id="{7867C73D-EE16-41D1-B7CE-A35C765E3B8D}"/>
              </a:ext>
            </a:extLst>
          </p:cNvPr>
          <p:cNvSpPr>
            <a:spLocks noGrp="1"/>
          </p:cNvSpPr>
          <p:nvPr userDrawn="1">
            <p:ph type="body" sz="quarter" idx="12"/>
          </p:nvPr>
        </p:nvSpPr>
        <p:spPr>
          <a:xfrm>
            <a:off x="6774740" y="3429000"/>
            <a:ext cx="4522407" cy="2762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a16="http://schemas.microsoft.com/office/drawing/2014/main" xmlns=""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a:t>1</a:t>
            </a:r>
          </a:p>
        </p:txBody>
      </p:sp>
      <p:sp>
        <p:nvSpPr>
          <p:cNvPr id="21" name="Text Placeholder 20">
            <a:extLst>
              <a:ext uri="{FF2B5EF4-FFF2-40B4-BE49-F238E27FC236}">
                <a16:creationId xmlns:a16="http://schemas.microsoft.com/office/drawing/2014/main" xmlns=""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xmlns="" id="{2B940646-DE40-4E0F-AE42-6530784C9A7D}"/>
              </a:ext>
              <a:ext uri="{C183D7F6-B498-43B3-948B-1728B52AA6E4}">
                <adec:decorative xmlns:adec="http://schemas.microsoft.com/office/drawing/2017/decorative" xmlns=""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051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xmlns=""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Freeform: Shape 12">
            <a:extLst>
              <a:ext uri="{FF2B5EF4-FFF2-40B4-BE49-F238E27FC236}">
                <a16:creationId xmlns:a16="http://schemas.microsoft.com/office/drawing/2014/main" xmlns=""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a16="http://schemas.microsoft.com/office/drawing/2014/main" xmlns=""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Freeform: Shape 14">
            <a:extLst>
              <a:ext uri="{FF2B5EF4-FFF2-40B4-BE49-F238E27FC236}">
                <a16:creationId xmlns:a16="http://schemas.microsoft.com/office/drawing/2014/main" xmlns=""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reeform: Shape 15">
            <a:extLst>
              <a:ext uri="{FF2B5EF4-FFF2-40B4-BE49-F238E27FC236}">
                <a16:creationId xmlns:a16="http://schemas.microsoft.com/office/drawing/2014/main" xmlns=""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reeform: Shape 16">
            <a:extLst>
              <a:ext uri="{FF2B5EF4-FFF2-40B4-BE49-F238E27FC236}">
                <a16:creationId xmlns:a16="http://schemas.microsoft.com/office/drawing/2014/main" xmlns=""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reeform: Shape 20">
            <a:extLst>
              <a:ext uri="{FF2B5EF4-FFF2-40B4-BE49-F238E27FC236}">
                <a16:creationId xmlns:a16="http://schemas.microsoft.com/office/drawing/2014/main" xmlns=""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a16="http://schemas.microsoft.com/office/drawing/2014/main" xmlns=""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a16="http://schemas.microsoft.com/office/drawing/2014/main" xmlns=""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a16="http://schemas.microsoft.com/office/drawing/2014/main" xmlns=""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a16="http://schemas.microsoft.com/office/drawing/2014/main" xmlns=""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xmlns=""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xmlns=""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xmlns=""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11" name="Slide Number Placeholder 10">
            <a:extLst>
              <a:ext uri="{FF2B5EF4-FFF2-40B4-BE49-F238E27FC236}">
                <a16:creationId xmlns:a16="http://schemas.microsoft.com/office/drawing/2014/main" xmlns=""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6" name="Content Placeholder 5">
            <a:extLst>
              <a:ext uri="{FF2B5EF4-FFF2-40B4-BE49-F238E27FC236}">
                <a16:creationId xmlns:a16="http://schemas.microsoft.com/office/drawing/2014/main" xmlns="" id="{EA7B8348-A00A-4AAE-B1F6-924515577B23}"/>
              </a:ext>
            </a:extLst>
          </p:cNvPr>
          <p:cNvSpPr>
            <a:spLocks noGrp="1"/>
          </p:cNvSpPr>
          <p:nvPr>
            <p:ph sz="quarter" idx="4"/>
          </p:nvPr>
        </p:nvSpPr>
        <p:spPr>
          <a:xfrm>
            <a:off x="6300000" y="1581663"/>
            <a:ext cx="5472000" cy="460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a16="http://schemas.microsoft.com/office/drawing/2014/main" xmlns=""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noProof="0"/>
              <a:t>Click to edit Master text styles</a:t>
            </a:r>
          </a:p>
        </p:txBody>
      </p:sp>
      <p:cxnSp>
        <p:nvCxnSpPr>
          <p:cNvPr id="28" name="Straight Connector 27" descr="Center divider line">
            <a:extLst>
              <a:ext uri="{FF2B5EF4-FFF2-40B4-BE49-F238E27FC236}">
                <a16:creationId xmlns:a16="http://schemas.microsoft.com/office/drawing/2014/main" xmlns="" id="{AEACA101-2521-41AA-8F51-FF0BF783E493}"/>
              </a:ext>
              <a:ext uri="{C183D7F6-B498-43B3-948B-1728B52AA6E4}">
                <adec:decorative xmlns:adec="http://schemas.microsoft.com/office/drawing/2017/decorative" xmlns=""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3969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xmlns=""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xmlns=""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xmlns=""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xmlns=""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a16="http://schemas.microsoft.com/office/drawing/2014/main" xmlns=""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xmlns=""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xmlns=""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3980350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3" name="Text Placeholder 8">
            <a:extLst>
              <a:ext uri="{FF2B5EF4-FFF2-40B4-BE49-F238E27FC236}">
                <a16:creationId xmlns:a16="http://schemas.microsoft.com/office/drawing/2014/main" xmlns=""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xmlns=""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xmlns=""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xmlns=""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xmlns=""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xmlns=""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xmlns=""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xmlns=""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xmlns=""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xmlns=""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xmlns=""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xmlns=""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xmlns=""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xmlns=""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xmlns=""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xmlns=""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xmlns=""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xmlns=""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xmlns=""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xmlns=""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xmlns=""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xmlns=""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xmlns=""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xmlns=""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xmlns=""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xmlns=""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xmlns=""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xmlns=""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xmlns=""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xmlns=""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261145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CEA93A3D-A349-4313-9BE1-9FE8785DFAD5}" type="datetimeFigureOut">
              <a:rPr lang="en-US" smtClean="0">
                <a:solidFill>
                  <a:srgbClr val="DBF5F9">
                    <a:shade val="90000"/>
                  </a:srgbClr>
                </a:solidFill>
              </a:rPr>
              <a:pPr/>
              <a:t>3/20/2023</a:t>
            </a:fld>
            <a:endParaRPr lang="en-US" dirty="0">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endParaRPr>
          </a:p>
        </p:txBody>
      </p:sp>
      <p:sp>
        <p:nvSpPr>
          <p:cNvPr id="6" name="Slide Number Placeholder 5"/>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43661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a16="http://schemas.microsoft.com/office/drawing/2014/main" xmlns=""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a16="http://schemas.microsoft.com/office/drawing/2014/main" xmlns=""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xmlns=""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xmlns=""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xmlns=""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xmlns=""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xmlns=""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9" name="Text Placeholder 8">
            <a:extLst>
              <a:ext uri="{FF2B5EF4-FFF2-40B4-BE49-F238E27FC236}">
                <a16:creationId xmlns:a16="http://schemas.microsoft.com/office/drawing/2014/main" xmlns=""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a16="http://schemas.microsoft.com/office/drawing/2014/main" xmlns=""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a16="http://schemas.microsoft.com/office/drawing/2014/main" xmlns=""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xmlns=""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16674871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a16="http://schemas.microsoft.com/office/drawing/2014/main" xmlns=""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a16="http://schemas.microsoft.com/office/drawing/2014/main" xmlns=""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a16="http://schemas.microsoft.com/office/drawing/2014/main" xmlns=""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a16="http://schemas.microsoft.com/office/drawing/2014/main" xmlns=""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a16="http://schemas.microsoft.com/office/drawing/2014/main" xmlns=""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xmlns=""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xmlns=""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xmlns=""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xmlns=""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xmlns=""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a16="http://schemas.microsoft.com/office/drawing/2014/main" xmlns=""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4" name="Picture Placeholder 22">
            <a:extLst>
              <a:ext uri="{FF2B5EF4-FFF2-40B4-BE49-F238E27FC236}">
                <a16:creationId xmlns:a16="http://schemas.microsoft.com/office/drawing/2014/main" xmlns=""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xmlns=""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xmlns=""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7" name="Picture Placeholder 22">
            <a:extLst>
              <a:ext uri="{FF2B5EF4-FFF2-40B4-BE49-F238E27FC236}">
                <a16:creationId xmlns:a16="http://schemas.microsoft.com/office/drawing/2014/main" xmlns=""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0" name="Picture Placeholder 22">
            <a:extLst>
              <a:ext uri="{FF2B5EF4-FFF2-40B4-BE49-F238E27FC236}">
                <a16:creationId xmlns:a16="http://schemas.microsoft.com/office/drawing/2014/main" xmlns=""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xmlns=""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xmlns=""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2619823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xmlns=""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a16="http://schemas.microsoft.com/office/drawing/2014/main" xmlns=""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xmlns=""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a16="http://schemas.microsoft.com/office/drawing/2014/main" xmlns=""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a16="http://schemas.microsoft.com/office/drawing/2014/main" xmlns=""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 Placeholder 8">
            <a:extLst>
              <a:ext uri="{FF2B5EF4-FFF2-40B4-BE49-F238E27FC236}">
                <a16:creationId xmlns:a16="http://schemas.microsoft.com/office/drawing/2014/main" xmlns=""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4063238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xmlns=""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Freeform: Shape 13">
            <a:extLst>
              <a:ext uri="{FF2B5EF4-FFF2-40B4-BE49-F238E27FC236}">
                <a16:creationId xmlns:a16="http://schemas.microsoft.com/office/drawing/2014/main" xmlns=""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a16="http://schemas.microsoft.com/office/drawing/2014/main" xmlns=""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reeform: Shape 21">
            <a:extLst>
              <a:ext uri="{FF2B5EF4-FFF2-40B4-BE49-F238E27FC236}">
                <a16:creationId xmlns:a16="http://schemas.microsoft.com/office/drawing/2014/main" xmlns=""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reeform: Shape 24">
            <a:extLst>
              <a:ext uri="{FF2B5EF4-FFF2-40B4-BE49-F238E27FC236}">
                <a16:creationId xmlns:a16="http://schemas.microsoft.com/office/drawing/2014/main" xmlns=""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reeform: Shape 25">
            <a:extLst>
              <a:ext uri="{FF2B5EF4-FFF2-40B4-BE49-F238E27FC236}">
                <a16:creationId xmlns:a16="http://schemas.microsoft.com/office/drawing/2014/main" xmlns=""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Shape 29">
            <a:extLst>
              <a:ext uri="{FF2B5EF4-FFF2-40B4-BE49-F238E27FC236}">
                <a16:creationId xmlns:a16="http://schemas.microsoft.com/office/drawing/2014/main" xmlns=""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9706222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209904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xmlns=""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Straight Connector 4">
            <a:extLst>
              <a:ext uri="{FF2B5EF4-FFF2-40B4-BE49-F238E27FC236}">
                <a16:creationId xmlns:a16="http://schemas.microsoft.com/office/drawing/2014/main" xmlns=""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xmlns=""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xmlns=""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xmlns=""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a16="http://schemas.microsoft.com/office/drawing/2014/main" xmlns=""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2269004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reeform: Shape 4">
            <a:extLst>
              <a:ext uri="{FF2B5EF4-FFF2-40B4-BE49-F238E27FC236}">
                <a16:creationId xmlns:a16="http://schemas.microsoft.com/office/drawing/2014/main" xmlns=""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reeform: Shape 5">
            <a:extLst>
              <a:ext uri="{FF2B5EF4-FFF2-40B4-BE49-F238E27FC236}">
                <a16:creationId xmlns:a16="http://schemas.microsoft.com/office/drawing/2014/main" xmlns=""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Freeform: Shape 6">
            <a:extLst>
              <a:ext uri="{FF2B5EF4-FFF2-40B4-BE49-F238E27FC236}">
                <a16:creationId xmlns:a16="http://schemas.microsoft.com/office/drawing/2014/main" xmlns=""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Freeform: Shape 7">
            <a:extLst>
              <a:ext uri="{FF2B5EF4-FFF2-40B4-BE49-F238E27FC236}">
                <a16:creationId xmlns:a16="http://schemas.microsoft.com/office/drawing/2014/main" xmlns=""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Freeform: Shape 8">
            <a:extLst>
              <a:ext uri="{FF2B5EF4-FFF2-40B4-BE49-F238E27FC236}">
                <a16:creationId xmlns:a16="http://schemas.microsoft.com/office/drawing/2014/main" xmlns=""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Freeform: Shape 9">
            <a:extLst>
              <a:ext uri="{FF2B5EF4-FFF2-40B4-BE49-F238E27FC236}">
                <a16:creationId xmlns:a16="http://schemas.microsoft.com/office/drawing/2014/main" xmlns=""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Freeform: Shape 10">
            <a:extLst>
              <a:ext uri="{FF2B5EF4-FFF2-40B4-BE49-F238E27FC236}">
                <a16:creationId xmlns:a16="http://schemas.microsoft.com/office/drawing/2014/main" xmlns=""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Freeform: Shape 11">
            <a:extLst>
              <a:ext uri="{FF2B5EF4-FFF2-40B4-BE49-F238E27FC236}">
                <a16:creationId xmlns:a16="http://schemas.microsoft.com/office/drawing/2014/main" xmlns=""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59299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a:extLst>
              <a:ext uri="{FF2B5EF4-FFF2-40B4-BE49-F238E27FC236}">
                <a16:creationId xmlns:a16="http://schemas.microsoft.com/office/drawing/2014/main" xmlns=""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a:extLst>
              <a:ext uri="{FF2B5EF4-FFF2-40B4-BE49-F238E27FC236}">
                <a16:creationId xmlns:a16="http://schemas.microsoft.com/office/drawing/2014/main" xmlns=""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Rectangle 10">
            <a:extLst>
              <a:ext uri="{FF2B5EF4-FFF2-40B4-BE49-F238E27FC236}">
                <a16:creationId xmlns:a16="http://schemas.microsoft.com/office/drawing/2014/main" xmlns=""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a:extLst>
              <a:ext uri="{FF2B5EF4-FFF2-40B4-BE49-F238E27FC236}">
                <a16:creationId xmlns:a16="http://schemas.microsoft.com/office/drawing/2014/main" xmlns=""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xmlns=""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xmlns=""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a16="http://schemas.microsoft.com/office/drawing/2014/main" xmlns=""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endParaRPr lang="en-US" sz="1200" dirty="0">
              <a:solidFill>
                <a:prstClr val="black">
                  <a:lumMod val="75000"/>
                  <a:lumOff val="25000"/>
                </a:prstClr>
              </a:solidFill>
            </a:endParaRPr>
          </a:p>
        </p:txBody>
      </p:sp>
      <p:sp>
        <p:nvSpPr>
          <p:cNvPr id="13" name="Freeform: Shape 12">
            <a:extLst>
              <a:ext uri="{FF2B5EF4-FFF2-40B4-BE49-F238E27FC236}">
                <a16:creationId xmlns:a16="http://schemas.microsoft.com/office/drawing/2014/main" xmlns=""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667676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xmlns=""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a16="http://schemas.microsoft.com/office/drawing/2014/main" xmlns=""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xmlns=""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a16="http://schemas.microsoft.com/office/drawing/2014/main" xmlns=""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a16="http://schemas.microsoft.com/office/drawing/2014/main" xmlns=""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itle 1">
            <a:extLst>
              <a:ext uri="{FF2B5EF4-FFF2-40B4-BE49-F238E27FC236}">
                <a16:creationId xmlns:a16="http://schemas.microsoft.com/office/drawing/2014/main" xmlns=""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xmlns=""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7" name="Content Placeholder 2">
            <a:extLst>
              <a:ext uri="{FF2B5EF4-FFF2-40B4-BE49-F238E27FC236}">
                <a16:creationId xmlns:a16="http://schemas.microsoft.com/office/drawing/2014/main" xmlns=""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021604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xmlns=""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a16="http://schemas.microsoft.com/office/drawing/2014/main" xmlns=""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xmlns=""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a16="http://schemas.microsoft.com/office/drawing/2014/main" xmlns=""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a16="http://schemas.microsoft.com/office/drawing/2014/main" xmlns=""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itle 1">
            <a:extLst>
              <a:ext uri="{FF2B5EF4-FFF2-40B4-BE49-F238E27FC236}">
                <a16:creationId xmlns:a16="http://schemas.microsoft.com/office/drawing/2014/main" xmlns=""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xmlns=""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7" name="Picture Placeholder 2">
            <a:extLst>
              <a:ext uri="{FF2B5EF4-FFF2-40B4-BE49-F238E27FC236}">
                <a16:creationId xmlns:a16="http://schemas.microsoft.com/office/drawing/2014/main" xmlns=""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135565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EA93A3D-A349-4313-9BE1-9FE8785DFAD5}" type="datetimeFigureOut">
              <a:rPr lang="en-US" smtClean="0">
                <a:solidFill>
                  <a:srgbClr val="DBF5F9">
                    <a:shade val="90000"/>
                  </a:srgbClr>
                </a:solidFill>
              </a:rPr>
              <a:pPr/>
              <a:t>3/20/2023</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6766037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xmlns=""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Freeform: Shape 26">
            <a:extLst>
              <a:ext uri="{FF2B5EF4-FFF2-40B4-BE49-F238E27FC236}">
                <a16:creationId xmlns:a16="http://schemas.microsoft.com/office/drawing/2014/main" xmlns=""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ooter Placeholder 5">
            <a:extLst>
              <a:ext uri="{FF2B5EF4-FFF2-40B4-BE49-F238E27FC236}">
                <a16:creationId xmlns:a16="http://schemas.microsoft.com/office/drawing/2014/main" xmlns=""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a16="http://schemas.microsoft.com/office/drawing/2014/main" xmlns=""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a16="http://schemas.microsoft.com/office/drawing/2014/main" xmlns=""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reeform: Shape 18">
            <a:extLst>
              <a:ext uri="{FF2B5EF4-FFF2-40B4-BE49-F238E27FC236}">
                <a16:creationId xmlns:a16="http://schemas.microsoft.com/office/drawing/2014/main" xmlns=""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reeform: Shape 17">
            <a:extLst>
              <a:ext uri="{FF2B5EF4-FFF2-40B4-BE49-F238E27FC236}">
                <a16:creationId xmlns:a16="http://schemas.microsoft.com/office/drawing/2014/main" xmlns=""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reeform: Shape 19">
            <a:extLst>
              <a:ext uri="{FF2B5EF4-FFF2-40B4-BE49-F238E27FC236}">
                <a16:creationId xmlns:a16="http://schemas.microsoft.com/office/drawing/2014/main" xmlns=""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reeform: Shape 23">
            <a:extLst>
              <a:ext uri="{FF2B5EF4-FFF2-40B4-BE49-F238E27FC236}">
                <a16:creationId xmlns:a16="http://schemas.microsoft.com/office/drawing/2014/main" xmlns=""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reeform: Shape 22">
            <a:extLst>
              <a:ext uri="{FF2B5EF4-FFF2-40B4-BE49-F238E27FC236}">
                <a16:creationId xmlns:a16="http://schemas.microsoft.com/office/drawing/2014/main" xmlns=""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3585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CEA93A3D-A349-4313-9BE1-9FE8785DFAD5}" type="datetimeFigureOut">
              <a:rPr lang="en-US" smtClean="0">
                <a:solidFill>
                  <a:srgbClr val="DBF5F9">
                    <a:shade val="90000"/>
                  </a:srgbClr>
                </a:solidFill>
              </a:rPr>
              <a:pPr/>
              <a:t>3/20/2023</a:t>
            </a:fld>
            <a:endParaRPr lang="en-US" dirty="0">
              <a:solidFill>
                <a:srgbClr val="DBF5F9">
                  <a:shade val="90000"/>
                </a:srgbClr>
              </a:solidFill>
            </a:endParaRPr>
          </a:p>
        </p:txBody>
      </p:sp>
      <p:sp>
        <p:nvSpPr>
          <p:cNvPr id="8" name="Footer Placeholder 7"/>
          <p:cNvSpPr>
            <a:spLocks noGrp="1"/>
          </p:cNvSpPr>
          <p:nvPr>
            <p:ph type="ftr" sz="quarter" idx="11"/>
          </p:nvPr>
        </p:nvSpPr>
        <p:spPr/>
        <p:txBody>
          <a:bodyPr/>
          <a:lstStyle/>
          <a:p>
            <a:endParaRPr lang="en-US" dirty="0">
              <a:solidFill>
                <a:srgbClr val="DBF5F9">
                  <a:shade val="90000"/>
                </a:srgbClr>
              </a:solidFill>
            </a:endParaRPr>
          </a:p>
        </p:txBody>
      </p:sp>
      <p:sp>
        <p:nvSpPr>
          <p:cNvPr id="9" name="Slide Number Placeholder 8"/>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309748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CEA93A3D-A349-4313-9BE1-9FE8785DFAD5}" type="datetimeFigureOut">
              <a:rPr lang="en-US" smtClean="0">
                <a:solidFill>
                  <a:srgbClr val="DBF5F9">
                    <a:shade val="90000"/>
                  </a:srgbClr>
                </a:solidFill>
              </a:rPr>
              <a:pPr/>
              <a:t>3/20/2023</a:t>
            </a:fld>
            <a:endParaRPr lang="en-US" dirty="0">
              <a:solidFill>
                <a:srgbClr val="DBF5F9">
                  <a:shade val="90000"/>
                </a:srgbClr>
              </a:solidFill>
            </a:endParaRPr>
          </a:p>
        </p:txBody>
      </p:sp>
      <p:sp>
        <p:nvSpPr>
          <p:cNvPr id="4" name="Footer Placeholder 3"/>
          <p:cNvSpPr>
            <a:spLocks noGrp="1"/>
          </p:cNvSpPr>
          <p:nvPr>
            <p:ph type="ftr" sz="quarter" idx="11"/>
          </p:nvPr>
        </p:nvSpPr>
        <p:spPr/>
        <p:txBody>
          <a:bodyPr/>
          <a:lstStyle/>
          <a:p>
            <a:endParaRPr lang="en-US" dirty="0">
              <a:solidFill>
                <a:srgbClr val="DBF5F9">
                  <a:shade val="90000"/>
                </a:srgbClr>
              </a:solidFill>
            </a:endParaRPr>
          </a:p>
        </p:txBody>
      </p:sp>
      <p:sp>
        <p:nvSpPr>
          <p:cNvPr id="5" name="Slide Number Placeholder 4"/>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06387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A93A3D-A349-4313-9BE1-9FE8785DFAD5}" type="datetimeFigureOut">
              <a:rPr lang="en-US" smtClean="0">
                <a:solidFill>
                  <a:srgbClr val="DBF5F9">
                    <a:shade val="90000"/>
                  </a:srgbClr>
                </a:solidFill>
              </a:rPr>
              <a:pPr/>
              <a:t>3/20/2023</a:t>
            </a:fld>
            <a:endParaRPr lang="en-US" dirty="0">
              <a:solidFill>
                <a:srgbClr val="DBF5F9">
                  <a:shade val="90000"/>
                </a:srgbClr>
              </a:solidFill>
            </a:endParaRPr>
          </a:p>
        </p:txBody>
      </p:sp>
      <p:sp>
        <p:nvSpPr>
          <p:cNvPr id="3" name="Footer Placeholder 2"/>
          <p:cNvSpPr>
            <a:spLocks noGrp="1"/>
          </p:cNvSpPr>
          <p:nvPr>
            <p:ph type="ftr" sz="quarter" idx="11"/>
          </p:nvPr>
        </p:nvSpPr>
        <p:spPr/>
        <p:txBody>
          <a:bodyPr/>
          <a:lstStyle/>
          <a:p>
            <a:endParaRPr lang="en-US" dirty="0">
              <a:solidFill>
                <a:srgbClr val="DBF5F9">
                  <a:shade val="90000"/>
                </a:srgbClr>
              </a:solidFill>
            </a:endParaRPr>
          </a:p>
        </p:txBody>
      </p:sp>
      <p:sp>
        <p:nvSpPr>
          <p:cNvPr id="4" name="Slide Number Placeholder 3"/>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717148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CEA93A3D-A349-4313-9BE1-9FE8785DFAD5}" type="datetimeFigureOut">
              <a:rPr lang="en-US" smtClean="0">
                <a:solidFill>
                  <a:srgbClr val="DBF5F9">
                    <a:shade val="90000"/>
                  </a:srgbClr>
                </a:solidFill>
              </a:rPr>
              <a:pPr/>
              <a:t>3/20/2023</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Tree>
    <p:extLst>
      <p:ext uri="{BB962C8B-B14F-4D97-AF65-F5344CB8AC3E}">
        <p14:creationId xmlns:p14="http://schemas.microsoft.com/office/powerpoint/2010/main" val="1576238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EA93A3D-A349-4313-9BE1-9FE8785DFAD5}" type="datetimeFigureOut">
              <a:rPr lang="en-US" smtClean="0">
                <a:solidFill>
                  <a:srgbClr val="DBF5F9">
                    <a:shade val="90000"/>
                  </a:srgbClr>
                </a:solidFill>
              </a:rPr>
              <a:pPr/>
              <a:t>3/20/2023</a:t>
            </a:fld>
            <a:endParaRPr lang="en-US" dirty="0">
              <a:solidFill>
                <a:srgbClr val="DBF5F9">
                  <a:shade val="90000"/>
                </a:srgbClr>
              </a:solidFill>
            </a:endParaRPr>
          </a:p>
        </p:txBody>
      </p:sp>
      <p:sp>
        <p:nvSpPr>
          <p:cNvPr id="6" name="Footer Placeholder 5"/>
          <p:cNvSpPr>
            <a:spLocks noGrp="1"/>
          </p:cNvSpPr>
          <p:nvPr>
            <p:ph type="ftr" sz="quarter" idx="11"/>
          </p:nvPr>
        </p:nvSpPr>
        <p:spPr/>
        <p:txBody>
          <a:bodyPr/>
          <a:lstStyle/>
          <a:p>
            <a:endParaRPr lang="en-US" dirty="0">
              <a:solidFill>
                <a:srgbClr val="DBF5F9">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Tree>
    <p:extLst>
      <p:ext uri="{BB962C8B-B14F-4D97-AF65-F5344CB8AC3E}">
        <p14:creationId xmlns:p14="http://schemas.microsoft.com/office/powerpoint/2010/main" val="2398380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theme" Target="../theme/theme2.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50000"/>
              </a:schemeClr>
            </a:gs>
            <a:gs pos="50000">
              <a:schemeClr val="tx1">
                <a:lumMod val="85000"/>
              </a:schemeClr>
            </a:gs>
            <a:gs pos="100000">
              <a:schemeClr val="tx1">
                <a:lumMod val="75000"/>
              </a:schemeClr>
            </a:gs>
            <a:gs pos="0">
              <a:schemeClr val="tx1">
                <a:lumMod val="50000"/>
              </a:schemeClr>
            </a:gs>
          </a:gsLst>
          <a:lin ang="5400000" scaled="0"/>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EA93A3D-A349-4313-9BE1-9FE8785DFAD5}" type="datetimeFigureOut">
              <a:rPr lang="en-US" smtClean="0">
                <a:solidFill>
                  <a:srgbClr val="DBF5F9">
                    <a:shade val="90000"/>
                  </a:srgbClr>
                </a:solidFill>
              </a:rPr>
              <a:pPr/>
              <a:t>3/20/2023</a:t>
            </a:fld>
            <a:endParaRPr lang="en-US" dirty="0">
              <a:solidFill>
                <a:srgbClr val="DBF5F9">
                  <a:shade val="90000"/>
                </a:srgbClr>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solidFill>
                <a:srgbClr val="DBF5F9">
                  <a:shade val="90000"/>
                </a:srgbClr>
              </a:solidFill>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3038B724-B001-495B-B997-AAF0E1D35E98}" type="slidenum">
              <a:rPr lang="en-US" smtClean="0">
                <a:solidFill>
                  <a:srgbClr val="DBF5F9">
                    <a:shade val="90000"/>
                  </a:srgbClr>
                </a:solidFill>
              </a:rPr>
              <a:pPr/>
              <a:t>‹#›</a:t>
            </a:fld>
            <a:endParaRPr lang="en-US" dirty="0">
              <a:solidFill>
                <a:srgbClr val="DBF5F9">
                  <a:shade val="90000"/>
                </a:srgbClr>
              </a:solidFill>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white"/>
                </a:solidFill>
              </a:endParaRPr>
            </a:p>
          </p:txBody>
        </p:sp>
      </p:grpSp>
    </p:spTree>
    <p:extLst>
      <p:ext uri="{BB962C8B-B14F-4D97-AF65-F5344CB8AC3E}">
        <p14:creationId xmlns:p14="http://schemas.microsoft.com/office/powerpoint/2010/main" val="32383991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7" r:id="rId15"/>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a16="http://schemas.microsoft.com/office/drawing/2014/main" xmlns=""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a:extLst>
              <a:ext uri="{FF2B5EF4-FFF2-40B4-BE49-F238E27FC236}">
                <a16:creationId xmlns:a16="http://schemas.microsoft.com/office/drawing/2014/main" xmlns=""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xmlns=""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xmlns=""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6" name="Slide Number Placeholder 5">
            <a:extLst>
              <a:ext uri="{FF2B5EF4-FFF2-40B4-BE49-F238E27FC236}">
                <a16:creationId xmlns:a16="http://schemas.microsoft.com/office/drawing/2014/main" xmlns=""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US" smtClean="0">
                <a:solidFill>
                  <a:prstClr val="black"/>
                </a:solidFill>
              </a:rPr>
              <a:pPr/>
              <a:t>‹#›</a:t>
            </a:fld>
            <a:endParaRPr lang="en-US" dirty="0">
              <a:solidFill>
                <a:prstClr val="black"/>
              </a:solidFill>
            </a:endParaRPr>
          </a:p>
        </p:txBody>
      </p:sp>
      <p:sp>
        <p:nvSpPr>
          <p:cNvPr id="9" name="Oval 8">
            <a:extLst>
              <a:ext uri="{FF2B5EF4-FFF2-40B4-BE49-F238E27FC236}">
                <a16:creationId xmlns:a16="http://schemas.microsoft.com/office/drawing/2014/main" xmlns=""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10" name="Oval 9">
            <a:extLst>
              <a:ext uri="{FF2B5EF4-FFF2-40B4-BE49-F238E27FC236}">
                <a16:creationId xmlns:a16="http://schemas.microsoft.com/office/drawing/2014/main" xmlns=""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a:extLst>
              <a:ext uri="{FF2B5EF4-FFF2-40B4-BE49-F238E27FC236}">
                <a16:creationId xmlns:a16="http://schemas.microsoft.com/office/drawing/2014/main" xmlns="" id="{110EE18F-610D-4230-BA82-4E5007401ADD}"/>
              </a:ext>
            </a:extLst>
          </p:cNvPr>
          <p:cNvSpPr txBox="1"/>
          <p:nvPr userDrawn="1"/>
        </p:nvSpPr>
        <p:spPr>
          <a:xfrm>
            <a:off x="8734570" y="6278857"/>
            <a:ext cx="2510557" cy="184666"/>
          </a:xfrm>
          <a:prstGeom prst="rect">
            <a:avLst/>
          </a:prstGeom>
          <a:noFill/>
        </p:spPr>
        <p:txBody>
          <a:bodyPr wrap="square" lIns="0" tIns="0" rIns="0" bIns="0" rtlCol="0">
            <a:noAutofit/>
          </a:bodyPr>
          <a:lstStyle/>
          <a:p>
            <a:pPr algn="r"/>
            <a:r>
              <a:rPr lang="en-US" sz="1200" dirty="0">
                <a:solidFill>
                  <a:srgbClr val="375C1E"/>
                </a:solidFill>
                <a:latin typeface="Rockwell"/>
              </a:rPr>
              <a:t>Your Logo or Name Here</a:t>
            </a:r>
          </a:p>
        </p:txBody>
      </p:sp>
      <p:sp>
        <p:nvSpPr>
          <p:cNvPr id="14" name="Oval 13">
            <a:extLst>
              <a:ext uri="{FF2B5EF4-FFF2-40B4-BE49-F238E27FC236}">
                <a16:creationId xmlns:a16="http://schemas.microsoft.com/office/drawing/2014/main" xmlns=""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ACB39"/>
              </a:solidFill>
            </a:endParaRPr>
          </a:p>
        </p:txBody>
      </p:sp>
      <p:sp>
        <p:nvSpPr>
          <p:cNvPr id="18" name="Rectangle 17">
            <a:extLst>
              <a:ext uri="{FF2B5EF4-FFF2-40B4-BE49-F238E27FC236}">
                <a16:creationId xmlns:a16="http://schemas.microsoft.com/office/drawing/2014/main" xmlns=""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Rectangle 18">
            <a:extLst>
              <a:ext uri="{FF2B5EF4-FFF2-40B4-BE49-F238E27FC236}">
                <a16:creationId xmlns:a16="http://schemas.microsoft.com/office/drawing/2014/main" xmlns=""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Rectangle 19">
            <a:extLst>
              <a:ext uri="{FF2B5EF4-FFF2-40B4-BE49-F238E27FC236}">
                <a16:creationId xmlns:a16="http://schemas.microsoft.com/office/drawing/2014/main" xmlns=""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Rectangle 20">
            <a:extLst>
              <a:ext uri="{FF2B5EF4-FFF2-40B4-BE49-F238E27FC236}">
                <a16:creationId xmlns:a16="http://schemas.microsoft.com/office/drawing/2014/main" xmlns=""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269398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Lst>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oleObject" Target="../embeddings/oleObject1.bin"/><Relationship Id="rId3" Type="http://schemas.openxmlformats.org/officeDocument/2006/relationships/notesSlide" Target="../notesSlides/notesSlide24.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37.png"/><Relationship Id="rId11" Type="http://schemas.openxmlformats.org/officeDocument/2006/relationships/image" Target="../media/image42.emf"/><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ti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04" y="393033"/>
            <a:ext cx="11827342" cy="2800767"/>
          </a:xfrm>
          <a:prstGeom prst="rect">
            <a:avLst/>
          </a:prstGeom>
          <a:noFill/>
        </p:spPr>
        <p:txBody>
          <a:bodyPr wrap="square" rtlCol="0">
            <a:spAutoFit/>
          </a:bodyPr>
          <a:lstStyle/>
          <a:p>
            <a:pPr algn="ctr"/>
            <a:r>
              <a:rPr lang="en-US" sz="4400" b="1" dirty="0">
                <a:solidFill>
                  <a:prstClr val="black"/>
                </a:solidFill>
              </a:rPr>
              <a:t>“Using repeat green LiDAR surveys to monitor/plan floodplain restoration in the Tucannon River, WA”</a:t>
            </a:r>
          </a:p>
          <a:p>
            <a:pPr algn="ctr"/>
            <a:endParaRPr lang="en-US" sz="4400" b="1" dirty="0">
              <a:solidFill>
                <a:prstClr val="black"/>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6655" y="6050208"/>
            <a:ext cx="1021401" cy="620727"/>
          </a:xfrm>
          <a:prstGeom prst="rect">
            <a:avLst/>
          </a:prstGeom>
        </p:spPr>
      </p:pic>
      <p:sp>
        <p:nvSpPr>
          <p:cNvPr id="4" name="TextBox 3"/>
          <p:cNvSpPr txBox="1"/>
          <p:nvPr/>
        </p:nvSpPr>
        <p:spPr>
          <a:xfrm>
            <a:off x="9973733" y="5742431"/>
            <a:ext cx="2218266" cy="307777"/>
          </a:xfrm>
          <a:prstGeom prst="rect">
            <a:avLst/>
          </a:prstGeom>
          <a:noFill/>
        </p:spPr>
        <p:txBody>
          <a:bodyPr wrap="square" rtlCol="0">
            <a:spAutoFit/>
          </a:bodyPr>
          <a:lstStyle/>
          <a:p>
            <a:r>
              <a:rPr lang="en-US" sz="1400" dirty="0">
                <a:solidFill>
                  <a:prstClr val="black"/>
                </a:solidFill>
              </a:rPr>
              <a:t>Panoramic of </a:t>
            </a:r>
            <a:r>
              <a:rPr lang="en-US" sz="1400" dirty="0" smtClean="0">
                <a:solidFill>
                  <a:prstClr val="black"/>
                </a:solidFill>
              </a:rPr>
              <a:t>PA-18</a:t>
            </a:r>
            <a:endParaRPr lang="en-US" sz="1400" dirty="0">
              <a:solidFill>
                <a:prstClr val="black"/>
              </a:solidFill>
            </a:endParaRPr>
          </a:p>
        </p:txBody>
      </p:sp>
      <p:sp>
        <p:nvSpPr>
          <p:cNvPr id="3" name="TextBox 2"/>
          <p:cNvSpPr txBox="1"/>
          <p:nvPr/>
        </p:nvSpPr>
        <p:spPr>
          <a:xfrm>
            <a:off x="56147" y="6050208"/>
            <a:ext cx="8654716" cy="584775"/>
          </a:xfrm>
          <a:prstGeom prst="rect">
            <a:avLst/>
          </a:prstGeom>
          <a:noFill/>
        </p:spPr>
        <p:txBody>
          <a:bodyPr wrap="square" rtlCol="0">
            <a:spAutoFit/>
          </a:bodyPr>
          <a:lstStyle/>
          <a:p>
            <a:r>
              <a:rPr lang="en-US" sz="3200" b="1" dirty="0">
                <a:solidFill>
                  <a:prstClr val="black"/>
                </a:solidFill>
              </a:rPr>
              <a:t>Kris Fischer, Tucannon Basin Project Leader</a:t>
            </a:r>
          </a:p>
        </p:txBody>
      </p:sp>
      <p:pic>
        <p:nvPicPr>
          <p:cNvPr id="7" name="Picture 6">
            <a:extLst>
              <a:ext uri="{FF2B5EF4-FFF2-40B4-BE49-F238E27FC236}">
                <a16:creationId xmlns:a16="http://schemas.microsoft.com/office/drawing/2014/main" xmlns="" id="{01CCF6FE-77A7-EFD6-D199-91BF819C76B4}"/>
              </a:ext>
            </a:extLst>
          </p:cNvPr>
          <p:cNvPicPr>
            <a:picLocks noChangeAspect="1"/>
          </p:cNvPicPr>
          <p:nvPr/>
        </p:nvPicPr>
        <p:blipFill>
          <a:blip r:embed="rId4"/>
          <a:stretch>
            <a:fillRect/>
          </a:stretch>
        </p:blipFill>
        <p:spPr>
          <a:xfrm>
            <a:off x="11135544" y="6050208"/>
            <a:ext cx="966469" cy="62536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6989" y="6050207"/>
            <a:ext cx="1039621" cy="620727"/>
          </a:xfrm>
          <a:prstGeom prst="rect">
            <a:avLst/>
          </a:prstGeom>
        </p:spPr>
      </p:pic>
      <p:pic>
        <p:nvPicPr>
          <p:cNvPr id="8" name="Picture 7"/>
          <p:cNvPicPr>
            <a:picLocks noChangeAspect="1"/>
          </p:cNvPicPr>
          <p:nvPr/>
        </p:nvPicPr>
        <p:blipFill>
          <a:blip r:embed="rId6"/>
          <a:stretch>
            <a:fillRect/>
          </a:stretch>
        </p:blipFill>
        <p:spPr>
          <a:xfrm>
            <a:off x="0" y="2483709"/>
            <a:ext cx="12192000" cy="3330912"/>
          </a:xfrm>
          <a:prstGeom prst="rect">
            <a:avLst/>
          </a:prstGeom>
        </p:spPr>
      </p:pic>
    </p:spTree>
    <p:extLst>
      <p:ext uri="{BB962C8B-B14F-4D97-AF65-F5344CB8AC3E}">
        <p14:creationId xmlns:p14="http://schemas.microsoft.com/office/powerpoint/2010/main" val="625829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 xmlns:a16="http://schemas.microsoft.com/office/drawing/2014/main" id="{52D5D30A-E242-4D4B-AC65-0F4E0DCBF12E}"/>
              </a:ext>
            </a:extLst>
          </p:cNvPr>
          <p:cNvPicPr>
            <a:picLocks noChangeAspect="1"/>
          </p:cNvPicPr>
          <p:nvPr/>
        </p:nvPicPr>
        <p:blipFill>
          <a:blip r:embed="rId3"/>
          <a:stretch>
            <a:fillRect/>
          </a:stretch>
        </p:blipFill>
        <p:spPr>
          <a:xfrm>
            <a:off x="685732" y="850947"/>
            <a:ext cx="10972800" cy="5833871"/>
          </a:xfrm>
          <a:prstGeom prst="rect">
            <a:avLst/>
          </a:prstGeom>
        </p:spPr>
      </p:pic>
      <p:sp>
        <p:nvSpPr>
          <p:cNvPr id="3" name="Title 2">
            <a:extLst>
              <a:ext uri="{FF2B5EF4-FFF2-40B4-BE49-F238E27FC236}">
                <a16:creationId xmlns="" xmlns:a16="http://schemas.microsoft.com/office/drawing/2014/main" id="{2B11D6BA-4094-70AF-049B-1B682407E448}"/>
              </a:ext>
            </a:extLst>
          </p:cNvPr>
          <p:cNvSpPr>
            <a:spLocks noGrp="1"/>
          </p:cNvSpPr>
          <p:nvPr>
            <p:ph type="title" idx="4294967295"/>
          </p:nvPr>
        </p:nvSpPr>
        <p:spPr>
          <a:xfrm>
            <a:off x="0" y="173038"/>
            <a:ext cx="10972800" cy="685800"/>
          </a:xfrm>
        </p:spPr>
        <p:txBody>
          <a:bodyPr>
            <a:normAutofit fontScale="90000"/>
          </a:bodyPr>
          <a:lstStyle/>
          <a:p>
            <a:r>
              <a:rPr lang="en-US" dirty="0">
                <a:solidFill>
                  <a:schemeClr val="bg1"/>
                </a:solidFill>
                <a:latin typeface="+mn-lt"/>
              </a:rPr>
              <a:t>Restoration and Geomorphic Timeline</a:t>
            </a:r>
          </a:p>
        </p:txBody>
      </p:sp>
      <p:cxnSp>
        <p:nvCxnSpPr>
          <p:cNvPr id="11" name="Straight Arrow Connector 10">
            <a:extLst>
              <a:ext uri="{FF2B5EF4-FFF2-40B4-BE49-F238E27FC236}">
                <a16:creationId xmlns="" xmlns:a16="http://schemas.microsoft.com/office/drawing/2014/main" id="{233CBD4C-9AA0-4751-A287-0CBD0A305126}"/>
              </a:ext>
            </a:extLst>
          </p:cNvPr>
          <p:cNvCxnSpPr>
            <a:cxnSpLocks/>
          </p:cNvCxnSpPr>
          <p:nvPr/>
        </p:nvCxnSpPr>
        <p:spPr>
          <a:xfrm>
            <a:off x="1826636" y="5261811"/>
            <a:ext cx="9531175" cy="0"/>
          </a:xfrm>
          <a:prstGeom prst="straightConnector1">
            <a:avLst/>
          </a:prstGeom>
          <a:ln w="22225">
            <a:solidFill>
              <a:srgbClr val="FF0000"/>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77522D3A-44E7-4DC4-B39F-ED16BABAA137}"/>
              </a:ext>
            </a:extLst>
          </p:cNvPr>
          <p:cNvCxnSpPr>
            <a:cxnSpLocks/>
          </p:cNvCxnSpPr>
          <p:nvPr/>
        </p:nvCxnSpPr>
        <p:spPr>
          <a:xfrm>
            <a:off x="1826636" y="4580023"/>
            <a:ext cx="9515132" cy="24061"/>
          </a:xfrm>
          <a:prstGeom prst="straightConnector1">
            <a:avLst/>
          </a:prstGeom>
          <a:ln w="22225">
            <a:solidFill>
              <a:srgbClr val="FF0000"/>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 xmlns:a16="http://schemas.microsoft.com/office/drawing/2014/main" id="{778736CB-8632-45AD-8045-DF2BF5A684B6}"/>
              </a:ext>
            </a:extLst>
          </p:cNvPr>
          <p:cNvCxnSpPr>
            <a:cxnSpLocks/>
          </p:cNvCxnSpPr>
          <p:nvPr/>
        </p:nvCxnSpPr>
        <p:spPr>
          <a:xfrm>
            <a:off x="1826636" y="3890211"/>
            <a:ext cx="9515132" cy="0"/>
          </a:xfrm>
          <a:prstGeom prst="straightConnector1">
            <a:avLst/>
          </a:prstGeom>
          <a:ln w="22225">
            <a:solidFill>
              <a:srgbClr val="FF0000"/>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 xmlns:a16="http://schemas.microsoft.com/office/drawing/2014/main" id="{E697F8FB-C538-4FCF-B770-EC8EDDC0B8A4}"/>
              </a:ext>
            </a:extLst>
          </p:cNvPr>
          <p:cNvCxnSpPr>
            <a:cxnSpLocks/>
          </p:cNvCxnSpPr>
          <p:nvPr/>
        </p:nvCxnSpPr>
        <p:spPr>
          <a:xfrm>
            <a:off x="1793980" y="2957313"/>
            <a:ext cx="9547788" cy="0"/>
          </a:xfrm>
          <a:prstGeom prst="straightConnector1">
            <a:avLst/>
          </a:prstGeom>
          <a:ln w="22225">
            <a:solidFill>
              <a:srgbClr val="FF0000"/>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6AB10D2E-356A-464C-8D5F-8DF4AEC632E9}"/>
              </a:ext>
            </a:extLst>
          </p:cNvPr>
          <p:cNvCxnSpPr>
            <a:cxnSpLocks/>
          </p:cNvCxnSpPr>
          <p:nvPr/>
        </p:nvCxnSpPr>
        <p:spPr>
          <a:xfrm>
            <a:off x="1793980" y="2029332"/>
            <a:ext cx="9563831" cy="0"/>
          </a:xfrm>
          <a:prstGeom prst="straightConnector1">
            <a:avLst/>
          </a:prstGeom>
          <a:ln w="22225">
            <a:solidFill>
              <a:srgbClr val="FF0000"/>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 xmlns:a16="http://schemas.microsoft.com/office/drawing/2014/main" id="{83C1CABD-3BD0-4A56-A3FF-761AD83F86B8}"/>
              </a:ext>
            </a:extLst>
          </p:cNvPr>
          <p:cNvGrpSpPr/>
          <p:nvPr/>
        </p:nvGrpSpPr>
        <p:grpSpPr>
          <a:xfrm>
            <a:off x="6451883" y="1290161"/>
            <a:ext cx="1047801" cy="3926921"/>
            <a:chOff x="6451883" y="1290162"/>
            <a:chExt cx="957533" cy="3843312"/>
          </a:xfrm>
        </p:grpSpPr>
        <p:sp>
          <p:nvSpPr>
            <p:cNvPr id="20" name="TextBox 19">
              <a:extLst>
                <a:ext uri="{FF2B5EF4-FFF2-40B4-BE49-F238E27FC236}">
                  <a16:creationId xmlns="" xmlns:a16="http://schemas.microsoft.com/office/drawing/2014/main" id="{1218271E-46BB-41DA-BF45-B8E1376A3B61}"/>
                </a:ext>
              </a:extLst>
            </p:cNvPr>
            <p:cNvSpPr txBox="1"/>
            <p:nvPr/>
          </p:nvSpPr>
          <p:spPr>
            <a:xfrm>
              <a:off x="6451883" y="1290162"/>
              <a:ext cx="957533" cy="276999"/>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t>2010 </a:t>
              </a:r>
              <a:r>
                <a:rPr lang="en-US" sz="1200" b="1" dirty="0" smtClean="0"/>
                <a:t>LiDAR</a:t>
              </a:r>
              <a:endParaRPr lang="en-US" sz="1200" b="1" dirty="0"/>
            </a:p>
          </p:txBody>
        </p:sp>
        <p:cxnSp>
          <p:nvCxnSpPr>
            <p:cNvPr id="29" name="Straight Arrow Connector 28">
              <a:extLst>
                <a:ext uri="{FF2B5EF4-FFF2-40B4-BE49-F238E27FC236}">
                  <a16:creationId xmlns="" xmlns:a16="http://schemas.microsoft.com/office/drawing/2014/main" id="{B2623591-C2C8-44F5-8A2F-B61A956D835E}"/>
                </a:ext>
              </a:extLst>
            </p:cNvPr>
            <p:cNvCxnSpPr>
              <a:cxnSpLocks/>
              <a:stCxn id="20" idx="2"/>
            </p:cNvCxnSpPr>
            <p:nvPr/>
          </p:nvCxnSpPr>
          <p:spPr>
            <a:xfrm flipH="1">
              <a:off x="6930189" y="1567161"/>
              <a:ext cx="461" cy="356631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39" name="Group 38">
            <a:extLst>
              <a:ext uri="{FF2B5EF4-FFF2-40B4-BE49-F238E27FC236}">
                <a16:creationId xmlns="" xmlns:a16="http://schemas.microsoft.com/office/drawing/2014/main" id="{90773F39-A8E4-49DD-A479-D802ECF09B6E}"/>
              </a:ext>
            </a:extLst>
          </p:cNvPr>
          <p:cNvGrpSpPr/>
          <p:nvPr/>
        </p:nvGrpSpPr>
        <p:grpSpPr>
          <a:xfrm>
            <a:off x="8907742" y="1286612"/>
            <a:ext cx="1052705" cy="2964546"/>
            <a:chOff x="9211810" y="1288058"/>
            <a:chExt cx="957533" cy="3658645"/>
          </a:xfrm>
        </p:grpSpPr>
        <p:sp>
          <p:nvSpPr>
            <p:cNvPr id="19" name="TextBox 18">
              <a:extLst>
                <a:ext uri="{FF2B5EF4-FFF2-40B4-BE49-F238E27FC236}">
                  <a16:creationId xmlns="" xmlns:a16="http://schemas.microsoft.com/office/drawing/2014/main" id="{43A0FF1F-E5FC-4042-8B1F-3DC79007AE80}"/>
                </a:ext>
              </a:extLst>
            </p:cNvPr>
            <p:cNvSpPr txBox="1"/>
            <p:nvPr/>
          </p:nvSpPr>
          <p:spPr>
            <a:xfrm>
              <a:off x="9211810" y="1288058"/>
              <a:ext cx="957533" cy="376217"/>
            </a:xfrm>
            <a:prstGeom prst="rect">
              <a:avLst/>
            </a:prstGeom>
            <a:solidFill>
              <a:schemeClr val="bg1"/>
            </a:solidFill>
            <a:ln>
              <a:solidFill>
                <a:schemeClr val="bg1">
                  <a:lumMod val="65000"/>
                </a:schemeClr>
              </a:solidFill>
            </a:ln>
          </p:spPr>
          <p:txBody>
            <a:bodyPr wrap="square" rtlCol="0">
              <a:spAutoFit/>
            </a:bodyPr>
            <a:lstStyle/>
            <a:p>
              <a:pPr algn="ctr"/>
              <a:r>
                <a:rPr lang="en-US" sz="1200" b="1" dirty="0" smtClean="0"/>
                <a:t>2017 LiDAR</a:t>
              </a:r>
            </a:p>
          </p:txBody>
        </p:sp>
        <p:cxnSp>
          <p:nvCxnSpPr>
            <p:cNvPr id="30" name="Straight Arrow Connector 29">
              <a:extLst>
                <a:ext uri="{FF2B5EF4-FFF2-40B4-BE49-F238E27FC236}">
                  <a16:creationId xmlns="" xmlns:a16="http://schemas.microsoft.com/office/drawing/2014/main" id="{159DEA8B-F11E-425A-A8CF-1775762E4A2E}"/>
                </a:ext>
              </a:extLst>
            </p:cNvPr>
            <p:cNvCxnSpPr/>
            <p:nvPr/>
          </p:nvCxnSpPr>
          <p:spPr>
            <a:xfrm flipH="1">
              <a:off x="9702362" y="1660537"/>
              <a:ext cx="1591" cy="32861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0" name="Group 39">
            <a:extLst>
              <a:ext uri="{FF2B5EF4-FFF2-40B4-BE49-F238E27FC236}">
                <a16:creationId xmlns="" xmlns:a16="http://schemas.microsoft.com/office/drawing/2014/main" id="{64B44A04-0516-4A81-9B00-A318E8DCF1AB}"/>
              </a:ext>
            </a:extLst>
          </p:cNvPr>
          <p:cNvGrpSpPr/>
          <p:nvPr/>
        </p:nvGrpSpPr>
        <p:grpSpPr>
          <a:xfrm>
            <a:off x="10082971" y="1290162"/>
            <a:ext cx="1053786" cy="1696342"/>
            <a:chOff x="10287982" y="1322248"/>
            <a:chExt cx="957533" cy="3943250"/>
          </a:xfrm>
        </p:grpSpPr>
        <p:sp>
          <p:nvSpPr>
            <p:cNvPr id="2" name="TextBox 1">
              <a:extLst>
                <a:ext uri="{FF2B5EF4-FFF2-40B4-BE49-F238E27FC236}">
                  <a16:creationId xmlns="" xmlns:a16="http://schemas.microsoft.com/office/drawing/2014/main" id="{9ECB3E72-C8BF-40BC-B76C-4D1D378CD583}"/>
                </a:ext>
              </a:extLst>
            </p:cNvPr>
            <p:cNvSpPr txBox="1"/>
            <p:nvPr/>
          </p:nvSpPr>
          <p:spPr>
            <a:xfrm>
              <a:off x="10287982" y="1322248"/>
              <a:ext cx="957533" cy="643901"/>
            </a:xfrm>
            <a:prstGeom prst="rect">
              <a:avLst/>
            </a:prstGeom>
            <a:solidFill>
              <a:schemeClr val="bg1"/>
            </a:solidFill>
            <a:ln>
              <a:solidFill>
                <a:schemeClr val="bg1">
                  <a:lumMod val="65000"/>
                </a:schemeClr>
              </a:solidFill>
            </a:ln>
          </p:spPr>
          <p:txBody>
            <a:bodyPr wrap="square" rtlCol="0">
              <a:spAutoFit/>
            </a:bodyPr>
            <a:lstStyle/>
            <a:p>
              <a:pPr algn="ctr"/>
              <a:r>
                <a:rPr lang="en-US" sz="1200" b="1" dirty="0"/>
                <a:t>2020 </a:t>
              </a:r>
              <a:r>
                <a:rPr lang="en-US" sz="1200" b="1" dirty="0" smtClean="0"/>
                <a:t>LiDAR</a:t>
              </a:r>
            </a:p>
          </p:txBody>
        </p:sp>
        <p:cxnSp>
          <p:nvCxnSpPr>
            <p:cNvPr id="31" name="Straight Arrow Connector 30">
              <a:extLst>
                <a:ext uri="{FF2B5EF4-FFF2-40B4-BE49-F238E27FC236}">
                  <a16:creationId xmlns="" xmlns:a16="http://schemas.microsoft.com/office/drawing/2014/main" id="{20EFB7F0-6C5C-4853-8BF2-E6C728F45F23}"/>
                </a:ext>
              </a:extLst>
            </p:cNvPr>
            <p:cNvCxnSpPr/>
            <p:nvPr/>
          </p:nvCxnSpPr>
          <p:spPr>
            <a:xfrm flipH="1">
              <a:off x="10711023" y="1974664"/>
              <a:ext cx="3107" cy="329083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32" name="TextBox 31">
            <a:extLst>
              <a:ext uri="{FF2B5EF4-FFF2-40B4-BE49-F238E27FC236}">
                <a16:creationId xmlns="" xmlns:a16="http://schemas.microsoft.com/office/drawing/2014/main" id="{491E34A2-B6BE-495C-BC92-B7EC303A8197}"/>
              </a:ext>
            </a:extLst>
          </p:cNvPr>
          <p:cNvSpPr txBox="1"/>
          <p:nvPr/>
        </p:nvSpPr>
        <p:spPr>
          <a:xfrm>
            <a:off x="2525568" y="4847751"/>
            <a:ext cx="849309" cy="369332"/>
          </a:xfrm>
          <a:prstGeom prst="rect">
            <a:avLst/>
          </a:prstGeom>
          <a:noFill/>
          <a:ln>
            <a:solidFill>
              <a:schemeClr val="bg1">
                <a:lumMod val="65000"/>
              </a:schemeClr>
            </a:solidFill>
          </a:ln>
        </p:spPr>
        <p:txBody>
          <a:bodyPr wrap="square" rtlCol="0">
            <a:spAutoFit/>
          </a:bodyPr>
          <a:lstStyle/>
          <a:p>
            <a:r>
              <a:rPr lang="en-US" b="1" dirty="0">
                <a:solidFill>
                  <a:schemeClr val="bg1"/>
                </a:solidFill>
              </a:rPr>
              <a:t>2</a:t>
            </a:r>
            <a:r>
              <a:rPr lang="en-US" b="1" dirty="0"/>
              <a:t> </a:t>
            </a:r>
            <a:r>
              <a:rPr lang="en-US" b="1" dirty="0">
                <a:solidFill>
                  <a:schemeClr val="bg1"/>
                </a:solidFill>
              </a:rPr>
              <a:t>Year</a:t>
            </a:r>
          </a:p>
        </p:txBody>
      </p:sp>
      <p:sp>
        <p:nvSpPr>
          <p:cNvPr id="33" name="TextBox 32">
            <a:extLst>
              <a:ext uri="{FF2B5EF4-FFF2-40B4-BE49-F238E27FC236}">
                <a16:creationId xmlns="" xmlns:a16="http://schemas.microsoft.com/office/drawing/2014/main" id="{39250F70-C0A9-41AC-BF21-4882CA064E83}"/>
              </a:ext>
            </a:extLst>
          </p:cNvPr>
          <p:cNvSpPr txBox="1"/>
          <p:nvPr/>
        </p:nvSpPr>
        <p:spPr>
          <a:xfrm>
            <a:off x="2480861" y="4146523"/>
            <a:ext cx="849309" cy="369332"/>
          </a:xfrm>
          <a:prstGeom prst="rect">
            <a:avLst/>
          </a:prstGeom>
          <a:noFill/>
          <a:ln>
            <a:solidFill>
              <a:schemeClr val="bg1">
                <a:lumMod val="65000"/>
              </a:schemeClr>
            </a:solidFill>
          </a:ln>
        </p:spPr>
        <p:txBody>
          <a:bodyPr wrap="square" rtlCol="0">
            <a:spAutoFit/>
          </a:bodyPr>
          <a:lstStyle/>
          <a:p>
            <a:r>
              <a:rPr lang="en-US" b="1" dirty="0">
                <a:solidFill>
                  <a:schemeClr val="bg1"/>
                </a:solidFill>
              </a:rPr>
              <a:t>5 Year</a:t>
            </a:r>
          </a:p>
        </p:txBody>
      </p:sp>
      <p:sp>
        <p:nvSpPr>
          <p:cNvPr id="34" name="TextBox 33">
            <a:extLst>
              <a:ext uri="{FF2B5EF4-FFF2-40B4-BE49-F238E27FC236}">
                <a16:creationId xmlns="" xmlns:a16="http://schemas.microsoft.com/office/drawing/2014/main" id="{100EF855-6DD4-44D2-9DE4-2D2F04F92FFD}"/>
              </a:ext>
            </a:extLst>
          </p:cNvPr>
          <p:cNvSpPr txBox="1"/>
          <p:nvPr/>
        </p:nvSpPr>
        <p:spPr>
          <a:xfrm>
            <a:off x="2517955" y="3460906"/>
            <a:ext cx="1053519" cy="369332"/>
          </a:xfrm>
          <a:prstGeom prst="rect">
            <a:avLst/>
          </a:prstGeom>
          <a:noFill/>
          <a:ln>
            <a:solidFill>
              <a:schemeClr val="bg1">
                <a:lumMod val="65000"/>
              </a:schemeClr>
            </a:solidFill>
          </a:ln>
        </p:spPr>
        <p:txBody>
          <a:bodyPr wrap="square" rtlCol="0">
            <a:spAutoFit/>
          </a:bodyPr>
          <a:lstStyle/>
          <a:p>
            <a:r>
              <a:rPr lang="en-US" b="1" dirty="0">
                <a:solidFill>
                  <a:schemeClr val="bg1"/>
                </a:solidFill>
              </a:rPr>
              <a:t>10 Year</a:t>
            </a:r>
          </a:p>
        </p:txBody>
      </p:sp>
      <p:sp>
        <p:nvSpPr>
          <p:cNvPr id="35" name="TextBox 34">
            <a:extLst>
              <a:ext uri="{FF2B5EF4-FFF2-40B4-BE49-F238E27FC236}">
                <a16:creationId xmlns="" xmlns:a16="http://schemas.microsoft.com/office/drawing/2014/main" id="{63A11ADA-9562-4418-B424-B443CE5174C3}"/>
              </a:ext>
            </a:extLst>
          </p:cNvPr>
          <p:cNvSpPr txBox="1"/>
          <p:nvPr/>
        </p:nvSpPr>
        <p:spPr>
          <a:xfrm>
            <a:off x="2480345" y="2471355"/>
            <a:ext cx="1044524" cy="369332"/>
          </a:xfrm>
          <a:prstGeom prst="rect">
            <a:avLst/>
          </a:prstGeom>
          <a:noFill/>
          <a:ln>
            <a:solidFill>
              <a:schemeClr val="bg1">
                <a:lumMod val="65000"/>
              </a:schemeClr>
            </a:solidFill>
          </a:ln>
        </p:spPr>
        <p:txBody>
          <a:bodyPr wrap="square" rtlCol="0">
            <a:spAutoFit/>
          </a:bodyPr>
          <a:lstStyle/>
          <a:p>
            <a:r>
              <a:rPr lang="en-US" b="1" dirty="0">
                <a:solidFill>
                  <a:schemeClr val="bg1"/>
                </a:solidFill>
              </a:rPr>
              <a:t>25 Year</a:t>
            </a:r>
          </a:p>
        </p:txBody>
      </p:sp>
      <p:sp>
        <p:nvSpPr>
          <p:cNvPr id="36" name="TextBox 35">
            <a:extLst>
              <a:ext uri="{FF2B5EF4-FFF2-40B4-BE49-F238E27FC236}">
                <a16:creationId xmlns="" xmlns:a16="http://schemas.microsoft.com/office/drawing/2014/main" id="{6E3A259D-E586-4B10-A31D-B59A97F3AE47}"/>
              </a:ext>
            </a:extLst>
          </p:cNvPr>
          <p:cNvSpPr txBox="1"/>
          <p:nvPr/>
        </p:nvSpPr>
        <p:spPr>
          <a:xfrm>
            <a:off x="2480344" y="1560859"/>
            <a:ext cx="1361739" cy="369332"/>
          </a:xfrm>
          <a:prstGeom prst="rect">
            <a:avLst/>
          </a:prstGeom>
          <a:noFill/>
          <a:ln>
            <a:solidFill>
              <a:schemeClr val="bg1">
                <a:lumMod val="65000"/>
              </a:schemeClr>
            </a:solidFill>
          </a:ln>
        </p:spPr>
        <p:txBody>
          <a:bodyPr wrap="square" rtlCol="0">
            <a:spAutoFit/>
          </a:bodyPr>
          <a:lstStyle/>
          <a:p>
            <a:r>
              <a:rPr lang="en-US" b="1" dirty="0">
                <a:solidFill>
                  <a:schemeClr val="bg1"/>
                </a:solidFill>
              </a:rPr>
              <a:t>50 </a:t>
            </a:r>
            <a:r>
              <a:rPr lang="en-US" b="1" dirty="0" smtClean="0">
                <a:solidFill>
                  <a:schemeClr val="bg1"/>
                </a:solidFill>
              </a:rPr>
              <a:t>Year</a:t>
            </a:r>
            <a:endParaRPr lang="en-US" b="1" dirty="0">
              <a:solidFill>
                <a:schemeClr val="bg1"/>
              </a:solidFill>
            </a:endParaRPr>
          </a:p>
        </p:txBody>
      </p:sp>
    </p:spTree>
    <p:extLst>
      <p:ext uri="{BB962C8B-B14F-4D97-AF65-F5344CB8AC3E}">
        <p14:creationId xmlns:p14="http://schemas.microsoft.com/office/powerpoint/2010/main" val="315650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up)">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up)">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898AC5A-25B1-D5A7-B56A-3C163C6EE1B4}"/>
              </a:ext>
            </a:extLst>
          </p:cNvPr>
          <p:cNvSpPr>
            <a:spLocks noGrp="1"/>
          </p:cNvSpPr>
          <p:nvPr>
            <p:ph type="body" sz="quarter" idx="10"/>
          </p:nvPr>
        </p:nvSpPr>
        <p:spPr>
          <a:xfrm>
            <a:off x="609599" y="1044983"/>
            <a:ext cx="8967538" cy="5813017"/>
          </a:xfrm>
        </p:spPr>
        <p:txBody>
          <a:bodyPr/>
          <a:lstStyle/>
          <a:p>
            <a:r>
              <a:rPr lang="en-US" sz="3200" b="1" dirty="0">
                <a:solidFill>
                  <a:schemeClr val="bg1"/>
                </a:solidFill>
              </a:rPr>
              <a:t>What is the geomorphic response in the Tucannon to a high flow event</a:t>
            </a:r>
            <a:r>
              <a:rPr lang="en-US" sz="3200" b="1" dirty="0" smtClean="0">
                <a:solidFill>
                  <a:schemeClr val="bg1"/>
                </a:solidFill>
              </a:rPr>
              <a:t>.</a:t>
            </a:r>
          </a:p>
          <a:p>
            <a:endParaRPr lang="en-US" sz="2400" b="1" dirty="0">
              <a:solidFill>
                <a:schemeClr val="bg1"/>
              </a:solidFill>
            </a:endParaRPr>
          </a:p>
          <a:p>
            <a:pPr lvl="1"/>
            <a:r>
              <a:rPr lang="en-US" dirty="0" smtClean="0">
                <a:solidFill>
                  <a:schemeClr val="bg1"/>
                </a:solidFill>
              </a:rPr>
              <a:t>- </a:t>
            </a:r>
            <a:r>
              <a:rPr lang="en-US" sz="2400" dirty="0" smtClean="0">
                <a:solidFill>
                  <a:schemeClr val="bg1"/>
                </a:solidFill>
              </a:rPr>
              <a:t>DEM </a:t>
            </a:r>
            <a:r>
              <a:rPr lang="en-US" sz="2400" dirty="0">
                <a:solidFill>
                  <a:schemeClr val="bg1"/>
                </a:solidFill>
              </a:rPr>
              <a:t>of Difference Geomorphic Change Detection</a:t>
            </a:r>
          </a:p>
          <a:p>
            <a:pPr lvl="1"/>
            <a:r>
              <a:rPr lang="en-US" sz="2400" dirty="0" smtClean="0">
                <a:solidFill>
                  <a:schemeClr val="bg1"/>
                </a:solidFill>
              </a:rPr>
              <a:t>- Change </a:t>
            </a:r>
            <a:r>
              <a:rPr lang="en-US" sz="2400" dirty="0">
                <a:solidFill>
                  <a:schemeClr val="bg1"/>
                </a:solidFill>
              </a:rPr>
              <a:t>in Transport </a:t>
            </a:r>
            <a:r>
              <a:rPr lang="en-US" sz="2400" dirty="0" smtClean="0">
                <a:solidFill>
                  <a:schemeClr val="bg1"/>
                </a:solidFill>
              </a:rPr>
              <a:t>Capacity</a:t>
            </a:r>
          </a:p>
          <a:p>
            <a:pPr lvl="1"/>
            <a:endParaRPr lang="en-US" dirty="0">
              <a:solidFill>
                <a:schemeClr val="bg1"/>
              </a:solidFill>
            </a:endParaRPr>
          </a:p>
          <a:p>
            <a:r>
              <a:rPr lang="en-US" sz="3200" b="1" dirty="0">
                <a:solidFill>
                  <a:schemeClr val="bg1"/>
                </a:solidFill>
              </a:rPr>
              <a:t>How does this affect the key habitat </a:t>
            </a:r>
            <a:r>
              <a:rPr lang="en-US" sz="3200" b="1" dirty="0" smtClean="0">
                <a:solidFill>
                  <a:schemeClr val="bg1"/>
                </a:solidFill>
              </a:rPr>
              <a:t>metrics</a:t>
            </a:r>
            <a:endParaRPr lang="en-US" sz="2400" b="1" dirty="0">
              <a:solidFill>
                <a:schemeClr val="bg1"/>
              </a:solidFill>
            </a:endParaRPr>
          </a:p>
          <a:p>
            <a:pPr lvl="1"/>
            <a:r>
              <a:rPr lang="en-US" sz="2400" dirty="0" smtClean="0">
                <a:solidFill>
                  <a:schemeClr val="bg1"/>
                </a:solidFill>
              </a:rPr>
              <a:t>- Change </a:t>
            </a:r>
            <a:r>
              <a:rPr lang="en-US" sz="2400" dirty="0">
                <a:solidFill>
                  <a:schemeClr val="bg1"/>
                </a:solidFill>
              </a:rPr>
              <a:t>in Complexity and Floodplain Connectivity</a:t>
            </a:r>
          </a:p>
          <a:p>
            <a:pPr lvl="1"/>
            <a:r>
              <a:rPr lang="en-US" sz="2400" dirty="0" smtClean="0">
                <a:solidFill>
                  <a:schemeClr val="bg1"/>
                </a:solidFill>
              </a:rPr>
              <a:t>- Habitat Suitability Index (HSI)</a:t>
            </a:r>
          </a:p>
          <a:p>
            <a:pPr lvl="1"/>
            <a:endParaRPr lang="en-US" dirty="0">
              <a:solidFill>
                <a:schemeClr val="bg1"/>
              </a:solidFill>
            </a:endParaRPr>
          </a:p>
          <a:p>
            <a:r>
              <a:rPr lang="en-US" sz="3200" b="1" dirty="0">
                <a:solidFill>
                  <a:schemeClr val="bg1"/>
                </a:solidFill>
              </a:rPr>
              <a:t>What other metrics in the literature can be tracked</a:t>
            </a:r>
            <a:r>
              <a:rPr lang="en-US" sz="3200" b="1" dirty="0" smtClean="0">
                <a:solidFill>
                  <a:schemeClr val="bg1"/>
                </a:solidFill>
              </a:rPr>
              <a:t>?</a:t>
            </a:r>
            <a:endParaRPr lang="en-US" sz="2400" b="1" dirty="0">
              <a:solidFill>
                <a:schemeClr val="bg1"/>
              </a:solidFill>
            </a:endParaRPr>
          </a:p>
          <a:p>
            <a:pPr lvl="1"/>
            <a:r>
              <a:rPr lang="en-US" dirty="0" smtClean="0">
                <a:solidFill>
                  <a:schemeClr val="bg1"/>
                </a:solidFill>
              </a:rPr>
              <a:t>- </a:t>
            </a:r>
            <a:r>
              <a:rPr lang="en-US" sz="2400" dirty="0" smtClean="0">
                <a:solidFill>
                  <a:schemeClr val="bg1"/>
                </a:solidFill>
              </a:rPr>
              <a:t>Geomorphic </a:t>
            </a:r>
            <a:r>
              <a:rPr lang="en-US" sz="2400" dirty="0">
                <a:solidFill>
                  <a:schemeClr val="bg1"/>
                </a:solidFill>
              </a:rPr>
              <a:t>Unit Tool (GUT)</a:t>
            </a:r>
          </a:p>
          <a:p>
            <a:pPr lvl="1"/>
            <a:r>
              <a:rPr lang="en-US" sz="2400" dirty="0" smtClean="0">
                <a:solidFill>
                  <a:schemeClr val="bg1"/>
                </a:solidFill>
              </a:rPr>
              <a:t>-</a:t>
            </a:r>
            <a:r>
              <a:rPr lang="en-US" sz="2400" dirty="0">
                <a:solidFill>
                  <a:schemeClr val="bg1"/>
                </a:solidFill>
              </a:rPr>
              <a:t> </a:t>
            </a:r>
            <a:r>
              <a:rPr lang="en-US" sz="2400" dirty="0" smtClean="0">
                <a:solidFill>
                  <a:schemeClr val="bg1"/>
                </a:solidFill>
              </a:rPr>
              <a:t>Confinement </a:t>
            </a:r>
            <a:r>
              <a:rPr lang="en-US" sz="2400" dirty="0">
                <a:solidFill>
                  <a:schemeClr val="bg1"/>
                </a:solidFill>
              </a:rPr>
              <a:t>Degree/Index</a:t>
            </a:r>
          </a:p>
          <a:p>
            <a:pPr lvl="1"/>
            <a:endParaRPr lang="en-US" dirty="0"/>
          </a:p>
        </p:txBody>
      </p:sp>
      <p:sp>
        <p:nvSpPr>
          <p:cNvPr id="3" name="Title 2">
            <a:extLst>
              <a:ext uri="{FF2B5EF4-FFF2-40B4-BE49-F238E27FC236}">
                <a16:creationId xmlns:a16="http://schemas.microsoft.com/office/drawing/2014/main" xmlns="" id="{2A0E58F9-D1FC-AC97-685C-51FB62A3CDFC}"/>
              </a:ext>
            </a:extLst>
          </p:cNvPr>
          <p:cNvSpPr>
            <a:spLocks noGrp="1"/>
          </p:cNvSpPr>
          <p:nvPr>
            <p:ph type="title"/>
          </p:nvPr>
        </p:nvSpPr>
        <p:spPr>
          <a:xfrm>
            <a:off x="457854" y="-312621"/>
            <a:ext cx="10972800" cy="1143000"/>
          </a:xfrm>
        </p:spPr>
        <p:txBody>
          <a:bodyPr/>
          <a:lstStyle/>
          <a:p>
            <a:r>
              <a:rPr lang="en-US" b="1" dirty="0">
                <a:solidFill>
                  <a:schemeClr val="bg1"/>
                </a:solidFill>
              </a:rPr>
              <a:t>What can this information tell us?</a:t>
            </a:r>
          </a:p>
        </p:txBody>
      </p:sp>
    </p:spTree>
    <p:extLst>
      <p:ext uri="{BB962C8B-B14F-4D97-AF65-F5344CB8AC3E}">
        <p14:creationId xmlns:p14="http://schemas.microsoft.com/office/powerpoint/2010/main" val="3703489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898AC5A-25B1-D5A7-B56A-3C163C6EE1B4}"/>
              </a:ext>
            </a:extLst>
          </p:cNvPr>
          <p:cNvSpPr>
            <a:spLocks noGrp="1"/>
          </p:cNvSpPr>
          <p:nvPr>
            <p:ph type="body" sz="quarter" idx="10"/>
          </p:nvPr>
        </p:nvSpPr>
        <p:spPr>
          <a:xfrm>
            <a:off x="153614" y="716973"/>
            <a:ext cx="4951786" cy="4572000"/>
          </a:xfrm>
        </p:spPr>
        <p:txBody>
          <a:bodyPr/>
          <a:lstStyle/>
          <a:p>
            <a:r>
              <a:rPr lang="en-US" sz="2000" b="1" dirty="0">
                <a:solidFill>
                  <a:schemeClr val="bg1"/>
                </a:solidFill>
              </a:rPr>
              <a:t>Identify areas of Geomorphic Change</a:t>
            </a:r>
          </a:p>
          <a:p>
            <a:pPr lvl="1"/>
            <a:r>
              <a:rPr lang="en-US" sz="2000" dirty="0">
                <a:solidFill>
                  <a:schemeClr val="bg1"/>
                </a:solidFill>
              </a:rPr>
              <a:t>Main Channel Deposition/Erosion</a:t>
            </a:r>
          </a:p>
          <a:p>
            <a:pPr lvl="1"/>
            <a:r>
              <a:rPr lang="en-US" sz="2000" dirty="0">
                <a:solidFill>
                  <a:schemeClr val="bg1"/>
                </a:solidFill>
              </a:rPr>
              <a:t>Avulsions</a:t>
            </a:r>
          </a:p>
          <a:p>
            <a:pPr lvl="1"/>
            <a:r>
              <a:rPr lang="en-US" sz="2000" dirty="0">
                <a:solidFill>
                  <a:schemeClr val="bg1"/>
                </a:solidFill>
              </a:rPr>
              <a:t>Channel Migration and Bar Building</a:t>
            </a:r>
          </a:p>
          <a:p>
            <a:pPr lvl="1"/>
            <a:r>
              <a:rPr lang="en-US" sz="2000" dirty="0">
                <a:solidFill>
                  <a:schemeClr val="bg1"/>
                </a:solidFill>
              </a:rPr>
              <a:t>Floodplain Deposition </a:t>
            </a:r>
            <a:endParaRPr lang="en-US" sz="2000" dirty="0" smtClean="0">
              <a:solidFill>
                <a:schemeClr val="bg1"/>
              </a:solidFill>
            </a:endParaRPr>
          </a:p>
          <a:p>
            <a:pPr lvl="1"/>
            <a:endParaRPr lang="en-US" sz="2000" dirty="0">
              <a:solidFill>
                <a:schemeClr val="bg1"/>
              </a:solidFill>
            </a:endParaRPr>
          </a:p>
          <a:p>
            <a:r>
              <a:rPr lang="en-US" sz="2000" b="1" dirty="0">
                <a:solidFill>
                  <a:schemeClr val="bg1"/>
                </a:solidFill>
              </a:rPr>
              <a:t>Find drivers of those changes</a:t>
            </a:r>
          </a:p>
          <a:p>
            <a:pPr lvl="1"/>
            <a:r>
              <a:rPr lang="en-US" sz="2000" dirty="0">
                <a:solidFill>
                  <a:schemeClr val="bg1"/>
                </a:solidFill>
              </a:rPr>
              <a:t>Continued trends</a:t>
            </a:r>
          </a:p>
          <a:p>
            <a:pPr lvl="1"/>
            <a:r>
              <a:rPr lang="en-US" sz="2000" dirty="0">
                <a:solidFill>
                  <a:schemeClr val="bg1"/>
                </a:solidFill>
              </a:rPr>
              <a:t>Large wood material build up</a:t>
            </a:r>
          </a:p>
          <a:p>
            <a:pPr lvl="1"/>
            <a:r>
              <a:rPr lang="en-US" sz="2000" dirty="0">
                <a:solidFill>
                  <a:schemeClr val="bg1"/>
                </a:solidFill>
              </a:rPr>
              <a:t>Restoration</a:t>
            </a:r>
          </a:p>
          <a:p>
            <a:pPr lvl="1"/>
            <a:r>
              <a:rPr lang="en-US" sz="2000" dirty="0">
                <a:solidFill>
                  <a:schemeClr val="bg1"/>
                </a:solidFill>
              </a:rPr>
              <a:t>Over confinement</a:t>
            </a:r>
          </a:p>
          <a:p>
            <a:pPr lvl="1"/>
            <a:endParaRPr lang="en-US" dirty="0"/>
          </a:p>
        </p:txBody>
      </p:sp>
      <p:sp>
        <p:nvSpPr>
          <p:cNvPr id="3" name="Title 2">
            <a:extLst>
              <a:ext uri="{FF2B5EF4-FFF2-40B4-BE49-F238E27FC236}">
                <a16:creationId xmlns:a16="http://schemas.microsoft.com/office/drawing/2014/main" xmlns="" id="{2A0E58F9-D1FC-AC97-685C-51FB62A3CDFC}"/>
              </a:ext>
            </a:extLst>
          </p:cNvPr>
          <p:cNvSpPr>
            <a:spLocks noGrp="1"/>
          </p:cNvSpPr>
          <p:nvPr>
            <p:ph type="title"/>
          </p:nvPr>
        </p:nvSpPr>
        <p:spPr>
          <a:xfrm>
            <a:off x="92727" y="641685"/>
            <a:ext cx="10972800" cy="685800"/>
          </a:xfrm>
        </p:spPr>
        <p:txBody>
          <a:bodyPr>
            <a:normAutofit fontScale="90000"/>
          </a:bodyPr>
          <a:lstStyle/>
          <a:p>
            <a:r>
              <a:rPr lang="en-US" dirty="0">
                <a:solidFill>
                  <a:schemeClr val="bg1"/>
                </a:solidFill>
              </a:rPr>
              <a:t>Geomorphic </a:t>
            </a:r>
            <a:r>
              <a:rPr lang="en-US" dirty="0" smtClean="0">
                <a:solidFill>
                  <a:schemeClr val="bg1"/>
                </a:solidFill>
              </a:rPr>
              <a:t>Change</a:t>
            </a:r>
            <a:br>
              <a:rPr lang="en-US" dirty="0" smtClean="0">
                <a:solidFill>
                  <a:schemeClr val="bg1"/>
                </a:solidFill>
              </a:rPr>
            </a:br>
            <a:r>
              <a:rPr lang="en-US" sz="3600" dirty="0" smtClean="0">
                <a:solidFill>
                  <a:schemeClr val="bg1"/>
                </a:solidFill>
              </a:rPr>
              <a:t>PA 18</a:t>
            </a:r>
            <a:endParaRPr lang="en-US" sz="3600" dirty="0">
              <a:solidFill>
                <a:schemeClr val="bg1"/>
              </a:solidFill>
            </a:endParaRPr>
          </a:p>
        </p:txBody>
      </p:sp>
      <p:pic>
        <p:nvPicPr>
          <p:cNvPr id="4" name="Picture 3">
            <a:extLst>
              <a:ext uri="{FF2B5EF4-FFF2-40B4-BE49-F238E27FC236}">
                <a16:creationId xmlns:a16="http://schemas.microsoft.com/office/drawing/2014/main" xmlns="" id="{BFF35637-E9BA-06A6-8C87-D5959A2216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16906" y="50546"/>
            <a:ext cx="7289118" cy="6756908"/>
          </a:xfrm>
          <a:prstGeom prst="rect">
            <a:avLst/>
          </a:prstGeom>
        </p:spPr>
      </p:pic>
    </p:spTree>
    <p:extLst>
      <p:ext uri="{BB962C8B-B14F-4D97-AF65-F5344CB8AC3E}">
        <p14:creationId xmlns:p14="http://schemas.microsoft.com/office/powerpoint/2010/main" val="479669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A0E58F9-D1FC-AC97-685C-51FB62A3CDFC}"/>
              </a:ext>
            </a:extLst>
          </p:cNvPr>
          <p:cNvSpPr>
            <a:spLocks noGrp="1"/>
          </p:cNvSpPr>
          <p:nvPr>
            <p:ph type="title"/>
          </p:nvPr>
        </p:nvSpPr>
        <p:spPr>
          <a:xfrm>
            <a:off x="180482" y="1310514"/>
            <a:ext cx="4648200" cy="685800"/>
          </a:xfrm>
        </p:spPr>
        <p:txBody>
          <a:bodyPr>
            <a:normAutofit fontScale="90000"/>
          </a:bodyPr>
          <a:lstStyle/>
          <a:p>
            <a:r>
              <a:rPr lang="en-US" dirty="0">
                <a:solidFill>
                  <a:schemeClr val="bg1"/>
                </a:solidFill>
              </a:rPr>
              <a:t>Change in </a:t>
            </a:r>
            <a:r>
              <a:rPr lang="en-US" dirty="0" smtClean="0">
                <a:solidFill>
                  <a:schemeClr val="bg1"/>
                </a:solidFill>
              </a:rPr>
              <a:t>Floodplain </a:t>
            </a:r>
            <a:r>
              <a:rPr lang="en-US" dirty="0">
                <a:solidFill>
                  <a:schemeClr val="bg1"/>
                </a:solidFill>
              </a:rPr>
              <a:t>Connectivity</a:t>
            </a:r>
          </a:p>
        </p:txBody>
      </p:sp>
      <p:pic>
        <p:nvPicPr>
          <p:cNvPr id="4" name="Picture 3">
            <a:extLst>
              <a:ext uri="{FF2B5EF4-FFF2-40B4-BE49-F238E27FC236}">
                <a16:creationId xmlns:a16="http://schemas.microsoft.com/office/drawing/2014/main" xmlns="" id="{4A5928D6-C2DE-D4D5-D560-62C3CBE710E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80021" y="0"/>
            <a:ext cx="7609491" cy="6876288"/>
          </a:xfrm>
          <a:prstGeom prst="rect">
            <a:avLst/>
          </a:prstGeom>
        </p:spPr>
      </p:pic>
      <p:sp>
        <p:nvSpPr>
          <p:cNvPr id="7" name="TextBox 6">
            <a:extLst>
              <a:ext uri="{FF2B5EF4-FFF2-40B4-BE49-F238E27FC236}">
                <a16:creationId xmlns:a16="http://schemas.microsoft.com/office/drawing/2014/main" xmlns="" id="{2CDF910D-4135-394B-A783-0C5A4AC2458B}"/>
              </a:ext>
            </a:extLst>
          </p:cNvPr>
          <p:cNvSpPr txBox="1"/>
          <p:nvPr/>
        </p:nvSpPr>
        <p:spPr>
          <a:xfrm>
            <a:off x="10817912" y="2171597"/>
            <a:ext cx="1371600" cy="492443"/>
          </a:xfrm>
          <a:prstGeom prst="rect">
            <a:avLst/>
          </a:prstGeom>
          <a:solidFill>
            <a:schemeClr val="bg1"/>
          </a:solidFill>
        </p:spPr>
        <p:txBody>
          <a:bodyPr wrap="square" rtlCol="0">
            <a:spAutoFit/>
          </a:bodyPr>
          <a:lstStyle/>
          <a:p>
            <a:r>
              <a:rPr lang="en-US" sz="2600" dirty="0">
                <a:ln w="0"/>
                <a:effectLst>
                  <a:outerShdw blurRad="38100" dist="19050" dir="2700000" algn="tl" rotWithShape="0">
                    <a:schemeClr val="dk1">
                      <a:alpha val="40000"/>
                    </a:schemeClr>
                  </a:outerShdw>
                </a:effectLst>
              </a:rPr>
              <a:t>PA 18.1 </a:t>
            </a:r>
          </a:p>
        </p:txBody>
      </p:sp>
      <p:graphicFrame>
        <p:nvGraphicFramePr>
          <p:cNvPr id="6" name="Table 5"/>
          <p:cNvGraphicFramePr>
            <a:graphicFrameLocks noGrp="1"/>
          </p:cNvGraphicFramePr>
          <p:nvPr>
            <p:extLst>
              <p:ext uri="{D42A27DB-BD31-4B8C-83A1-F6EECF244321}">
                <p14:modId xmlns:p14="http://schemas.microsoft.com/office/powerpoint/2010/main" val="3311522949"/>
              </p:ext>
            </p:extLst>
          </p:nvPr>
        </p:nvGraphicFramePr>
        <p:xfrm>
          <a:off x="81435" y="2758188"/>
          <a:ext cx="4408698" cy="1097280"/>
        </p:xfrm>
        <a:graphic>
          <a:graphicData uri="http://schemas.openxmlformats.org/drawingml/2006/table">
            <a:tbl>
              <a:tblPr firstRow="1" firstCol="1" bandRow="1">
                <a:tableStyleId>{5C22544A-7EE6-4342-B048-85BDC9FD1C3A}</a:tableStyleId>
              </a:tblPr>
              <a:tblGrid>
                <a:gridCol w="1170974"/>
                <a:gridCol w="1212980"/>
                <a:gridCol w="2024744"/>
              </a:tblGrid>
              <a:tr h="190500">
                <a:tc gridSpan="3">
                  <a:txBody>
                    <a:bodyPr/>
                    <a:lstStyle/>
                    <a:p>
                      <a:pPr marL="0" marR="0" algn="ctr">
                        <a:spcBef>
                          <a:spcPts val="0"/>
                        </a:spcBef>
                        <a:spcAft>
                          <a:spcPts val="0"/>
                        </a:spcAft>
                      </a:pPr>
                      <a:r>
                        <a:rPr lang="en-US" sz="1800" dirty="0" smtClean="0">
                          <a:effectLst/>
                        </a:rPr>
                        <a:t>FC </a:t>
                      </a:r>
                      <a:r>
                        <a:rPr lang="en-US" sz="1800" dirty="0">
                          <a:effectLst/>
                        </a:rPr>
                        <a:t>For </a:t>
                      </a:r>
                      <a:r>
                        <a:rPr lang="en-US" sz="1800" dirty="0" smtClean="0">
                          <a:effectLst/>
                        </a:rPr>
                        <a:t>2-Year Connected</a:t>
                      </a:r>
                      <a:endParaRPr lang="en-US" sz="1800" dirty="0">
                        <a:effectLst/>
                        <a:latin typeface="Calibri" panose="020F0502020204030204" pitchFamily="34" charset="0"/>
                        <a:ea typeface="Calibri" panose="020F0502020204030204" pitchFamily="34" charset="0"/>
                      </a:endParaRPr>
                    </a:p>
                  </a:txBody>
                  <a:tcPr marL="68580" marR="68580" marT="0" marB="0" anchor="b"/>
                </a:tc>
                <a:tc hMerge="1">
                  <a:txBody>
                    <a:bodyPr/>
                    <a:lstStyle/>
                    <a:p>
                      <a:endParaRPr lang="en-US"/>
                    </a:p>
                  </a:txBody>
                  <a:tcPr/>
                </a:tc>
                <a:tc hMerge="1">
                  <a:txBody>
                    <a:bodyPr/>
                    <a:lstStyle/>
                    <a:p>
                      <a:endParaRPr lang="en-US"/>
                    </a:p>
                  </a:txBody>
                  <a:tcPr/>
                </a:tc>
              </a:tr>
              <a:tr h="190500">
                <a:tc>
                  <a:txBody>
                    <a:bodyPr/>
                    <a:lstStyle/>
                    <a:p>
                      <a:pPr marL="0" marR="0" algn="ctr">
                        <a:spcBef>
                          <a:spcPts val="0"/>
                        </a:spcBef>
                        <a:spcAft>
                          <a:spcPts val="0"/>
                        </a:spcAft>
                      </a:pPr>
                      <a:r>
                        <a:rPr lang="en-US" sz="1800" dirty="0">
                          <a:solidFill>
                            <a:schemeClr val="bg1"/>
                          </a:solidFill>
                          <a:effectLst/>
                        </a:rPr>
                        <a:t>2020 Analysis</a:t>
                      </a:r>
                      <a:endParaRPr lang="en-US" sz="1800" dirty="0">
                        <a:solidFill>
                          <a:schemeClr val="bg1"/>
                        </a:solidFill>
                        <a:effectLst/>
                        <a:latin typeface="Calibri" panose="020F0502020204030204" pitchFamily="34" charset="0"/>
                        <a:ea typeface="Calibri" panose="020F0502020204030204" pitchFamily="34" charset="0"/>
                      </a:endParaRPr>
                    </a:p>
                  </a:txBody>
                  <a:tcPr marL="68580" marR="68580" marT="0" marB="0" anchor="b">
                    <a:solidFill>
                      <a:srgbClr val="99CCFF"/>
                    </a:solidFill>
                  </a:tcPr>
                </a:tc>
                <a:tc>
                  <a:txBody>
                    <a:bodyPr/>
                    <a:lstStyle/>
                    <a:p>
                      <a:pPr marL="0" marR="0" algn="ctr">
                        <a:spcBef>
                          <a:spcPts val="0"/>
                        </a:spcBef>
                        <a:spcAft>
                          <a:spcPts val="0"/>
                        </a:spcAft>
                      </a:pPr>
                      <a:r>
                        <a:rPr lang="en-US" sz="1800" b="1" dirty="0">
                          <a:effectLst/>
                        </a:rPr>
                        <a:t>2017 Analysis</a:t>
                      </a:r>
                      <a:endParaRPr lang="en-US" sz="1800" b="1" dirty="0">
                        <a:effectLst/>
                        <a:latin typeface="Calibri" panose="020F0502020204030204" pitchFamily="34" charset="0"/>
                        <a:ea typeface="Calibri" panose="020F0502020204030204" pitchFamily="34" charset="0"/>
                      </a:endParaRPr>
                    </a:p>
                  </a:txBody>
                  <a:tcPr marL="68580" marR="68580" marT="0" marB="0" anchor="b">
                    <a:solidFill>
                      <a:srgbClr val="99CCFF"/>
                    </a:solidFill>
                  </a:tcPr>
                </a:tc>
                <a:tc>
                  <a:txBody>
                    <a:bodyPr/>
                    <a:lstStyle/>
                    <a:p>
                      <a:pPr marL="0" marR="0" algn="ctr">
                        <a:spcBef>
                          <a:spcPts val="0"/>
                        </a:spcBef>
                        <a:spcAft>
                          <a:spcPts val="0"/>
                        </a:spcAft>
                      </a:pPr>
                      <a:r>
                        <a:rPr lang="en-US" sz="1800" b="1" dirty="0">
                          <a:effectLst/>
                        </a:rPr>
                        <a:t>Change from 2017</a:t>
                      </a:r>
                      <a:endParaRPr lang="en-US" sz="1800" b="1" dirty="0">
                        <a:effectLst/>
                        <a:latin typeface="Calibri" panose="020F0502020204030204" pitchFamily="34" charset="0"/>
                        <a:ea typeface="Calibri" panose="020F0502020204030204" pitchFamily="34" charset="0"/>
                      </a:endParaRPr>
                    </a:p>
                  </a:txBody>
                  <a:tcPr marL="68580" marR="68580" marT="0" marB="0" anchor="b">
                    <a:solidFill>
                      <a:srgbClr val="99CCFF"/>
                    </a:solidFill>
                  </a:tcPr>
                </a:tc>
              </a:tr>
              <a:tr h="190500">
                <a:tc>
                  <a:txBody>
                    <a:bodyPr/>
                    <a:lstStyle/>
                    <a:p>
                      <a:pPr marL="0" marR="0" algn="ctr">
                        <a:spcBef>
                          <a:spcPts val="0"/>
                        </a:spcBef>
                        <a:spcAft>
                          <a:spcPts val="0"/>
                        </a:spcAft>
                      </a:pPr>
                      <a:r>
                        <a:rPr lang="en-US" sz="1800" dirty="0" smtClean="0">
                          <a:solidFill>
                            <a:schemeClr val="bg1"/>
                          </a:solidFill>
                          <a:effectLst/>
                          <a:latin typeface="+mn-lt"/>
                          <a:ea typeface="+mn-ea"/>
                        </a:rPr>
                        <a:t>21.5</a:t>
                      </a:r>
                      <a:endParaRPr lang="en-US" sz="1800" dirty="0">
                        <a:solidFill>
                          <a:schemeClr val="bg1"/>
                        </a:solidFill>
                        <a:effectLst/>
                        <a:latin typeface="Calibri" panose="020F0502020204030204" pitchFamily="34" charset="0"/>
                        <a:ea typeface="Calibri" panose="020F0502020204030204" pitchFamily="34" charset="0"/>
                      </a:endParaRPr>
                    </a:p>
                  </a:txBody>
                  <a:tcPr marL="68580" marR="68580" marT="0" marB="0" anchor="b">
                    <a:solidFill>
                      <a:srgbClr val="99CCFF"/>
                    </a:solidFill>
                  </a:tcPr>
                </a:tc>
                <a:tc>
                  <a:txBody>
                    <a:bodyPr/>
                    <a:lstStyle/>
                    <a:p>
                      <a:pPr marL="0" marR="0" algn="ctr">
                        <a:spcBef>
                          <a:spcPts val="0"/>
                        </a:spcBef>
                        <a:spcAft>
                          <a:spcPts val="0"/>
                        </a:spcAft>
                      </a:pPr>
                      <a:r>
                        <a:rPr lang="en-US" sz="1800" b="1" dirty="0" smtClean="0">
                          <a:effectLst/>
                        </a:rPr>
                        <a:t>19.7</a:t>
                      </a:r>
                      <a:endParaRPr lang="en-US" sz="1800" b="1" dirty="0">
                        <a:effectLst/>
                        <a:latin typeface="Calibri" panose="020F0502020204030204" pitchFamily="34" charset="0"/>
                        <a:ea typeface="Calibri" panose="020F0502020204030204" pitchFamily="34" charset="0"/>
                      </a:endParaRPr>
                    </a:p>
                  </a:txBody>
                  <a:tcPr marL="68580" marR="68580" marT="0" marB="0" anchor="b">
                    <a:solidFill>
                      <a:srgbClr val="99CCFF"/>
                    </a:solidFill>
                  </a:tcPr>
                </a:tc>
                <a:tc>
                  <a:txBody>
                    <a:bodyPr/>
                    <a:lstStyle/>
                    <a:p>
                      <a:pPr marL="0" marR="0" algn="ctr">
                        <a:spcBef>
                          <a:spcPts val="0"/>
                        </a:spcBef>
                        <a:spcAft>
                          <a:spcPts val="0"/>
                        </a:spcAft>
                      </a:pPr>
                      <a:r>
                        <a:rPr lang="en-US" sz="1800" b="1" dirty="0" smtClean="0">
                          <a:effectLst/>
                        </a:rPr>
                        <a:t>+1.75</a:t>
                      </a:r>
                    </a:p>
                  </a:txBody>
                  <a:tcPr marL="68580" marR="68580" marT="0" marB="0" anchor="b">
                    <a:solidFill>
                      <a:srgbClr val="99CCFF"/>
                    </a:solidFill>
                  </a:tcPr>
                </a:tc>
              </a:tr>
            </a:tbl>
          </a:graphicData>
        </a:graphic>
      </p:graphicFrame>
    </p:spTree>
    <p:extLst>
      <p:ext uri="{BB962C8B-B14F-4D97-AF65-F5344CB8AC3E}">
        <p14:creationId xmlns:p14="http://schemas.microsoft.com/office/powerpoint/2010/main" val="18864885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A0E58F9-D1FC-AC97-685C-51FB62A3CDFC}"/>
              </a:ext>
            </a:extLst>
          </p:cNvPr>
          <p:cNvSpPr>
            <a:spLocks noGrp="1"/>
          </p:cNvSpPr>
          <p:nvPr>
            <p:ph type="title"/>
          </p:nvPr>
        </p:nvSpPr>
        <p:spPr>
          <a:xfrm>
            <a:off x="125980" y="713416"/>
            <a:ext cx="10972800" cy="685800"/>
          </a:xfrm>
        </p:spPr>
        <p:txBody>
          <a:bodyPr>
            <a:normAutofit fontScale="90000"/>
          </a:bodyPr>
          <a:lstStyle/>
          <a:p>
            <a:r>
              <a:rPr lang="en-US" dirty="0">
                <a:solidFill>
                  <a:schemeClr val="bg1"/>
                </a:solidFill>
              </a:rPr>
              <a:t>Change in </a:t>
            </a:r>
            <a:r>
              <a:rPr lang="en-US" dirty="0" smtClean="0">
                <a:solidFill>
                  <a:schemeClr val="bg1"/>
                </a:solidFill>
              </a:rPr>
              <a:t>Channel </a:t>
            </a:r>
            <a:br>
              <a:rPr lang="en-US" dirty="0" smtClean="0">
                <a:solidFill>
                  <a:schemeClr val="bg1"/>
                </a:solidFill>
              </a:rPr>
            </a:br>
            <a:r>
              <a:rPr lang="en-US" dirty="0" smtClean="0">
                <a:solidFill>
                  <a:schemeClr val="bg1"/>
                </a:solidFill>
              </a:rPr>
              <a:t>Complexity</a:t>
            </a:r>
            <a:endParaRPr lang="en-US" dirty="0">
              <a:solidFill>
                <a:schemeClr val="bg1"/>
              </a:solidFill>
            </a:endParaRPr>
          </a:p>
        </p:txBody>
      </p:sp>
      <p:pic>
        <p:nvPicPr>
          <p:cNvPr id="6" name="Picture 5">
            <a:extLst>
              <a:ext uri="{FF2B5EF4-FFF2-40B4-BE49-F238E27FC236}">
                <a16:creationId xmlns="" xmlns:a16="http://schemas.microsoft.com/office/drawing/2014/main" xmlns:lc="http://schemas.openxmlformats.org/drawingml/2006/lockedCanvas" id="{C5224B89-0E83-483A-B7D6-EAAAB24BFA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bwMode="auto">
          <a:xfrm>
            <a:off x="4993152" y="28120"/>
            <a:ext cx="7108652" cy="6829880"/>
          </a:xfrm>
          <a:prstGeom prst="rect">
            <a:avLst/>
          </a:prstGeom>
          <a:noFill/>
          <a:ln>
            <a:noFill/>
          </a:ln>
        </p:spPr>
      </p:pic>
      <p:sp>
        <p:nvSpPr>
          <p:cNvPr id="7" name="TextBox 6">
            <a:extLst>
              <a:ext uri="{FF2B5EF4-FFF2-40B4-BE49-F238E27FC236}">
                <a16:creationId xmlns:a16="http://schemas.microsoft.com/office/drawing/2014/main" xmlns="" id="{59BB8C49-49F1-3E79-6F76-25CFD2D7B4B9}"/>
              </a:ext>
            </a:extLst>
          </p:cNvPr>
          <p:cNvSpPr txBox="1"/>
          <p:nvPr/>
        </p:nvSpPr>
        <p:spPr>
          <a:xfrm>
            <a:off x="10565675" y="160144"/>
            <a:ext cx="1371600" cy="492443"/>
          </a:xfrm>
          <a:prstGeom prst="rect">
            <a:avLst/>
          </a:prstGeom>
          <a:solidFill>
            <a:schemeClr val="bg1"/>
          </a:solidFill>
        </p:spPr>
        <p:txBody>
          <a:bodyPr wrap="square" rtlCol="0">
            <a:spAutoFit/>
          </a:bodyPr>
          <a:lstStyle/>
          <a:p>
            <a:r>
              <a:rPr lang="en-US" sz="2600" dirty="0">
                <a:ln w="0"/>
                <a:effectLst>
                  <a:outerShdw blurRad="38100" dist="19050" dir="2700000" algn="tl" rotWithShape="0">
                    <a:schemeClr val="dk1">
                      <a:alpha val="40000"/>
                    </a:schemeClr>
                  </a:outerShdw>
                </a:effectLst>
              </a:rPr>
              <a:t>PA 18.1 </a:t>
            </a:r>
          </a:p>
        </p:txBody>
      </p:sp>
      <p:graphicFrame>
        <p:nvGraphicFramePr>
          <p:cNvPr id="5" name="Table 4"/>
          <p:cNvGraphicFramePr>
            <a:graphicFrameLocks noGrp="1"/>
          </p:cNvGraphicFramePr>
          <p:nvPr>
            <p:extLst>
              <p:ext uri="{D42A27DB-BD31-4B8C-83A1-F6EECF244321}">
                <p14:modId xmlns:p14="http://schemas.microsoft.com/office/powerpoint/2010/main" val="1736124844"/>
              </p:ext>
            </p:extLst>
          </p:nvPr>
        </p:nvGraphicFramePr>
        <p:xfrm>
          <a:off x="125981" y="2687092"/>
          <a:ext cx="4408698" cy="1097280"/>
        </p:xfrm>
        <a:graphic>
          <a:graphicData uri="http://schemas.openxmlformats.org/drawingml/2006/table">
            <a:tbl>
              <a:tblPr firstRow="1" firstCol="1" bandRow="1">
                <a:tableStyleId>{5C22544A-7EE6-4342-B048-85BDC9FD1C3A}</a:tableStyleId>
              </a:tblPr>
              <a:tblGrid>
                <a:gridCol w="1170974"/>
                <a:gridCol w="1212980"/>
                <a:gridCol w="2024744"/>
              </a:tblGrid>
              <a:tr h="190500">
                <a:tc gridSpan="3">
                  <a:txBody>
                    <a:bodyPr/>
                    <a:lstStyle/>
                    <a:p>
                      <a:pPr marL="0" marR="0" algn="ctr">
                        <a:spcBef>
                          <a:spcPts val="0"/>
                        </a:spcBef>
                        <a:spcAft>
                          <a:spcPts val="0"/>
                        </a:spcAft>
                      </a:pPr>
                      <a:r>
                        <a:rPr lang="en-US" sz="1800" dirty="0">
                          <a:effectLst/>
                        </a:rPr>
                        <a:t>RCI For 1-Year Flow</a:t>
                      </a:r>
                      <a:endParaRPr lang="en-US" sz="1800" dirty="0">
                        <a:effectLst/>
                        <a:latin typeface="Calibri" panose="020F0502020204030204" pitchFamily="34" charset="0"/>
                        <a:ea typeface="Calibri" panose="020F0502020204030204" pitchFamily="34" charset="0"/>
                      </a:endParaRPr>
                    </a:p>
                  </a:txBody>
                  <a:tcPr marL="68580" marR="68580" marT="0" marB="0" anchor="b"/>
                </a:tc>
                <a:tc hMerge="1">
                  <a:txBody>
                    <a:bodyPr/>
                    <a:lstStyle/>
                    <a:p>
                      <a:endParaRPr lang="en-US"/>
                    </a:p>
                  </a:txBody>
                  <a:tcPr/>
                </a:tc>
                <a:tc hMerge="1">
                  <a:txBody>
                    <a:bodyPr/>
                    <a:lstStyle/>
                    <a:p>
                      <a:endParaRPr lang="en-US"/>
                    </a:p>
                  </a:txBody>
                  <a:tcPr/>
                </a:tc>
              </a:tr>
              <a:tr h="190500">
                <a:tc>
                  <a:txBody>
                    <a:bodyPr/>
                    <a:lstStyle/>
                    <a:p>
                      <a:pPr marL="0" marR="0" algn="ctr">
                        <a:spcBef>
                          <a:spcPts val="0"/>
                        </a:spcBef>
                        <a:spcAft>
                          <a:spcPts val="0"/>
                        </a:spcAft>
                      </a:pPr>
                      <a:r>
                        <a:rPr lang="en-US" sz="1800" dirty="0">
                          <a:solidFill>
                            <a:schemeClr val="bg1"/>
                          </a:solidFill>
                          <a:effectLst/>
                        </a:rPr>
                        <a:t>2020 Analysis</a:t>
                      </a:r>
                      <a:endParaRPr lang="en-US" sz="1800" dirty="0">
                        <a:solidFill>
                          <a:schemeClr val="bg1"/>
                        </a:solidFill>
                        <a:effectLst/>
                        <a:latin typeface="Calibri" panose="020F0502020204030204" pitchFamily="34" charset="0"/>
                        <a:ea typeface="Calibri" panose="020F0502020204030204" pitchFamily="34" charset="0"/>
                      </a:endParaRPr>
                    </a:p>
                  </a:txBody>
                  <a:tcPr marL="68580" marR="68580" marT="0" marB="0" anchor="b">
                    <a:solidFill>
                      <a:srgbClr val="99CCFF"/>
                    </a:solidFill>
                  </a:tcPr>
                </a:tc>
                <a:tc>
                  <a:txBody>
                    <a:bodyPr/>
                    <a:lstStyle/>
                    <a:p>
                      <a:pPr marL="0" marR="0" algn="ctr">
                        <a:spcBef>
                          <a:spcPts val="0"/>
                        </a:spcBef>
                        <a:spcAft>
                          <a:spcPts val="0"/>
                        </a:spcAft>
                      </a:pPr>
                      <a:r>
                        <a:rPr lang="en-US" sz="1800" b="1" dirty="0">
                          <a:effectLst/>
                        </a:rPr>
                        <a:t>2017 Analysis</a:t>
                      </a:r>
                      <a:endParaRPr lang="en-US" sz="1800" b="1" dirty="0">
                        <a:effectLst/>
                        <a:latin typeface="Calibri" panose="020F0502020204030204" pitchFamily="34" charset="0"/>
                        <a:ea typeface="Calibri" panose="020F0502020204030204" pitchFamily="34" charset="0"/>
                      </a:endParaRPr>
                    </a:p>
                  </a:txBody>
                  <a:tcPr marL="68580" marR="68580" marT="0" marB="0" anchor="b">
                    <a:solidFill>
                      <a:srgbClr val="99CCFF"/>
                    </a:solidFill>
                  </a:tcPr>
                </a:tc>
                <a:tc>
                  <a:txBody>
                    <a:bodyPr/>
                    <a:lstStyle/>
                    <a:p>
                      <a:pPr marL="0" marR="0" algn="ctr">
                        <a:spcBef>
                          <a:spcPts val="0"/>
                        </a:spcBef>
                        <a:spcAft>
                          <a:spcPts val="0"/>
                        </a:spcAft>
                      </a:pPr>
                      <a:r>
                        <a:rPr lang="en-US" sz="1800" b="1" dirty="0">
                          <a:effectLst/>
                        </a:rPr>
                        <a:t>Change from 2017</a:t>
                      </a:r>
                      <a:endParaRPr lang="en-US" sz="1800" b="1" dirty="0">
                        <a:effectLst/>
                        <a:latin typeface="Calibri" panose="020F0502020204030204" pitchFamily="34" charset="0"/>
                        <a:ea typeface="Calibri" panose="020F0502020204030204" pitchFamily="34" charset="0"/>
                      </a:endParaRPr>
                    </a:p>
                  </a:txBody>
                  <a:tcPr marL="68580" marR="68580" marT="0" marB="0" anchor="b">
                    <a:solidFill>
                      <a:srgbClr val="99CCFF"/>
                    </a:solidFill>
                  </a:tcPr>
                </a:tc>
              </a:tr>
              <a:tr h="190500">
                <a:tc>
                  <a:txBody>
                    <a:bodyPr/>
                    <a:lstStyle/>
                    <a:p>
                      <a:pPr marL="0" marR="0" algn="ctr">
                        <a:spcBef>
                          <a:spcPts val="0"/>
                        </a:spcBef>
                        <a:spcAft>
                          <a:spcPts val="0"/>
                        </a:spcAft>
                      </a:pPr>
                      <a:r>
                        <a:rPr lang="en-US" sz="1800" dirty="0">
                          <a:solidFill>
                            <a:schemeClr val="bg1"/>
                          </a:solidFill>
                          <a:effectLst/>
                        </a:rPr>
                        <a:t>94.67</a:t>
                      </a:r>
                      <a:endParaRPr lang="en-US" sz="1800" dirty="0">
                        <a:solidFill>
                          <a:schemeClr val="bg1"/>
                        </a:solidFill>
                        <a:effectLst/>
                        <a:latin typeface="Calibri" panose="020F0502020204030204" pitchFamily="34" charset="0"/>
                        <a:ea typeface="Calibri" panose="020F0502020204030204" pitchFamily="34" charset="0"/>
                      </a:endParaRPr>
                    </a:p>
                  </a:txBody>
                  <a:tcPr marL="68580" marR="68580" marT="0" marB="0" anchor="b">
                    <a:solidFill>
                      <a:srgbClr val="99CCFF"/>
                    </a:solidFill>
                  </a:tcPr>
                </a:tc>
                <a:tc>
                  <a:txBody>
                    <a:bodyPr/>
                    <a:lstStyle/>
                    <a:p>
                      <a:pPr marL="0" marR="0" algn="ctr">
                        <a:spcBef>
                          <a:spcPts val="0"/>
                        </a:spcBef>
                        <a:spcAft>
                          <a:spcPts val="0"/>
                        </a:spcAft>
                      </a:pPr>
                      <a:r>
                        <a:rPr lang="en-US" sz="1800" b="1" dirty="0">
                          <a:effectLst/>
                        </a:rPr>
                        <a:t>29.18</a:t>
                      </a:r>
                      <a:endParaRPr lang="en-US" sz="1800" b="1" dirty="0">
                        <a:effectLst/>
                        <a:latin typeface="Calibri" panose="020F0502020204030204" pitchFamily="34" charset="0"/>
                        <a:ea typeface="Calibri" panose="020F0502020204030204" pitchFamily="34" charset="0"/>
                      </a:endParaRPr>
                    </a:p>
                  </a:txBody>
                  <a:tcPr marL="68580" marR="68580" marT="0" marB="0" anchor="b">
                    <a:solidFill>
                      <a:srgbClr val="99CCFF"/>
                    </a:solidFill>
                  </a:tcPr>
                </a:tc>
                <a:tc>
                  <a:txBody>
                    <a:bodyPr/>
                    <a:lstStyle/>
                    <a:p>
                      <a:pPr marL="0" marR="0" algn="ctr">
                        <a:spcBef>
                          <a:spcPts val="0"/>
                        </a:spcBef>
                        <a:spcAft>
                          <a:spcPts val="0"/>
                        </a:spcAft>
                      </a:pPr>
                      <a:r>
                        <a:rPr lang="en-US" sz="1800" b="1" dirty="0">
                          <a:effectLst/>
                        </a:rPr>
                        <a:t>65.49</a:t>
                      </a:r>
                      <a:endParaRPr lang="en-US" sz="1800" b="1" dirty="0">
                        <a:effectLst/>
                        <a:latin typeface="Calibri" panose="020F0502020204030204" pitchFamily="34" charset="0"/>
                        <a:ea typeface="Calibri" panose="020F0502020204030204" pitchFamily="34" charset="0"/>
                      </a:endParaRPr>
                    </a:p>
                  </a:txBody>
                  <a:tcPr marL="68580" marR="68580" marT="0" marB="0" anchor="b">
                    <a:solidFill>
                      <a:srgbClr val="99CCFF"/>
                    </a:solidFill>
                  </a:tcPr>
                </a:tc>
              </a:tr>
            </a:tbl>
          </a:graphicData>
        </a:graphic>
      </p:graphicFrame>
    </p:spTree>
    <p:extLst>
      <p:ext uri="{BB962C8B-B14F-4D97-AF65-F5344CB8AC3E}">
        <p14:creationId xmlns:p14="http://schemas.microsoft.com/office/powerpoint/2010/main" val="474562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A0E58F9-D1FC-AC97-685C-51FB62A3CDFC}"/>
              </a:ext>
            </a:extLst>
          </p:cNvPr>
          <p:cNvSpPr>
            <a:spLocks noGrp="1"/>
          </p:cNvSpPr>
          <p:nvPr>
            <p:ph type="title"/>
          </p:nvPr>
        </p:nvSpPr>
        <p:spPr>
          <a:xfrm>
            <a:off x="152400" y="-248412"/>
            <a:ext cx="10972800" cy="1143000"/>
          </a:xfrm>
        </p:spPr>
        <p:txBody>
          <a:bodyPr/>
          <a:lstStyle/>
          <a:p>
            <a:r>
              <a:rPr lang="en-US" dirty="0">
                <a:solidFill>
                  <a:schemeClr val="bg1"/>
                </a:solidFill>
              </a:rPr>
              <a:t>Change in </a:t>
            </a:r>
            <a:r>
              <a:rPr lang="en-US" dirty="0" smtClean="0">
                <a:solidFill>
                  <a:schemeClr val="bg1"/>
                </a:solidFill>
              </a:rPr>
              <a:t>Excess Transport </a:t>
            </a:r>
            <a:r>
              <a:rPr lang="en-US" dirty="0">
                <a:solidFill>
                  <a:schemeClr val="bg1"/>
                </a:solidFill>
              </a:rPr>
              <a:t>Capacity</a:t>
            </a:r>
          </a:p>
        </p:txBody>
      </p:sp>
      <p:pic>
        <p:nvPicPr>
          <p:cNvPr id="5" name="Picture 4">
            <a:extLst>
              <a:ext uri="{FF2B5EF4-FFF2-40B4-BE49-F238E27FC236}">
                <a16:creationId xmlns:a16="http://schemas.microsoft.com/office/drawing/2014/main" xmlns="" id="{25FC82CD-6853-2665-E532-98CFDF955263}"/>
              </a:ext>
            </a:extLst>
          </p:cNvPr>
          <p:cNvPicPr>
            <a:picLocks noChangeAspect="1"/>
          </p:cNvPicPr>
          <p:nvPr/>
        </p:nvPicPr>
        <p:blipFill>
          <a:blip r:embed="rId3"/>
          <a:stretch>
            <a:fillRect/>
          </a:stretch>
        </p:blipFill>
        <p:spPr>
          <a:xfrm>
            <a:off x="457201" y="922515"/>
            <a:ext cx="9763124" cy="5544960"/>
          </a:xfrm>
          <a:prstGeom prst="rect">
            <a:avLst/>
          </a:prstGeom>
        </p:spPr>
      </p:pic>
      <p:grpSp>
        <p:nvGrpSpPr>
          <p:cNvPr id="6" name="Group 5">
            <a:extLst>
              <a:ext uri="{FF2B5EF4-FFF2-40B4-BE49-F238E27FC236}">
                <a16:creationId xmlns="" xmlns:a16="http://schemas.microsoft.com/office/drawing/2014/main" id="{83C1CABD-3BD0-4A56-A3FF-761AD83F86B8}"/>
              </a:ext>
            </a:extLst>
          </p:cNvPr>
          <p:cNvGrpSpPr/>
          <p:nvPr/>
        </p:nvGrpSpPr>
        <p:grpSpPr>
          <a:xfrm>
            <a:off x="4673741" y="1282140"/>
            <a:ext cx="844744" cy="2920892"/>
            <a:chOff x="6451883" y="1290162"/>
            <a:chExt cx="957533" cy="3843312"/>
          </a:xfrm>
        </p:grpSpPr>
        <p:sp>
          <p:nvSpPr>
            <p:cNvPr id="7" name="TextBox 6">
              <a:extLst>
                <a:ext uri="{FF2B5EF4-FFF2-40B4-BE49-F238E27FC236}">
                  <a16:creationId xmlns="" xmlns:a16="http://schemas.microsoft.com/office/drawing/2014/main" id="{1218271E-46BB-41DA-BF45-B8E1376A3B61}"/>
                </a:ext>
              </a:extLst>
            </p:cNvPr>
            <p:cNvSpPr txBox="1"/>
            <p:nvPr/>
          </p:nvSpPr>
          <p:spPr>
            <a:xfrm>
              <a:off x="6451883" y="1290162"/>
              <a:ext cx="957533" cy="495850"/>
            </a:xfrm>
            <a:prstGeom prst="rect">
              <a:avLst/>
            </a:prstGeom>
            <a:solidFill>
              <a:schemeClr val="bg1"/>
            </a:solidFill>
            <a:ln>
              <a:solidFill>
                <a:schemeClr val="bg1">
                  <a:lumMod val="65000"/>
                </a:schemeClr>
              </a:solidFill>
            </a:ln>
          </p:spPr>
          <p:txBody>
            <a:bodyPr wrap="square" rtlCol="0">
              <a:spAutoFit/>
            </a:bodyPr>
            <a:lstStyle/>
            <a:p>
              <a:pPr algn="ctr"/>
              <a:r>
                <a:rPr lang="en-US" sz="1200" b="1" dirty="0" smtClean="0"/>
                <a:t>PA 18</a:t>
              </a:r>
            </a:p>
          </p:txBody>
        </p:sp>
        <p:cxnSp>
          <p:nvCxnSpPr>
            <p:cNvPr id="8" name="Straight Arrow Connector 7">
              <a:extLst>
                <a:ext uri="{FF2B5EF4-FFF2-40B4-BE49-F238E27FC236}">
                  <a16:creationId xmlns="" xmlns:a16="http://schemas.microsoft.com/office/drawing/2014/main" id="{B2623591-C2C8-44F5-8A2F-B61A956D835E}"/>
                </a:ext>
              </a:extLst>
            </p:cNvPr>
            <p:cNvCxnSpPr>
              <a:cxnSpLocks/>
            </p:cNvCxnSpPr>
            <p:nvPr/>
          </p:nvCxnSpPr>
          <p:spPr>
            <a:xfrm flipH="1">
              <a:off x="6930190" y="1836004"/>
              <a:ext cx="7791" cy="32974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00081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A0E58F9-D1FC-AC97-685C-51FB62A3CDFC}"/>
              </a:ext>
            </a:extLst>
          </p:cNvPr>
          <p:cNvSpPr>
            <a:spLocks noGrp="1"/>
          </p:cNvSpPr>
          <p:nvPr>
            <p:ph type="title"/>
          </p:nvPr>
        </p:nvSpPr>
        <p:spPr>
          <a:xfrm>
            <a:off x="492508" y="1039955"/>
            <a:ext cx="4120383" cy="685800"/>
          </a:xfrm>
        </p:spPr>
        <p:txBody>
          <a:bodyPr>
            <a:normAutofit fontScale="90000"/>
          </a:bodyPr>
          <a:lstStyle/>
          <a:p>
            <a:r>
              <a:rPr lang="en-US" dirty="0">
                <a:solidFill>
                  <a:schemeClr val="bg1"/>
                </a:solidFill>
              </a:rPr>
              <a:t>HSI and % Slow Water Habitat</a:t>
            </a:r>
          </a:p>
        </p:txBody>
      </p:sp>
      <p:pic>
        <p:nvPicPr>
          <p:cNvPr id="4" name="Picture 3">
            <a:extLst>
              <a:ext uri="{FF2B5EF4-FFF2-40B4-BE49-F238E27FC236}">
                <a16:creationId xmlns:a16="http://schemas.microsoft.com/office/drawing/2014/main" xmlns="" id="{C0F5E0BE-B8A6-6726-A5EB-AB0D22FF85D4}"/>
              </a:ext>
            </a:extLst>
          </p:cNvPr>
          <p:cNvPicPr>
            <a:picLocks noChangeAspect="1"/>
          </p:cNvPicPr>
          <p:nvPr/>
        </p:nvPicPr>
        <p:blipFill>
          <a:blip r:embed="rId3"/>
          <a:stretch>
            <a:fillRect/>
          </a:stretch>
        </p:blipFill>
        <p:spPr>
          <a:xfrm>
            <a:off x="5018032" y="-34636"/>
            <a:ext cx="7173968" cy="6892636"/>
          </a:xfrm>
          <a:prstGeom prst="rect">
            <a:avLst/>
          </a:prstGeom>
        </p:spPr>
      </p:pic>
      <p:graphicFrame>
        <p:nvGraphicFramePr>
          <p:cNvPr id="5" name="Table 4">
            <a:extLst>
              <a:ext uri="{FF2B5EF4-FFF2-40B4-BE49-F238E27FC236}">
                <a16:creationId xmlns:a16="http://schemas.microsoft.com/office/drawing/2014/main" xmlns="" id="{0258937E-F165-D854-E543-7452DA161F45}"/>
              </a:ext>
            </a:extLst>
          </p:cNvPr>
          <p:cNvGraphicFramePr>
            <a:graphicFrameLocks noGrp="1"/>
          </p:cNvGraphicFramePr>
          <p:nvPr>
            <p:extLst>
              <p:ext uri="{D42A27DB-BD31-4B8C-83A1-F6EECF244321}">
                <p14:modId xmlns:p14="http://schemas.microsoft.com/office/powerpoint/2010/main" val="4149868261"/>
              </p:ext>
            </p:extLst>
          </p:nvPr>
        </p:nvGraphicFramePr>
        <p:xfrm>
          <a:off x="152400" y="2743200"/>
          <a:ext cx="4800600" cy="1808020"/>
        </p:xfrm>
        <a:graphic>
          <a:graphicData uri="http://schemas.openxmlformats.org/drawingml/2006/table">
            <a:tbl>
              <a:tblPr/>
              <a:tblGrid>
                <a:gridCol w="914400">
                  <a:extLst>
                    <a:ext uri="{9D8B030D-6E8A-4147-A177-3AD203B41FA5}">
                      <a16:colId xmlns:a16="http://schemas.microsoft.com/office/drawing/2014/main" xmlns="" val="2509482286"/>
                    </a:ext>
                  </a:extLst>
                </a:gridCol>
                <a:gridCol w="1101544">
                  <a:extLst>
                    <a:ext uri="{9D8B030D-6E8A-4147-A177-3AD203B41FA5}">
                      <a16:colId xmlns:a16="http://schemas.microsoft.com/office/drawing/2014/main" xmlns="" val="1929657519"/>
                    </a:ext>
                  </a:extLst>
                </a:gridCol>
                <a:gridCol w="1398503">
                  <a:extLst>
                    <a:ext uri="{9D8B030D-6E8A-4147-A177-3AD203B41FA5}">
                      <a16:colId xmlns:a16="http://schemas.microsoft.com/office/drawing/2014/main" xmlns="" val="1177085805"/>
                    </a:ext>
                  </a:extLst>
                </a:gridCol>
                <a:gridCol w="432208">
                  <a:extLst>
                    <a:ext uri="{9D8B030D-6E8A-4147-A177-3AD203B41FA5}">
                      <a16:colId xmlns:a16="http://schemas.microsoft.com/office/drawing/2014/main" xmlns="" val="2223503193"/>
                    </a:ext>
                  </a:extLst>
                </a:gridCol>
                <a:gridCol w="546435">
                  <a:extLst>
                    <a:ext uri="{9D8B030D-6E8A-4147-A177-3AD203B41FA5}">
                      <a16:colId xmlns:a16="http://schemas.microsoft.com/office/drawing/2014/main" xmlns="" val="1930406815"/>
                    </a:ext>
                  </a:extLst>
                </a:gridCol>
                <a:gridCol w="407510">
                  <a:extLst>
                    <a:ext uri="{9D8B030D-6E8A-4147-A177-3AD203B41FA5}">
                      <a16:colId xmlns:a16="http://schemas.microsoft.com/office/drawing/2014/main" xmlns="" val="795837361"/>
                    </a:ext>
                  </a:extLst>
                </a:gridCol>
              </a:tblGrid>
              <a:tr h="180802">
                <a:tc>
                  <a:txBody>
                    <a:bodyPr/>
                    <a:lstStyle/>
                    <a:p>
                      <a:pPr algn="ctr" fontAlgn="b"/>
                      <a:r>
                        <a:rPr lang="en-US" sz="1100" b="1" i="0" u="none" strike="noStrike" dirty="0">
                          <a:solidFill>
                            <a:srgbClr val="000000"/>
                          </a:solidFill>
                          <a:effectLst/>
                          <a:latin typeface="Calibri" panose="020F0502020204030204" pitchFamily="34" charset="0"/>
                        </a:rPr>
                        <a:t>Project Area</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Flow Regime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Species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MEAN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MEDIAN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PCT90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xmlns="" val="1935783950"/>
                  </a:ext>
                </a:extLst>
              </a:tr>
              <a:tr h="180802">
                <a:tc>
                  <a:txBody>
                    <a:bodyPr/>
                    <a:lstStyle/>
                    <a:p>
                      <a:pPr algn="ctr" fontAlgn="b"/>
                      <a:r>
                        <a:rPr lang="en-US" sz="1100" b="1"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Low Winter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Bulltrout/Dolly Varden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0.172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0.425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xmlns="" val="1906215759"/>
                  </a:ext>
                </a:extLst>
              </a:tr>
              <a:tr h="180802">
                <a:tc>
                  <a:txBody>
                    <a:bodyPr/>
                    <a:lstStyle/>
                    <a:p>
                      <a:pPr algn="ctr" fontAlgn="b"/>
                      <a:r>
                        <a:rPr lang="en-US" sz="1100" b="1"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Low Winter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Juvenile Chinook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0.135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0.405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xmlns="" val="2741499128"/>
                  </a:ext>
                </a:extLst>
              </a:tr>
              <a:tr h="180802">
                <a:tc>
                  <a:txBody>
                    <a:bodyPr/>
                    <a:lstStyle/>
                    <a:p>
                      <a:pPr algn="ctr" fontAlgn="b"/>
                      <a:r>
                        <a:rPr lang="en-US" sz="1100" b="1"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Low Winter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Juvenile Steelhead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0.211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0.138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0.501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xmlns="" val="3614111122"/>
                  </a:ext>
                </a:extLst>
              </a:tr>
              <a:tr h="180802">
                <a:tc>
                  <a:txBody>
                    <a:bodyPr/>
                    <a:lstStyle/>
                    <a:p>
                      <a:pPr algn="ctr" fontAlgn="b"/>
                      <a:r>
                        <a:rPr lang="en-US" sz="1100" b="1"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Mean Winter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Bulltrout/Dolly Varden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0.149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0.375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xmlns="" val="1606598541"/>
                  </a:ext>
                </a:extLst>
              </a:tr>
              <a:tr h="180802">
                <a:tc>
                  <a:txBody>
                    <a:bodyPr/>
                    <a:lstStyle/>
                    <a:p>
                      <a:pPr algn="ctr" fontAlgn="b"/>
                      <a:r>
                        <a:rPr lang="en-US" sz="1100" b="1"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Mean Winter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Juvenile Chinook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0.118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0.066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xmlns="" val="3349794967"/>
                  </a:ext>
                </a:extLst>
              </a:tr>
              <a:tr h="180802">
                <a:tc>
                  <a:txBody>
                    <a:bodyPr/>
                    <a:lstStyle/>
                    <a:p>
                      <a:pPr algn="ctr" fontAlgn="b"/>
                      <a:r>
                        <a:rPr lang="en-US" sz="1100" b="1"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Mean Winter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Juvenile Steelhead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0.159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0.369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xmlns="" val="4064545145"/>
                  </a:ext>
                </a:extLst>
              </a:tr>
              <a:tr h="180802">
                <a:tc>
                  <a:txBody>
                    <a:bodyPr/>
                    <a:lstStyle/>
                    <a:p>
                      <a:pPr algn="ctr" fontAlgn="b"/>
                      <a:r>
                        <a:rPr lang="en-US" sz="1100" b="1"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1-year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Bulltrout/Dolly Varden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0.113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0.365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xmlns="" val="3515178222"/>
                  </a:ext>
                </a:extLst>
              </a:tr>
              <a:tr h="180802">
                <a:tc>
                  <a:txBody>
                    <a:bodyPr/>
                    <a:lstStyle/>
                    <a:p>
                      <a:pPr algn="ctr" fontAlgn="b"/>
                      <a:r>
                        <a:rPr lang="en-US" sz="1100" b="1"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1-year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Juvenile Chinook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0.098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xmlns="" val="804983226"/>
                  </a:ext>
                </a:extLst>
              </a:tr>
              <a:tr h="180802">
                <a:tc>
                  <a:txBody>
                    <a:bodyPr/>
                    <a:lstStyle/>
                    <a:p>
                      <a:pPr algn="ctr" fontAlgn="b"/>
                      <a:r>
                        <a:rPr lang="en-US" sz="1100" b="1" i="0" u="none" strike="noStrike" dirty="0">
                          <a:solidFill>
                            <a:srgbClr val="000000"/>
                          </a:solidFill>
                          <a:effectLst/>
                          <a:latin typeface="Calibri" panose="020F0502020204030204" pitchFamily="34" charset="0"/>
                        </a:rPr>
                        <a:t>36</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1-year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Juvenile Steelhead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0.124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0.051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100" b="1" i="0" u="none" strike="noStrike" dirty="0">
                          <a:solidFill>
                            <a:srgbClr val="000000"/>
                          </a:solidFill>
                          <a:effectLst/>
                          <a:latin typeface="Calibri" panose="020F0502020204030204" pitchFamily="34" charset="0"/>
                        </a:rPr>
                        <a:t>0.329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xmlns="" val="2574903004"/>
                  </a:ext>
                </a:extLst>
              </a:tr>
            </a:tbl>
          </a:graphicData>
        </a:graphic>
      </p:graphicFrame>
    </p:spTree>
    <p:extLst>
      <p:ext uri="{BB962C8B-B14F-4D97-AF65-F5344CB8AC3E}">
        <p14:creationId xmlns:p14="http://schemas.microsoft.com/office/powerpoint/2010/main" val="11293767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898AC5A-25B1-D5A7-B56A-3C163C6EE1B4}"/>
              </a:ext>
            </a:extLst>
          </p:cNvPr>
          <p:cNvSpPr>
            <a:spLocks noGrp="1"/>
          </p:cNvSpPr>
          <p:nvPr>
            <p:ph type="body" sz="quarter" idx="10"/>
          </p:nvPr>
        </p:nvSpPr>
        <p:spPr>
          <a:xfrm>
            <a:off x="609599" y="1847089"/>
            <a:ext cx="10141819" cy="4874388"/>
          </a:xfrm>
        </p:spPr>
        <p:txBody>
          <a:bodyPr/>
          <a:lstStyle/>
          <a:p>
            <a:pPr marL="342900" marR="0" lvl="1" indent="-342900">
              <a:lnSpc>
                <a:spcPct val="107000"/>
              </a:lnSpc>
              <a:spcBef>
                <a:spcPts val="600"/>
              </a:spcBef>
              <a:buFont typeface="Arial" panose="020B0604020202020204" pitchFamily="34" charset="0"/>
              <a:buChar char="•"/>
            </a:pPr>
            <a:r>
              <a:rPr lang="en-US" sz="2600" dirty="0">
                <a:solidFill>
                  <a:schemeClr val="bg1"/>
                </a:solidFill>
              </a:rPr>
              <a:t>What watershed scale story can we tell about restoration with this information?</a:t>
            </a:r>
          </a:p>
          <a:p>
            <a:pPr marL="342900" marR="0" lvl="1" indent="-342900">
              <a:lnSpc>
                <a:spcPct val="107000"/>
              </a:lnSpc>
              <a:spcBef>
                <a:spcPts val="600"/>
              </a:spcBef>
              <a:buFont typeface="Arial" panose="020B0604020202020204" pitchFamily="34" charset="0"/>
              <a:buChar char="•"/>
            </a:pPr>
            <a:endParaRPr lang="en-US" sz="2600" dirty="0">
              <a:solidFill>
                <a:schemeClr val="bg1"/>
              </a:solidFill>
            </a:endParaRPr>
          </a:p>
          <a:p>
            <a:pPr marL="342900" lvl="1" indent="-342900">
              <a:lnSpc>
                <a:spcPct val="107000"/>
              </a:lnSpc>
              <a:spcBef>
                <a:spcPts val="600"/>
              </a:spcBef>
              <a:buFont typeface="Arial" panose="020B0604020202020204" pitchFamily="34" charset="0"/>
              <a:buChar char="•"/>
            </a:pPr>
            <a:r>
              <a:rPr lang="en-US" sz="2600" dirty="0">
                <a:solidFill>
                  <a:schemeClr val="bg1"/>
                </a:solidFill>
              </a:rPr>
              <a:t>Why have some restoration efforts sustained through flow events, while others have not?</a:t>
            </a:r>
          </a:p>
          <a:p>
            <a:pPr marL="342900" lvl="1" indent="-342900">
              <a:lnSpc>
                <a:spcPct val="107000"/>
              </a:lnSpc>
              <a:spcBef>
                <a:spcPts val="600"/>
              </a:spcBef>
              <a:buFont typeface="Arial" panose="020B0604020202020204" pitchFamily="34" charset="0"/>
              <a:buChar char="•"/>
            </a:pPr>
            <a:endParaRPr lang="en-US" sz="2600" dirty="0">
              <a:solidFill>
                <a:schemeClr val="bg1"/>
              </a:solidFill>
            </a:endParaRPr>
          </a:p>
          <a:p>
            <a:pPr marL="342900" lvl="1" indent="-342900">
              <a:lnSpc>
                <a:spcPct val="107000"/>
              </a:lnSpc>
              <a:spcBef>
                <a:spcPts val="600"/>
              </a:spcBef>
              <a:buFont typeface="Arial" panose="020B0604020202020204" pitchFamily="34" charset="0"/>
              <a:buChar char="•"/>
            </a:pPr>
            <a:r>
              <a:rPr lang="en-US" sz="2600" dirty="0">
                <a:solidFill>
                  <a:schemeClr val="bg1"/>
                </a:solidFill>
              </a:rPr>
              <a:t>What is the effect of restoration projects on reaches immediately upstream and downstream?</a:t>
            </a:r>
          </a:p>
          <a:p>
            <a:pPr marL="457200" lvl="1" indent="0">
              <a:lnSpc>
                <a:spcPct val="107000"/>
              </a:lnSpc>
              <a:spcBef>
                <a:spcPts val="0"/>
              </a:spcBef>
              <a:spcAft>
                <a:spcPts val="0"/>
              </a:spcAft>
              <a:buNone/>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p>
          <a:p>
            <a:pPr marL="457200" marR="0" lvl="1"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xmlns="" id="{2A0E58F9-D1FC-AC97-685C-51FB62A3CDFC}"/>
              </a:ext>
            </a:extLst>
          </p:cNvPr>
          <p:cNvSpPr>
            <a:spLocks noGrp="1"/>
          </p:cNvSpPr>
          <p:nvPr>
            <p:ph type="title"/>
          </p:nvPr>
        </p:nvSpPr>
        <p:spPr>
          <a:xfrm>
            <a:off x="301592" y="165074"/>
            <a:ext cx="10972800" cy="1143000"/>
          </a:xfrm>
        </p:spPr>
        <p:txBody>
          <a:bodyPr/>
          <a:lstStyle/>
          <a:p>
            <a:r>
              <a:rPr lang="en-US" dirty="0">
                <a:solidFill>
                  <a:schemeClr val="bg1"/>
                </a:solidFill>
              </a:rPr>
              <a:t>Long Term Story of Restoration</a:t>
            </a:r>
          </a:p>
        </p:txBody>
      </p:sp>
    </p:spTree>
    <p:extLst>
      <p:ext uri="{BB962C8B-B14F-4D97-AF65-F5344CB8AC3E}">
        <p14:creationId xmlns:p14="http://schemas.microsoft.com/office/powerpoint/2010/main" val="36642931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D158597-5D24-314C-58F7-0C3D3F9A89CE}"/>
              </a:ext>
            </a:extLst>
          </p:cNvPr>
          <p:cNvPicPr>
            <a:picLocks noChangeAspect="1"/>
          </p:cNvPicPr>
          <p:nvPr/>
        </p:nvPicPr>
        <p:blipFill>
          <a:blip r:embed="rId3"/>
          <a:stretch>
            <a:fillRect/>
          </a:stretch>
        </p:blipFill>
        <p:spPr>
          <a:xfrm>
            <a:off x="166778" y="1025466"/>
            <a:ext cx="11655136" cy="5644311"/>
          </a:xfrm>
          <a:prstGeom prst="rect">
            <a:avLst/>
          </a:prstGeom>
        </p:spPr>
      </p:pic>
      <p:sp>
        <p:nvSpPr>
          <p:cNvPr id="8" name="Left Brace 7">
            <a:extLst>
              <a:ext uri="{FF2B5EF4-FFF2-40B4-BE49-F238E27FC236}">
                <a16:creationId xmlns:a16="http://schemas.microsoft.com/office/drawing/2014/main" xmlns="" id="{E5AFBE38-C6B0-3058-335C-015AB160608C}"/>
              </a:ext>
            </a:extLst>
          </p:cNvPr>
          <p:cNvSpPr/>
          <p:nvPr/>
        </p:nvSpPr>
        <p:spPr>
          <a:xfrm rot="16200000">
            <a:off x="6343650" y="514350"/>
            <a:ext cx="571500" cy="103632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a:extLst>
              <a:ext uri="{FF2B5EF4-FFF2-40B4-BE49-F238E27FC236}">
                <a16:creationId xmlns:a16="http://schemas.microsoft.com/office/drawing/2014/main" xmlns="" id="{8F1D4ACB-0A0C-C4D0-52F3-E5CA46158548}"/>
              </a:ext>
            </a:extLst>
          </p:cNvPr>
          <p:cNvSpPr txBox="1"/>
          <p:nvPr/>
        </p:nvSpPr>
        <p:spPr>
          <a:xfrm>
            <a:off x="3262964" y="6019800"/>
            <a:ext cx="7036068" cy="369332"/>
          </a:xfrm>
          <a:prstGeom prst="rect">
            <a:avLst/>
          </a:prstGeom>
          <a:noFill/>
        </p:spPr>
        <p:txBody>
          <a:bodyPr wrap="square" rtlCol="0">
            <a:spAutoFit/>
          </a:bodyPr>
          <a:lstStyle/>
          <a:p>
            <a:r>
              <a:rPr lang="en-US" b="1" dirty="0">
                <a:solidFill>
                  <a:schemeClr val="bg1"/>
                </a:solidFill>
              </a:rPr>
              <a:t>General trend of decrease in </a:t>
            </a:r>
            <a:r>
              <a:rPr lang="en-US" b="1" dirty="0" smtClean="0">
                <a:solidFill>
                  <a:schemeClr val="bg1"/>
                </a:solidFill>
              </a:rPr>
              <a:t>Floodplain </a:t>
            </a:r>
            <a:r>
              <a:rPr lang="en-US" b="1" dirty="0">
                <a:solidFill>
                  <a:schemeClr val="bg1"/>
                </a:solidFill>
              </a:rPr>
              <a:t>Connectivity</a:t>
            </a:r>
          </a:p>
        </p:txBody>
      </p:sp>
      <p:sp>
        <p:nvSpPr>
          <p:cNvPr id="2" name="TextBox 1"/>
          <p:cNvSpPr txBox="1"/>
          <p:nvPr/>
        </p:nvSpPr>
        <p:spPr>
          <a:xfrm>
            <a:off x="2444817" y="375385"/>
            <a:ext cx="7546206" cy="1077218"/>
          </a:xfrm>
          <a:prstGeom prst="rect">
            <a:avLst/>
          </a:prstGeom>
          <a:solidFill>
            <a:schemeClr val="tx1"/>
          </a:solidFill>
        </p:spPr>
        <p:txBody>
          <a:bodyPr wrap="square" rtlCol="0">
            <a:spAutoFit/>
          </a:bodyPr>
          <a:lstStyle/>
          <a:p>
            <a:r>
              <a:rPr lang="en-US" sz="3200" dirty="0" smtClean="0">
                <a:solidFill>
                  <a:schemeClr val="bg1"/>
                </a:solidFill>
              </a:rPr>
              <a:t>Percent Change in Connected Floodplain thru the Tucannon Basin</a:t>
            </a:r>
            <a:endParaRPr lang="en-US" sz="3200" dirty="0">
              <a:solidFill>
                <a:schemeClr val="bg1"/>
              </a:solidFill>
            </a:endParaRPr>
          </a:p>
        </p:txBody>
      </p:sp>
      <p:grpSp>
        <p:nvGrpSpPr>
          <p:cNvPr id="7" name="Group 6">
            <a:extLst>
              <a:ext uri="{FF2B5EF4-FFF2-40B4-BE49-F238E27FC236}">
                <a16:creationId xmlns="" xmlns:a16="http://schemas.microsoft.com/office/drawing/2014/main" id="{83C1CABD-3BD0-4A56-A3FF-761AD83F86B8}"/>
              </a:ext>
            </a:extLst>
          </p:cNvPr>
          <p:cNvGrpSpPr/>
          <p:nvPr/>
        </p:nvGrpSpPr>
        <p:grpSpPr>
          <a:xfrm>
            <a:off x="5149602" y="1550463"/>
            <a:ext cx="844744" cy="1880938"/>
            <a:chOff x="6451883" y="1290162"/>
            <a:chExt cx="957533" cy="3843312"/>
          </a:xfrm>
        </p:grpSpPr>
        <p:sp>
          <p:nvSpPr>
            <p:cNvPr id="10" name="TextBox 9">
              <a:extLst>
                <a:ext uri="{FF2B5EF4-FFF2-40B4-BE49-F238E27FC236}">
                  <a16:creationId xmlns="" xmlns:a16="http://schemas.microsoft.com/office/drawing/2014/main" id="{1218271E-46BB-41DA-BF45-B8E1376A3B61}"/>
                </a:ext>
              </a:extLst>
            </p:cNvPr>
            <p:cNvSpPr txBox="1"/>
            <p:nvPr/>
          </p:nvSpPr>
          <p:spPr>
            <a:xfrm>
              <a:off x="6451883" y="1290162"/>
              <a:ext cx="957533" cy="495850"/>
            </a:xfrm>
            <a:prstGeom prst="rect">
              <a:avLst/>
            </a:prstGeom>
            <a:solidFill>
              <a:schemeClr val="bg1"/>
            </a:solidFill>
            <a:ln>
              <a:solidFill>
                <a:schemeClr val="bg1">
                  <a:lumMod val="65000"/>
                </a:schemeClr>
              </a:solidFill>
            </a:ln>
          </p:spPr>
          <p:txBody>
            <a:bodyPr wrap="square" rtlCol="0">
              <a:spAutoFit/>
            </a:bodyPr>
            <a:lstStyle/>
            <a:p>
              <a:pPr algn="ctr"/>
              <a:r>
                <a:rPr lang="en-US" sz="1200" b="1" dirty="0" smtClean="0"/>
                <a:t>PA 18</a:t>
              </a:r>
            </a:p>
          </p:txBody>
        </p:sp>
        <p:cxnSp>
          <p:nvCxnSpPr>
            <p:cNvPr id="11" name="Straight Arrow Connector 10">
              <a:extLst>
                <a:ext uri="{FF2B5EF4-FFF2-40B4-BE49-F238E27FC236}">
                  <a16:creationId xmlns="" xmlns:a16="http://schemas.microsoft.com/office/drawing/2014/main" id="{B2623591-C2C8-44F5-8A2F-B61A956D835E}"/>
                </a:ext>
              </a:extLst>
            </p:cNvPr>
            <p:cNvCxnSpPr>
              <a:cxnSpLocks/>
            </p:cNvCxnSpPr>
            <p:nvPr/>
          </p:nvCxnSpPr>
          <p:spPr>
            <a:xfrm flipH="1">
              <a:off x="6930190" y="1836004"/>
              <a:ext cx="7791" cy="329747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14424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943E5724-B65C-5690-119B-06B46262551D}"/>
              </a:ext>
            </a:extLst>
          </p:cNvPr>
          <p:cNvPicPr>
            <a:picLocks noChangeAspect="1"/>
          </p:cNvPicPr>
          <p:nvPr/>
        </p:nvPicPr>
        <p:blipFill>
          <a:blip r:embed="rId3"/>
          <a:stretch>
            <a:fillRect/>
          </a:stretch>
        </p:blipFill>
        <p:spPr>
          <a:xfrm>
            <a:off x="370573" y="220490"/>
            <a:ext cx="11125200" cy="6080760"/>
          </a:xfrm>
          <a:prstGeom prst="rect">
            <a:avLst/>
          </a:prstGeom>
        </p:spPr>
      </p:pic>
      <p:cxnSp>
        <p:nvCxnSpPr>
          <p:cNvPr id="11" name="Straight Arrow Connector 10">
            <a:extLst>
              <a:ext uri="{FF2B5EF4-FFF2-40B4-BE49-F238E27FC236}">
                <a16:creationId xmlns:a16="http://schemas.microsoft.com/office/drawing/2014/main" xmlns="" id="{9DD4F129-1C4A-C909-1D21-1E38357485A4}"/>
              </a:ext>
            </a:extLst>
          </p:cNvPr>
          <p:cNvCxnSpPr>
            <a:cxnSpLocks/>
          </p:cNvCxnSpPr>
          <p:nvPr/>
        </p:nvCxnSpPr>
        <p:spPr>
          <a:xfrm>
            <a:off x="3962400" y="2743200"/>
            <a:ext cx="304800" cy="533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553B9BED-AD24-FDF4-3104-951726B70875}"/>
              </a:ext>
            </a:extLst>
          </p:cNvPr>
          <p:cNvCxnSpPr>
            <a:cxnSpLocks/>
          </p:cNvCxnSpPr>
          <p:nvPr/>
        </p:nvCxnSpPr>
        <p:spPr>
          <a:xfrm>
            <a:off x="3962400" y="2743200"/>
            <a:ext cx="914400" cy="10353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xmlns="" id="{5FAB33AE-DFF9-C2E8-5333-209BFB7DCF15}"/>
              </a:ext>
            </a:extLst>
          </p:cNvPr>
          <p:cNvCxnSpPr>
            <a:cxnSpLocks/>
          </p:cNvCxnSpPr>
          <p:nvPr/>
        </p:nvCxnSpPr>
        <p:spPr>
          <a:xfrm>
            <a:off x="3962400" y="2743199"/>
            <a:ext cx="1676400" cy="517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B90CD6F3-B720-8F25-C4C8-FD900B63F469}"/>
              </a:ext>
            </a:extLst>
          </p:cNvPr>
          <p:cNvCxnSpPr>
            <a:cxnSpLocks/>
          </p:cNvCxnSpPr>
          <p:nvPr/>
        </p:nvCxnSpPr>
        <p:spPr>
          <a:xfrm flipH="1">
            <a:off x="3657600" y="2743199"/>
            <a:ext cx="304800" cy="990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0EEC30B9-2E19-E329-1C16-6A94F7152BA4}"/>
              </a:ext>
            </a:extLst>
          </p:cNvPr>
          <p:cNvSpPr txBox="1"/>
          <p:nvPr/>
        </p:nvSpPr>
        <p:spPr>
          <a:xfrm>
            <a:off x="2514599" y="2466898"/>
            <a:ext cx="3010301" cy="276999"/>
          </a:xfrm>
          <a:prstGeom prst="rect">
            <a:avLst/>
          </a:prstGeom>
          <a:noFill/>
        </p:spPr>
        <p:txBody>
          <a:bodyPr wrap="square" rtlCol="0">
            <a:spAutoFit/>
          </a:bodyPr>
          <a:lstStyle/>
          <a:p>
            <a:r>
              <a:rPr lang="en-US" sz="1200" b="1" dirty="0">
                <a:solidFill>
                  <a:schemeClr val="bg1"/>
                </a:solidFill>
              </a:rPr>
              <a:t>Restored Sites with Positive Response</a:t>
            </a:r>
          </a:p>
        </p:txBody>
      </p:sp>
      <p:sp>
        <p:nvSpPr>
          <p:cNvPr id="25" name="TextBox 24">
            <a:extLst>
              <a:ext uri="{FF2B5EF4-FFF2-40B4-BE49-F238E27FC236}">
                <a16:creationId xmlns:a16="http://schemas.microsoft.com/office/drawing/2014/main" xmlns="" id="{1932DB3F-7683-8B7F-3165-B5E5B5663464}"/>
              </a:ext>
            </a:extLst>
          </p:cNvPr>
          <p:cNvSpPr txBox="1"/>
          <p:nvPr/>
        </p:nvSpPr>
        <p:spPr>
          <a:xfrm>
            <a:off x="6906239" y="2606980"/>
            <a:ext cx="2743200" cy="276999"/>
          </a:xfrm>
          <a:prstGeom prst="rect">
            <a:avLst/>
          </a:prstGeom>
          <a:noFill/>
        </p:spPr>
        <p:txBody>
          <a:bodyPr wrap="square" rtlCol="0">
            <a:spAutoFit/>
          </a:bodyPr>
          <a:lstStyle/>
          <a:p>
            <a:r>
              <a:rPr lang="en-US" sz="1200" b="1" dirty="0">
                <a:solidFill>
                  <a:schemeClr val="bg1"/>
                </a:solidFill>
              </a:rPr>
              <a:t>Restored Sites with No Response</a:t>
            </a:r>
          </a:p>
        </p:txBody>
      </p:sp>
      <p:sp>
        <p:nvSpPr>
          <p:cNvPr id="26" name="TextBox 25">
            <a:extLst>
              <a:ext uri="{FF2B5EF4-FFF2-40B4-BE49-F238E27FC236}">
                <a16:creationId xmlns:a16="http://schemas.microsoft.com/office/drawing/2014/main" xmlns="" id="{4C4F35D0-A25D-DA27-FCC9-E02191053C91}"/>
              </a:ext>
            </a:extLst>
          </p:cNvPr>
          <p:cNvSpPr txBox="1"/>
          <p:nvPr/>
        </p:nvSpPr>
        <p:spPr>
          <a:xfrm>
            <a:off x="1419726" y="5759994"/>
            <a:ext cx="2998269" cy="276999"/>
          </a:xfrm>
          <a:prstGeom prst="rect">
            <a:avLst/>
          </a:prstGeom>
          <a:noFill/>
        </p:spPr>
        <p:txBody>
          <a:bodyPr wrap="square" rtlCol="0">
            <a:spAutoFit/>
          </a:bodyPr>
          <a:lstStyle/>
          <a:p>
            <a:r>
              <a:rPr lang="en-US" sz="1200" b="1" dirty="0">
                <a:solidFill>
                  <a:schemeClr val="bg1"/>
                </a:solidFill>
              </a:rPr>
              <a:t>Restored Sites with Negative Response</a:t>
            </a:r>
          </a:p>
        </p:txBody>
      </p:sp>
      <p:cxnSp>
        <p:nvCxnSpPr>
          <p:cNvPr id="28" name="Straight Arrow Connector 27">
            <a:extLst>
              <a:ext uri="{FF2B5EF4-FFF2-40B4-BE49-F238E27FC236}">
                <a16:creationId xmlns:a16="http://schemas.microsoft.com/office/drawing/2014/main" xmlns="" id="{BF01D681-62D9-7F62-ED08-47B4C76EA44D}"/>
              </a:ext>
            </a:extLst>
          </p:cNvPr>
          <p:cNvCxnSpPr>
            <a:cxnSpLocks/>
          </p:cNvCxnSpPr>
          <p:nvPr/>
        </p:nvCxnSpPr>
        <p:spPr>
          <a:xfrm>
            <a:off x="3957587" y="2744784"/>
            <a:ext cx="3733800" cy="8651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DD6E88E1-ACA7-D26A-702F-95D5E988EC7C}"/>
              </a:ext>
            </a:extLst>
          </p:cNvPr>
          <p:cNvCxnSpPr>
            <a:cxnSpLocks/>
          </p:cNvCxnSpPr>
          <p:nvPr/>
        </p:nvCxnSpPr>
        <p:spPr>
          <a:xfrm flipH="1">
            <a:off x="6906239" y="2903190"/>
            <a:ext cx="1132861" cy="1440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906575DB-209A-DEC7-7582-D9AC059DAEC9}"/>
              </a:ext>
            </a:extLst>
          </p:cNvPr>
          <p:cNvCxnSpPr>
            <a:cxnSpLocks/>
            <a:stCxn id="26" idx="0"/>
          </p:cNvCxnSpPr>
          <p:nvPr/>
        </p:nvCxnSpPr>
        <p:spPr>
          <a:xfrm flipV="1">
            <a:off x="2918861" y="5281290"/>
            <a:ext cx="405866" cy="478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xmlns="" id="{BEACFBE6-F946-4D5B-09C1-2834F241DA5C}"/>
              </a:ext>
            </a:extLst>
          </p:cNvPr>
          <p:cNvCxnSpPr>
            <a:stCxn id="26" idx="0"/>
          </p:cNvCxnSpPr>
          <p:nvPr/>
        </p:nvCxnSpPr>
        <p:spPr>
          <a:xfrm flipH="1" flipV="1">
            <a:off x="2715127" y="5433690"/>
            <a:ext cx="203734" cy="326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40019E2B-739C-EA85-49F4-F223E41AEA0A}"/>
              </a:ext>
            </a:extLst>
          </p:cNvPr>
          <p:cNvCxnSpPr>
            <a:cxnSpLocks/>
            <a:stCxn id="26" idx="0"/>
          </p:cNvCxnSpPr>
          <p:nvPr/>
        </p:nvCxnSpPr>
        <p:spPr>
          <a:xfrm flipH="1" flipV="1">
            <a:off x="1191127" y="5062908"/>
            <a:ext cx="1727734" cy="6970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30417" y="115503"/>
            <a:ext cx="9240251" cy="584775"/>
          </a:xfrm>
          <a:prstGeom prst="rect">
            <a:avLst/>
          </a:prstGeom>
          <a:solidFill>
            <a:schemeClr val="tx1"/>
          </a:solidFill>
        </p:spPr>
        <p:txBody>
          <a:bodyPr wrap="square" rtlCol="0">
            <a:spAutoFit/>
          </a:bodyPr>
          <a:lstStyle/>
          <a:p>
            <a:r>
              <a:rPr lang="en-US" sz="3200" dirty="0" smtClean="0">
                <a:solidFill>
                  <a:schemeClr val="bg1"/>
                </a:solidFill>
              </a:rPr>
              <a:t>Change in Channel Complexity from 2017 thru 2020</a:t>
            </a:r>
            <a:endParaRPr lang="en-US" sz="3200" dirty="0">
              <a:solidFill>
                <a:schemeClr val="bg1"/>
              </a:solidFill>
            </a:endParaRPr>
          </a:p>
        </p:txBody>
      </p:sp>
      <p:cxnSp>
        <p:nvCxnSpPr>
          <p:cNvPr id="3" name="Straight Connector 2"/>
          <p:cNvCxnSpPr/>
          <p:nvPr/>
        </p:nvCxnSpPr>
        <p:spPr>
          <a:xfrm>
            <a:off x="5534639" y="891822"/>
            <a:ext cx="3091" cy="3651955"/>
          </a:xfrm>
          <a:prstGeom prst="line">
            <a:avLst/>
          </a:prstGeom>
          <a:ln w="66675">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7541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34302B5E-D1D3-4E1F-9E6E-BF4CFBFE0D44}"/>
              </a:ext>
            </a:extLst>
          </p:cNvPr>
          <p:cNvSpPr txBox="1"/>
          <p:nvPr/>
        </p:nvSpPr>
        <p:spPr>
          <a:xfrm>
            <a:off x="2111028" y="120887"/>
            <a:ext cx="7943850" cy="707886"/>
          </a:xfrm>
          <a:prstGeom prst="rect">
            <a:avLst/>
          </a:prstGeom>
          <a:noFill/>
        </p:spPr>
        <p:txBody>
          <a:bodyPr wrap="square" rtlCol="0">
            <a:spAutoFit/>
          </a:bodyPr>
          <a:lstStyle/>
          <a:p>
            <a:pPr algn="ctr"/>
            <a:r>
              <a:rPr lang="en-US" sz="4000" b="1" dirty="0">
                <a:solidFill>
                  <a:schemeClr val="bg1">
                    <a:lumMod val="95000"/>
                    <a:lumOff val="5000"/>
                  </a:schemeClr>
                </a:solidFill>
              </a:rPr>
              <a:t>Seeing our </a:t>
            </a:r>
            <a:r>
              <a:rPr lang="en-US" sz="4000" b="1" dirty="0" smtClean="0">
                <a:solidFill>
                  <a:schemeClr val="bg1">
                    <a:lumMod val="95000"/>
                    <a:lumOff val="5000"/>
                  </a:schemeClr>
                </a:solidFill>
              </a:rPr>
              <a:t>Watersheds</a:t>
            </a:r>
            <a:endParaRPr lang="en-US" sz="4000" b="1" dirty="0">
              <a:solidFill>
                <a:schemeClr val="bg1">
                  <a:lumMod val="95000"/>
                  <a:lumOff val="5000"/>
                </a:schemeClr>
              </a:solidFill>
            </a:endParaRPr>
          </a:p>
        </p:txBody>
      </p:sp>
      <p:grpSp>
        <p:nvGrpSpPr>
          <p:cNvPr id="19" name="Group 2"/>
          <p:cNvGrpSpPr>
            <a:grpSpLocks/>
          </p:cNvGrpSpPr>
          <p:nvPr/>
        </p:nvGrpSpPr>
        <p:grpSpPr bwMode="auto">
          <a:xfrm>
            <a:off x="1398596" y="828774"/>
            <a:ext cx="9145588" cy="2380958"/>
            <a:chOff x="0" y="0"/>
            <a:chExt cx="5738" cy="1409"/>
          </a:xfrm>
        </p:grpSpPr>
        <p:pic>
          <p:nvPicPr>
            <p:cNvPr id="22" name="Picture 3" descr="t360s120e_001 cropped to river"/>
            <p:cNvPicPr>
              <a:picLocks noChangeAspect="1" noChangeArrowheads="1"/>
            </p:cNvPicPr>
            <p:nvPr/>
          </p:nvPicPr>
          <p:blipFill>
            <a:blip r:embed="rId3" cstate="print">
              <a:extLst>
                <a:ext uri="{28A0092B-C50C-407E-A947-70E740481C1C}">
                  <a14:useLocalDpi xmlns:a14="http://schemas.microsoft.com/office/drawing/2010/main" val="0"/>
                </a:ext>
              </a:extLst>
            </a:blip>
            <a:srcRect l="12221" t="23419" r="10242" b="13966"/>
            <a:stretch>
              <a:fillRect/>
            </a:stretch>
          </p:blipFill>
          <p:spPr bwMode="auto">
            <a:xfrm>
              <a:off x="0" y="0"/>
              <a:ext cx="5738" cy="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4"/>
            <p:cNvSpPr txBox="1">
              <a:spLocks noChangeArrowheads="1"/>
            </p:cNvSpPr>
            <p:nvPr/>
          </p:nvSpPr>
          <p:spPr bwMode="auto">
            <a:xfrm>
              <a:off x="1655" y="0"/>
              <a:ext cx="885" cy="288"/>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solidFill>
                    <a:srgbClr val="0000FF"/>
                  </a:solidFill>
                </a:rPr>
                <a:t>1872</a:t>
              </a:r>
            </a:p>
          </p:txBody>
        </p:sp>
      </p:grpSp>
      <p:grpSp>
        <p:nvGrpSpPr>
          <p:cNvPr id="24" name="Group 10"/>
          <p:cNvGrpSpPr>
            <a:grpSpLocks/>
          </p:cNvGrpSpPr>
          <p:nvPr/>
        </p:nvGrpSpPr>
        <p:grpSpPr bwMode="auto">
          <a:xfrm>
            <a:off x="1398596" y="3396148"/>
            <a:ext cx="9145588" cy="2339975"/>
            <a:chOff x="0" y="1434"/>
            <a:chExt cx="5761" cy="1474"/>
          </a:xfrm>
        </p:grpSpPr>
        <p:grpSp>
          <p:nvGrpSpPr>
            <p:cNvPr id="25" name="Group 11"/>
            <p:cNvGrpSpPr>
              <a:grpSpLocks/>
            </p:cNvGrpSpPr>
            <p:nvPr/>
          </p:nvGrpSpPr>
          <p:grpSpPr bwMode="auto">
            <a:xfrm>
              <a:off x="0" y="1434"/>
              <a:ext cx="5761" cy="1474"/>
              <a:chOff x="0" y="1661"/>
              <a:chExt cx="5761" cy="1474"/>
            </a:xfrm>
          </p:grpSpPr>
          <p:pic>
            <p:nvPicPr>
              <p:cNvPr id="27" name="Picture 12" descr="Sprague 40 between Whiskey Ck and Sycan cropped"/>
              <p:cNvPicPr>
                <a:picLocks noChangeAspect="1" noChangeArrowheads="1"/>
              </p:cNvPicPr>
              <p:nvPr/>
            </p:nvPicPr>
            <p:blipFill>
              <a:blip r:embed="rId4" cstate="print">
                <a:extLst>
                  <a:ext uri="{28A0092B-C50C-407E-A947-70E740481C1C}">
                    <a14:useLocalDpi xmlns:a14="http://schemas.microsoft.com/office/drawing/2010/main" val="0"/>
                  </a:ext>
                </a:extLst>
              </a:blip>
              <a:srcRect l="3491"/>
              <a:stretch>
                <a:fillRect/>
              </a:stretch>
            </p:blipFill>
            <p:spPr bwMode="auto">
              <a:xfrm>
                <a:off x="0" y="1661"/>
                <a:ext cx="3152" cy="14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Sprague 40 at Sycan cropped"/>
              <p:cNvPicPr>
                <a:picLocks noChangeAspect="1" noChangeArrowheads="1"/>
              </p:cNvPicPr>
              <p:nvPr/>
            </p:nvPicPr>
            <p:blipFill>
              <a:blip r:embed="rId5" cstate="print">
                <a:extLst>
                  <a:ext uri="{28A0092B-C50C-407E-A947-70E740481C1C}">
                    <a14:useLocalDpi xmlns:a14="http://schemas.microsoft.com/office/drawing/2010/main" val="0"/>
                  </a:ext>
                </a:extLst>
              </a:blip>
              <a:srcRect t="21844" b="3447"/>
              <a:stretch>
                <a:fillRect/>
              </a:stretch>
            </p:blipFill>
            <p:spPr bwMode="auto">
              <a:xfrm>
                <a:off x="2472" y="1661"/>
                <a:ext cx="3289" cy="1474"/>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 Box 14"/>
            <p:cNvSpPr txBox="1">
              <a:spLocks noChangeArrowheads="1"/>
            </p:cNvSpPr>
            <p:nvPr/>
          </p:nvSpPr>
          <p:spPr bwMode="auto">
            <a:xfrm>
              <a:off x="1655" y="1434"/>
              <a:ext cx="885" cy="288"/>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solidFill>
                    <a:srgbClr val="0000FF"/>
                  </a:solidFill>
                </a:rPr>
                <a:t>1940-41</a:t>
              </a:r>
            </a:p>
          </p:txBody>
        </p:sp>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2959" y="828773"/>
            <a:ext cx="8523737" cy="5681944"/>
          </a:xfrm>
          <a:prstGeom prst="rect">
            <a:avLst/>
          </a:prstGeom>
        </p:spPr>
      </p:pic>
    </p:spTree>
    <p:extLst>
      <p:ext uri="{BB962C8B-B14F-4D97-AF65-F5344CB8AC3E}">
        <p14:creationId xmlns:p14="http://schemas.microsoft.com/office/powerpoint/2010/main" val="11776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95651A8-6D18-6972-6845-118BA1D5AC0E}"/>
              </a:ext>
            </a:extLst>
          </p:cNvPr>
          <p:cNvPicPr>
            <a:picLocks noChangeAspect="1"/>
          </p:cNvPicPr>
          <p:nvPr/>
        </p:nvPicPr>
        <p:blipFill>
          <a:blip r:embed="rId3"/>
          <a:stretch>
            <a:fillRect/>
          </a:stretch>
        </p:blipFill>
        <p:spPr>
          <a:xfrm>
            <a:off x="419100" y="304800"/>
            <a:ext cx="11353800" cy="5698693"/>
          </a:xfrm>
          <a:prstGeom prst="rect">
            <a:avLst/>
          </a:prstGeom>
        </p:spPr>
      </p:pic>
      <p:sp>
        <p:nvSpPr>
          <p:cNvPr id="9" name="TextBox 8">
            <a:extLst>
              <a:ext uri="{FF2B5EF4-FFF2-40B4-BE49-F238E27FC236}">
                <a16:creationId xmlns:a16="http://schemas.microsoft.com/office/drawing/2014/main" xmlns="" id="{8DB62CE9-3F15-FAF5-0E4B-8BBE7CFD3A1E}"/>
              </a:ext>
            </a:extLst>
          </p:cNvPr>
          <p:cNvSpPr txBox="1"/>
          <p:nvPr/>
        </p:nvSpPr>
        <p:spPr>
          <a:xfrm>
            <a:off x="2491619" y="2102318"/>
            <a:ext cx="2926882" cy="461665"/>
          </a:xfrm>
          <a:prstGeom prst="rect">
            <a:avLst/>
          </a:prstGeom>
          <a:noFill/>
        </p:spPr>
        <p:txBody>
          <a:bodyPr wrap="square" rtlCol="0">
            <a:spAutoFit/>
          </a:bodyPr>
          <a:lstStyle/>
          <a:p>
            <a:r>
              <a:rPr lang="en-US" sz="1200" b="1" dirty="0">
                <a:solidFill>
                  <a:schemeClr val="bg1"/>
                </a:solidFill>
              </a:rPr>
              <a:t>Restored Sites with Different Connectivity </a:t>
            </a:r>
            <a:r>
              <a:rPr lang="en-US" sz="1200" dirty="0"/>
              <a:t>and Complexity Response</a:t>
            </a:r>
          </a:p>
        </p:txBody>
      </p:sp>
      <p:cxnSp>
        <p:nvCxnSpPr>
          <p:cNvPr id="11" name="Straight Arrow Connector 10">
            <a:extLst>
              <a:ext uri="{FF2B5EF4-FFF2-40B4-BE49-F238E27FC236}">
                <a16:creationId xmlns:a16="http://schemas.microsoft.com/office/drawing/2014/main" xmlns="" id="{9DE6C85C-C63D-A13E-1E7F-07476CE2CEED}"/>
              </a:ext>
            </a:extLst>
          </p:cNvPr>
          <p:cNvCxnSpPr>
            <a:cxnSpLocks/>
            <a:stCxn id="9" idx="2"/>
          </p:cNvCxnSpPr>
          <p:nvPr/>
        </p:nvCxnSpPr>
        <p:spPr>
          <a:xfrm>
            <a:off x="3955060" y="2563983"/>
            <a:ext cx="244241" cy="605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2737BB6D-81B3-B0EF-5427-27F74B2F5C75}"/>
              </a:ext>
            </a:extLst>
          </p:cNvPr>
          <p:cNvCxnSpPr>
            <a:cxnSpLocks/>
            <a:stCxn id="9" idx="2"/>
          </p:cNvCxnSpPr>
          <p:nvPr/>
        </p:nvCxnSpPr>
        <p:spPr>
          <a:xfrm>
            <a:off x="3955060" y="2563983"/>
            <a:ext cx="3749441" cy="753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A2ED0B1-1B88-0F04-0A91-C42B7150FA03}"/>
              </a:ext>
            </a:extLst>
          </p:cNvPr>
          <p:cNvCxnSpPr>
            <a:cxnSpLocks/>
          </p:cNvCxnSpPr>
          <p:nvPr/>
        </p:nvCxnSpPr>
        <p:spPr>
          <a:xfrm>
            <a:off x="3955060" y="2569197"/>
            <a:ext cx="4563298" cy="747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3629" y="221381"/>
            <a:ext cx="11762072" cy="523220"/>
          </a:xfrm>
          <a:prstGeom prst="rect">
            <a:avLst/>
          </a:prstGeom>
          <a:solidFill>
            <a:schemeClr val="tx1"/>
          </a:solidFill>
        </p:spPr>
        <p:txBody>
          <a:bodyPr wrap="square" rtlCol="0">
            <a:spAutoFit/>
          </a:bodyPr>
          <a:lstStyle/>
          <a:p>
            <a:r>
              <a:rPr lang="en-US" sz="2800" dirty="0" smtClean="0">
                <a:solidFill>
                  <a:schemeClr val="bg1"/>
                </a:solidFill>
              </a:rPr>
              <a:t>Comparison of Change in Floodplain Connectivity and Channel Complexity</a:t>
            </a:r>
            <a:endParaRPr lang="en-US" sz="2800" dirty="0">
              <a:solidFill>
                <a:schemeClr val="bg1"/>
              </a:solidFill>
            </a:endParaRPr>
          </a:p>
        </p:txBody>
      </p:sp>
    </p:spTree>
    <p:extLst>
      <p:ext uri="{BB962C8B-B14F-4D97-AF65-F5344CB8AC3E}">
        <p14:creationId xmlns:p14="http://schemas.microsoft.com/office/powerpoint/2010/main" val="33272457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1381125" y="1448751"/>
            <a:ext cx="9191625" cy="4142423"/>
          </a:xfrm>
          <a:prstGeom prst="rect">
            <a:avLst/>
          </a:prstGeom>
        </p:spPr>
      </p:pic>
      <p:sp>
        <p:nvSpPr>
          <p:cNvPr id="3" name="TextBox 2"/>
          <p:cNvSpPr txBox="1"/>
          <p:nvPr/>
        </p:nvSpPr>
        <p:spPr>
          <a:xfrm>
            <a:off x="438150" y="171450"/>
            <a:ext cx="5943600" cy="707886"/>
          </a:xfrm>
          <a:prstGeom prst="rect">
            <a:avLst/>
          </a:prstGeom>
          <a:noFill/>
        </p:spPr>
        <p:txBody>
          <a:bodyPr wrap="square" rtlCol="0">
            <a:spAutoFit/>
          </a:bodyPr>
          <a:lstStyle/>
          <a:p>
            <a:r>
              <a:rPr lang="en-US" sz="4000" dirty="0">
                <a:solidFill>
                  <a:schemeClr val="bg1"/>
                </a:solidFill>
              </a:rPr>
              <a:t>Managing adaptively…</a:t>
            </a:r>
          </a:p>
        </p:txBody>
      </p:sp>
    </p:spTree>
    <p:extLst>
      <p:ext uri="{BB962C8B-B14F-4D97-AF65-F5344CB8AC3E}">
        <p14:creationId xmlns:p14="http://schemas.microsoft.com/office/powerpoint/2010/main" val="27327399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319" y="600164"/>
            <a:ext cx="5781678" cy="274820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6410325" cy="4807744"/>
          </a:xfrm>
          <a:prstGeom prst="rect">
            <a:avLst/>
          </a:prstGeom>
        </p:spPr>
      </p:pic>
      <p:sp>
        <p:nvSpPr>
          <p:cNvPr id="4" name="TextBox 3"/>
          <p:cNvSpPr txBox="1"/>
          <p:nvPr/>
        </p:nvSpPr>
        <p:spPr>
          <a:xfrm>
            <a:off x="-1" y="4807744"/>
            <a:ext cx="6410324" cy="2031325"/>
          </a:xfrm>
          <a:prstGeom prst="rect">
            <a:avLst/>
          </a:prstGeom>
          <a:solidFill>
            <a:schemeClr val="bg1"/>
          </a:solidFill>
        </p:spPr>
        <p:txBody>
          <a:bodyPr wrap="square" rtlCol="0">
            <a:spAutoFit/>
          </a:bodyPr>
          <a:lstStyle/>
          <a:p>
            <a:r>
              <a:rPr lang="en-US" sz="4400" b="1" dirty="0"/>
              <a:t>Community Outreach</a:t>
            </a:r>
          </a:p>
          <a:p>
            <a:r>
              <a:rPr lang="en-US" sz="3600" b="1" dirty="0"/>
              <a:t> </a:t>
            </a:r>
            <a:r>
              <a:rPr lang="en-US" sz="3200" b="1" dirty="0"/>
              <a:t>2015 Tucannon Landowner Meeting</a:t>
            </a:r>
          </a:p>
          <a:p>
            <a:endParaRPr lang="en-US" sz="1400" b="1" dirty="0"/>
          </a:p>
        </p:txBody>
      </p:sp>
      <p:sp>
        <p:nvSpPr>
          <p:cNvPr id="5" name="TextBox 4"/>
          <p:cNvSpPr txBox="1"/>
          <p:nvPr/>
        </p:nvSpPr>
        <p:spPr>
          <a:xfrm>
            <a:off x="6410322" y="0"/>
            <a:ext cx="5781677" cy="584775"/>
          </a:xfrm>
          <a:prstGeom prst="rect">
            <a:avLst/>
          </a:prstGeom>
          <a:solidFill>
            <a:schemeClr val="bg1"/>
          </a:solidFill>
        </p:spPr>
        <p:txBody>
          <a:bodyPr wrap="square" rtlCol="0">
            <a:spAutoFit/>
          </a:bodyPr>
          <a:lstStyle/>
          <a:p>
            <a:r>
              <a:rPr lang="en-US" sz="3200" b="1" dirty="0"/>
              <a:t>2019 Columbia Co Fair Booth</a:t>
            </a:r>
            <a:endParaRPr lang="en-US" sz="2400" b="1" dirty="0"/>
          </a:p>
        </p:txBody>
      </p:sp>
      <p:sp>
        <p:nvSpPr>
          <p:cNvPr id="6" name="TextBox 5"/>
          <p:cNvSpPr txBox="1"/>
          <p:nvPr/>
        </p:nvSpPr>
        <p:spPr>
          <a:xfrm>
            <a:off x="6410320" y="3363755"/>
            <a:ext cx="5781677" cy="523220"/>
          </a:xfrm>
          <a:prstGeom prst="rect">
            <a:avLst/>
          </a:prstGeom>
          <a:solidFill>
            <a:schemeClr val="bg1"/>
          </a:solidFill>
        </p:spPr>
        <p:txBody>
          <a:bodyPr wrap="square" rtlCol="0">
            <a:spAutoFit/>
          </a:bodyPr>
          <a:lstStyle/>
          <a:p>
            <a:r>
              <a:rPr lang="en-US" sz="2800" b="1" dirty="0"/>
              <a:t>PA 27/28.1 informational signs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0319" y="3902364"/>
            <a:ext cx="5781679" cy="2979034"/>
          </a:xfrm>
          <a:prstGeom prst="rect">
            <a:avLst/>
          </a:prstGeom>
        </p:spPr>
      </p:pic>
      <p:sp>
        <p:nvSpPr>
          <p:cNvPr id="9" name="Right Arrow 8"/>
          <p:cNvSpPr/>
          <p:nvPr/>
        </p:nvSpPr>
        <p:spPr>
          <a:xfrm>
            <a:off x="11332723" y="1867711"/>
            <a:ext cx="544749" cy="24319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74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345" y="-85183"/>
            <a:ext cx="10972800" cy="1143000"/>
          </a:xfrm>
        </p:spPr>
        <p:txBody>
          <a:bodyPr>
            <a:normAutofit/>
          </a:bodyPr>
          <a:lstStyle/>
          <a:p>
            <a:r>
              <a:rPr lang="en-US" dirty="0" smtClean="0">
                <a:solidFill>
                  <a:schemeClr val="bg1"/>
                </a:solidFill>
              </a:rPr>
              <a:t>Tucannon Web map </a:t>
            </a:r>
            <a:r>
              <a:rPr lang="en-US" sz="2700" dirty="0" smtClean="0">
                <a:solidFill>
                  <a:schemeClr val="bg1"/>
                </a:solidFill>
              </a:rPr>
              <a:t>(tucannonriver.org       Maps and Media)</a:t>
            </a:r>
            <a:endParaRPr lang="en-US" sz="2700" dirty="0">
              <a:solidFill>
                <a:schemeClr val="bg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6345" y="1057817"/>
            <a:ext cx="9737558" cy="5722595"/>
          </a:xfrm>
        </p:spPr>
      </p:pic>
      <p:sp>
        <p:nvSpPr>
          <p:cNvPr id="5" name="Right Arrow 4"/>
          <p:cNvSpPr/>
          <p:nvPr/>
        </p:nvSpPr>
        <p:spPr>
          <a:xfrm>
            <a:off x="8388374" y="741146"/>
            <a:ext cx="365759" cy="9625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61583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910" y="88901"/>
            <a:ext cx="5987720" cy="4490790"/>
          </a:xfrm>
          <a:prstGeom prst="rect">
            <a:avLst/>
          </a:prstGeom>
        </p:spPr>
      </p:pic>
      <p:sp>
        <p:nvSpPr>
          <p:cNvPr id="2" name="Title 1">
            <a:extLst>
              <a:ext uri="{FF2B5EF4-FFF2-40B4-BE49-F238E27FC236}">
                <a16:creationId xmlns:a16="http://schemas.microsoft.com/office/drawing/2014/main" xmlns="" id="{98433CBA-6B58-475A-BAF2-04998BA4A545}"/>
              </a:ext>
            </a:extLst>
          </p:cNvPr>
          <p:cNvSpPr>
            <a:spLocks noGrp="1"/>
          </p:cNvSpPr>
          <p:nvPr>
            <p:ph type="ctrTitle"/>
          </p:nvPr>
        </p:nvSpPr>
        <p:spPr/>
        <p:txBody>
          <a:bodyPr/>
          <a:lstStyle/>
          <a:p>
            <a:r>
              <a:rPr lang="en-US" sz="4000" dirty="0"/>
              <a:t>Tucannon Implementers Workgroup</a:t>
            </a:r>
          </a:p>
        </p:txBody>
      </p:sp>
      <p:sp>
        <p:nvSpPr>
          <p:cNvPr id="3" name="Subtitle 2">
            <a:extLst>
              <a:ext uri="{FF2B5EF4-FFF2-40B4-BE49-F238E27FC236}">
                <a16:creationId xmlns:a16="http://schemas.microsoft.com/office/drawing/2014/main" xmlns="" id="{46542706-50AC-4B17-A704-143D94A799CD}"/>
              </a:ext>
            </a:extLst>
          </p:cNvPr>
          <p:cNvSpPr>
            <a:spLocks noGrp="1"/>
          </p:cNvSpPr>
          <p:nvPr>
            <p:ph type="subTitle" idx="1"/>
          </p:nvPr>
        </p:nvSpPr>
        <p:spPr/>
        <p:txBody>
          <a:bodyPr/>
          <a:lstStyle/>
          <a:p>
            <a:r>
              <a:rPr lang="en-US" dirty="0"/>
              <a:t>Species recovery is only possible through the planning, coordination and implementation by all  Tucannon partners.</a:t>
            </a:r>
          </a:p>
        </p:txBody>
      </p:sp>
      <p:sp>
        <p:nvSpPr>
          <p:cNvPr id="7" name="Rectangle 6"/>
          <p:cNvSpPr/>
          <p:nvPr/>
        </p:nvSpPr>
        <p:spPr>
          <a:xfrm>
            <a:off x="9490509" y="6275672"/>
            <a:ext cx="1780674" cy="192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prstClr val="white"/>
                </a:solidFill>
              </a:ln>
              <a:solidFill>
                <a:prstClr val="white"/>
              </a:solidFill>
            </a:endParaRPr>
          </a:p>
        </p:txBody>
      </p:sp>
      <p:sp>
        <p:nvSpPr>
          <p:cNvPr id="8" name="Rectangle 7"/>
          <p:cNvSpPr/>
          <p:nvPr/>
        </p:nvSpPr>
        <p:spPr>
          <a:xfrm>
            <a:off x="6189044" y="88900"/>
            <a:ext cx="5909912" cy="6684443"/>
          </a:xfrm>
          <a:prstGeom prst="rect">
            <a:avLst/>
          </a:prstGeom>
          <a:solidFill>
            <a:schemeClr val="accent1">
              <a:lumMod val="40000"/>
              <a:lumOff val="60000"/>
              <a:alpha val="75000"/>
            </a:schemeClr>
          </a:solid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9187" y="1993040"/>
            <a:ext cx="1406722" cy="93164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57244" y="1926876"/>
            <a:ext cx="1105527" cy="99780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5464" y="4674403"/>
            <a:ext cx="1025743" cy="1070147"/>
          </a:xfrm>
          <a:prstGeom prst="rect">
            <a:avLst/>
          </a:prstGeom>
        </p:spPr>
      </p:pic>
      <p:pic>
        <p:nvPicPr>
          <p:cNvPr id="1030" name="Picture 6" descr="Snake River Salmon Recovery Board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90509" y="620523"/>
            <a:ext cx="2140099" cy="6687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03516" y="3771099"/>
            <a:ext cx="2224980" cy="903304"/>
          </a:xfrm>
          <a:prstGeom prst="rect">
            <a:avLst/>
          </a:prstGeom>
        </p:spPr>
      </p:pic>
      <p:pic>
        <p:nvPicPr>
          <p:cNvPr id="25" name="Picture 4"/>
          <p:cNvPicPr>
            <a:picLocks noChangeAspect="1" noChangeArrowheads="1"/>
          </p:cNvPicPr>
          <p:nvPr/>
        </p:nvPicPr>
        <p:blipFill rotWithShape="1">
          <a:blip r:embed="rId10">
            <a:extLst>
              <a:ext uri="{28A0092B-C50C-407E-A947-70E740481C1C}">
                <a14:useLocalDpi xmlns:a14="http://schemas.microsoft.com/office/drawing/2010/main" val="0"/>
              </a:ext>
            </a:extLst>
          </a:blip>
          <a:srcRect t="68055" r="64191"/>
          <a:stretch/>
        </p:blipFill>
        <p:spPr bwMode="auto">
          <a:xfrm>
            <a:off x="10160491" y="5440113"/>
            <a:ext cx="1249517" cy="837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50769" y="3447659"/>
            <a:ext cx="2336379" cy="64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6467229" y="309934"/>
            <a:ext cx="2421096" cy="979370"/>
            <a:chOff x="4191510" y="3758797"/>
            <a:chExt cx="2421096" cy="979370"/>
          </a:xfrm>
        </p:grpSpPr>
        <p:sp>
          <p:nvSpPr>
            <p:cNvPr id="28" name="Rectangle 27"/>
            <p:cNvSpPr/>
            <p:nvPr/>
          </p:nvSpPr>
          <p:spPr>
            <a:xfrm>
              <a:off x="4191510" y="3758797"/>
              <a:ext cx="2421096" cy="97937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4270418" y="3758797"/>
              <a:ext cx="2263279" cy="338554"/>
            </a:xfrm>
            <a:prstGeom prst="rect">
              <a:avLst/>
            </a:prstGeom>
            <a:noFill/>
          </p:spPr>
          <p:txBody>
            <a:bodyPr wrap="square" rtlCol="0">
              <a:spAutoFit/>
            </a:bodyPr>
            <a:lstStyle/>
            <a:p>
              <a:r>
                <a:rPr lang="en-US" sz="1600" dirty="0">
                  <a:solidFill>
                    <a:prstClr val="white"/>
                  </a:solidFill>
                </a:rPr>
                <a:t>Tucannon Landowners</a:t>
              </a:r>
            </a:p>
          </p:txBody>
        </p:sp>
        <p:pic>
          <p:nvPicPr>
            <p:cNvPr id="3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6200000">
              <a:off x="5124673" y="3511735"/>
              <a:ext cx="555281" cy="1796073"/>
            </a:xfrm>
            <a:prstGeom prst="rect">
              <a:avLst/>
            </a:prstGeom>
            <a:solidFill>
              <a:srgbClr val="FF0000"/>
            </a:solidFill>
            <a:ln>
              <a:noFill/>
            </a:ln>
          </p:spPr>
        </p:pic>
      </p:grpSp>
      <p:graphicFrame>
        <p:nvGraphicFramePr>
          <p:cNvPr id="31" name="Object 30"/>
          <p:cNvGraphicFramePr>
            <a:graphicFrameLocks noChangeAspect="1"/>
          </p:cNvGraphicFramePr>
          <p:nvPr>
            <p:extLst/>
          </p:nvPr>
        </p:nvGraphicFramePr>
        <p:xfrm>
          <a:off x="6625721" y="1942581"/>
          <a:ext cx="1041866" cy="966397"/>
        </p:xfrm>
        <a:graphic>
          <a:graphicData uri="http://schemas.openxmlformats.org/presentationml/2006/ole">
            <mc:AlternateContent xmlns:mc="http://schemas.openxmlformats.org/markup-compatibility/2006">
              <mc:Choice xmlns:v="urn:schemas-microsoft-com:vml" Requires="v">
                <p:oleObj spid="_x0000_s1039" name="Bitmap Image" r:id="rId13" imgW="3704762" imgH="3666667" progId="Paint.Picture">
                  <p:embed/>
                </p:oleObj>
              </mc:Choice>
              <mc:Fallback>
                <p:oleObj name="Bitmap Image" r:id="rId13" imgW="3704762" imgH="3666667" progId="Paint.Picture">
                  <p:embed/>
                  <p:pic>
                    <p:nvPicPr>
                      <p:cNvPr id="0" name=""/>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5721" y="1942581"/>
                        <a:ext cx="1041866" cy="966397"/>
                      </a:xfrm>
                      <a:prstGeom prst="rect">
                        <a:avLst/>
                      </a:prstGeom>
                      <a:noFill/>
                    </p:spPr>
                  </p:pic>
                </p:oleObj>
              </mc:Fallback>
            </mc:AlternateContent>
          </a:graphicData>
        </a:graphic>
      </p:graphicFrame>
    </p:spTree>
    <p:extLst>
      <p:ext uri="{BB962C8B-B14F-4D97-AF65-F5344CB8AC3E}">
        <p14:creationId xmlns:p14="http://schemas.microsoft.com/office/powerpoint/2010/main" val="2193344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p:spPr>
      </p:pic>
      <p:sp>
        <p:nvSpPr>
          <p:cNvPr id="3" name="Title 2">
            <a:extLst>
              <a:ext uri="{FF2B5EF4-FFF2-40B4-BE49-F238E27FC236}">
                <a16:creationId xmlns:a16="http://schemas.microsoft.com/office/drawing/2014/main" xmlns="" id="{EBDC24D3-EEF0-4B69-A174-E4DFF7884894}"/>
              </a:ext>
            </a:extLst>
          </p:cNvPr>
          <p:cNvSpPr>
            <a:spLocks noGrp="1"/>
          </p:cNvSpPr>
          <p:nvPr>
            <p:ph type="ctrTitle"/>
          </p:nvPr>
        </p:nvSpPr>
        <p:spPr>
          <a:xfrm>
            <a:off x="152605" y="5266722"/>
            <a:ext cx="5282503" cy="1447344"/>
          </a:xfrm>
          <a:solidFill>
            <a:schemeClr val="tx1">
              <a:alpha val="60000"/>
            </a:schemeClr>
          </a:solidFill>
        </p:spPr>
        <p:txBody>
          <a:bodyPr/>
          <a:lstStyle/>
          <a:p>
            <a:r>
              <a:rPr lang="en-US" dirty="0"/>
              <a:t>Thanks</a:t>
            </a:r>
          </a:p>
        </p:txBody>
      </p:sp>
      <p:cxnSp>
        <p:nvCxnSpPr>
          <p:cNvPr id="5" name="Straight Connector 4" descr="Divider line">
            <a:extLst>
              <a:ext uri="{FF2B5EF4-FFF2-40B4-BE49-F238E27FC236}">
                <a16:creationId xmlns:a16="http://schemas.microsoft.com/office/drawing/2014/main" xmlns="" id="{FE07C9EC-5158-440C-995A-EAC50D3E05DA}"/>
              </a:ext>
              <a:ext uri="{C183D7F6-B498-43B3-948B-1728B52AA6E4}">
                <adec:decorative xmlns:adec="http://schemas.microsoft.com/office/drawing/2017/decorative" xmlns="" val="1"/>
              </a:ext>
            </a:extLst>
          </p:cNvPr>
          <p:cNvCxnSpPr>
            <a:cxnSpLocks/>
          </p:cNvCxnSpPr>
          <p:nvPr/>
        </p:nvCxnSpPr>
        <p:spPr>
          <a:xfrm>
            <a:off x="3554806" y="5495523"/>
            <a:ext cx="0" cy="110019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8027" y="5577432"/>
            <a:ext cx="1413861" cy="936373"/>
          </a:xfrm>
          <a:prstGeom prst="rect">
            <a:avLst/>
          </a:prstGeom>
        </p:spPr>
      </p:pic>
      <p:sp>
        <p:nvSpPr>
          <p:cNvPr id="4" name="TextBox 3">
            <a:extLst>
              <a:ext uri="{FF2B5EF4-FFF2-40B4-BE49-F238E27FC236}">
                <a16:creationId xmlns:a16="http://schemas.microsoft.com/office/drawing/2014/main" xmlns="" id="{93328AFC-575C-4742-A651-4AB11D0AF766}"/>
              </a:ext>
            </a:extLst>
          </p:cNvPr>
          <p:cNvSpPr txBox="1"/>
          <p:nvPr/>
        </p:nvSpPr>
        <p:spPr>
          <a:xfrm>
            <a:off x="7036067" y="6570132"/>
            <a:ext cx="5155933" cy="287867"/>
          </a:xfrm>
          <a:prstGeom prst="rect">
            <a:avLst/>
          </a:prstGeom>
          <a:solidFill>
            <a:schemeClr val="tx1"/>
          </a:solidFill>
        </p:spPr>
        <p:txBody>
          <a:bodyPr wrap="square" lIns="0" tIns="0" rIns="0" bIns="0" rtlCol="0">
            <a:noAutofit/>
          </a:bodyPr>
          <a:lstStyle/>
          <a:p>
            <a:pPr algn="l"/>
            <a:r>
              <a:rPr lang="en-US" dirty="0">
                <a:solidFill>
                  <a:schemeClr val="bg1"/>
                </a:solidFill>
                <a:latin typeface="+mn-lt"/>
              </a:rPr>
              <a:t>Floodplain connectivity on PA 18 completed in 2017</a:t>
            </a:r>
          </a:p>
        </p:txBody>
      </p:sp>
    </p:spTree>
    <p:extLst>
      <p:ext uri="{BB962C8B-B14F-4D97-AF65-F5344CB8AC3E}">
        <p14:creationId xmlns:p14="http://schemas.microsoft.com/office/powerpoint/2010/main" val="31410028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898AC5A-25B1-D5A7-B56A-3C163C6EE1B4}"/>
              </a:ext>
            </a:extLst>
          </p:cNvPr>
          <p:cNvSpPr>
            <a:spLocks noGrp="1"/>
          </p:cNvSpPr>
          <p:nvPr>
            <p:ph type="body" sz="quarter" idx="10"/>
          </p:nvPr>
        </p:nvSpPr>
        <p:spPr>
          <a:xfrm>
            <a:off x="323850" y="1447800"/>
            <a:ext cx="4629150" cy="5124450"/>
          </a:xfrm>
        </p:spPr>
        <p:txBody>
          <a:bodyPr/>
          <a:lstStyle/>
          <a:p>
            <a:endParaRPr lang="en-US" sz="2800" dirty="0" smtClean="0">
              <a:solidFill>
                <a:schemeClr val="bg1"/>
              </a:solidFill>
            </a:endParaRPr>
          </a:p>
          <a:p>
            <a:endParaRPr lang="en-US" sz="1000" dirty="0">
              <a:solidFill>
                <a:schemeClr val="bg1"/>
              </a:solidFill>
            </a:endParaRPr>
          </a:p>
          <a:p>
            <a:pPr marL="457200" indent="-457200">
              <a:buFontTx/>
              <a:buChar char="-"/>
            </a:pPr>
            <a:r>
              <a:rPr lang="en-US" sz="2800" dirty="0" smtClean="0">
                <a:solidFill>
                  <a:schemeClr val="bg1"/>
                </a:solidFill>
              </a:rPr>
              <a:t>Based </a:t>
            </a:r>
            <a:r>
              <a:rPr lang="en-US" sz="2800" dirty="0">
                <a:solidFill>
                  <a:schemeClr val="bg1"/>
                </a:solidFill>
              </a:rPr>
              <a:t>on topography, </a:t>
            </a:r>
            <a:r>
              <a:rPr lang="en-US" sz="2800" dirty="0" err="1">
                <a:solidFill>
                  <a:schemeClr val="bg1"/>
                </a:solidFill>
              </a:rPr>
              <a:t>bankfull</a:t>
            </a:r>
            <a:r>
              <a:rPr lang="en-US" sz="2800" dirty="0">
                <a:solidFill>
                  <a:schemeClr val="bg1"/>
                </a:solidFill>
              </a:rPr>
              <a:t> </a:t>
            </a:r>
            <a:r>
              <a:rPr lang="en-US" sz="2800" dirty="0" smtClean="0">
                <a:solidFill>
                  <a:schemeClr val="bg1"/>
                </a:solidFill>
              </a:rPr>
              <a:t>width </a:t>
            </a:r>
            <a:r>
              <a:rPr lang="en-US" sz="2800" dirty="0">
                <a:solidFill>
                  <a:schemeClr val="bg1"/>
                </a:solidFill>
              </a:rPr>
              <a:t>and </a:t>
            </a:r>
            <a:r>
              <a:rPr lang="en-US" sz="2800" dirty="0" err="1">
                <a:solidFill>
                  <a:schemeClr val="bg1"/>
                </a:solidFill>
              </a:rPr>
              <a:t>thalweg</a:t>
            </a:r>
            <a:r>
              <a:rPr lang="en-US" sz="2800" dirty="0">
                <a:solidFill>
                  <a:schemeClr val="bg1"/>
                </a:solidFill>
              </a:rPr>
              <a:t> </a:t>
            </a:r>
            <a:r>
              <a:rPr lang="en-US" sz="2800" dirty="0" smtClean="0">
                <a:solidFill>
                  <a:schemeClr val="bg1"/>
                </a:solidFill>
              </a:rPr>
              <a:t>identification</a:t>
            </a:r>
          </a:p>
          <a:p>
            <a:pPr marL="457200" indent="-457200"/>
            <a:endParaRPr lang="en-US" sz="1000" dirty="0">
              <a:solidFill>
                <a:schemeClr val="bg1"/>
              </a:solidFill>
            </a:endParaRPr>
          </a:p>
          <a:p>
            <a:pPr marL="457200" indent="-457200">
              <a:buFontTx/>
              <a:buChar char="-"/>
            </a:pPr>
            <a:r>
              <a:rPr lang="en-US" sz="2800" dirty="0" smtClean="0">
                <a:solidFill>
                  <a:schemeClr val="bg1"/>
                </a:solidFill>
              </a:rPr>
              <a:t>“</a:t>
            </a:r>
            <a:r>
              <a:rPr lang="en-US" sz="2800" dirty="0">
                <a:solidFill>
                  <a:schemeClr val="bg1"/>
                </a:solidFill>
              </a:rPr>
              <a:t>Bowls” are areas that may indicate the presence of a pool when LiDAR was flow</a:t>
            </a:r>
            <a:r>
              <a:rPr lang="en-US" sz="2800" dirty="0" smtClean="0">
                <a:solidFill>
                  <a:schemeClr val="bg1"/>
                </a:solidFill>
              </a:rPr>
              <a:t>.</a:t>
            </a:r>
          </a:p>
          <a:p>
            <a:pPr marL="457200" indent="-457200"/>
            <a:endParaRPr lang="en-US" sz="1000" dirty="0">
              <a:solidFill>
                <a:schemeClr val="bg1"/>
              </a:solidFill>
            </a:endParaRPr>
          </a:p>
          <a:p>
            <a:pPr marL="457200" indent="-457200"/>
            <a:r>
              <a:rPr lang="en-US" sz="2800" dirty="0" smtClean="0">
                <a:solidFill>
                  <a:schemeClr val="bg1"/>
                </a:solidFill>
              </a:rPr>
              <a:t>-   Summarized </a:t>
            </a:r>
            <a:r>
              <a:rPr lang="en-US" sz="2800" dirty="0">
                <a:solidFill>
                  <a:schemeClr val="bg1"/>
                </a:solidFill>
              </a:rPr>
              <a:t>Bowl (Pool) Statistics for Each PA</a:t>
            </a:r>
          </a:p>
        </p:txBody>
      </p:sp>
      <p:sp>
        <p:nvSpPr>
          <p:cNvPr id="3" name="Title 2">
            <a:extLst>
              <a:ext uri="{FF2B5EF4-FFF2-40B4-BE49-F238E27FC236}">
                <a16:creationId xmlns:a16="http://schemas.microsoft.com/office/drawing/2014/main" xmlns="" id="{2A0E58F9-D1FC-AC97-685C-51FB62A3CDFC}"/>
              </a:ext>
            </a:extLst>
          </p:cNvPr>
          <p:cNvSpPr>
            <a:spLocks noGrp="1"/>
          </p:cNvSpPr>
          <p:nvPr>
            <p:ph type="title"/>
          </p:nvPr>
        </p:nvSpPr>
        <p:spPr>
          <a:xfrm>
            <a:off x="238248" y="762000"/>
            <a:ext cx="4781304" cy="685800"/>
          </a:xfrm>
        </p:spPr>
        <p:txBody>
          <a:bodyPr>
            <a:normAutofit fontScale="90000"/>
          </a:bodyPr>
          <a:lstStyle/>
          <a:p>
            <a:r>
              <a:rPr lang="en-US" dirty="0">
                <a:solidFill>
                  <a:schemeClr val="bg1"/>
                </a:solidFill>
              </a:rPr>
              <a:t>Geomorphic Unit Tool (GUT)</a:t>
            </a:r>
          </a:p>
        </p:txBody>
      </p:sp>
      <p:pic>
        <p:nvPicPr>
          <p:cNvPr id="4" name="Picture 3">
            <a:extLst>
              <a:ext uri="{FF2B5EF4-FFF2-40B4-BE49-F238E27FC236}">
                <a16:creationId xmlns:a16="http://schemas.microsoft.com/office/drawing/2014/main" xmlns="" id="{C8619C0D-D882-DDE1-6057-0BAE1E922E3A}"/>
              </a:ext>
            </a:extLst>
          </p:cNvPr>
          <p:cNvPicPr>
            <a:picLocks noChangeAspect="1"/>
          </p:cNvPicPr>
          <p:nvPr/>
        </p:nvPicPr>
        <p:blipFill>
          <a:blip r:embed="rId2"/>
          <a:stretch>
            <a:fillRect/>
          </a:stretch>
        </p:blipFill>
        <p:spPr>
          <a:xfrm>
            <a:off x="5086104" y="20782"/>
            <a:ext cx="7116287" cy="6837218"/>
          </a:xfrm>
          <a:prstGeom prst="rect">
            <a:avLst/>
          </a:prstGeom>
        </p:spPr>
      </p:pic>
    </p:spTree>
    <p:extLst>
      <p:ext uri="{BB962C8B-B14F-4D97-AF65-F5344CB8AC3E}">
        <p14:creationId xmlns:p14="http://schemas.microsoft.com/office/powerpoint/2010/main" val="1221236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8898AC5A-25B1-D5A7-B56A-3C163C6EE1B4}"/>
              </a:ext>
            </a:extLst>
          </p:cNvPr>
          <p:cNvSpPr>
            <a:spLocks noGrp="1"/>
          </p:cNvSpPr>
          <p:nvPr>
            <p:ph type="body" sz="quarter" idx="10"/>
          </p:nvPr>
        </p:nvSpPr>
        <p:spPr>
          <a:xfrm>
            <a:off x="128546" y="1447800"/>
            <a:ext cx="4343400" cy="4267200"/>
          </a:xfrm>
        </p:spPr>
        <p:txBody>
          <a:bodyPr/>
          <a:lstStyle/>
          <a:p>
            <a:r>
              <a:rPr lang="en-US" sz="2400" dirty="0">
                <a:solidFill>
                  <a:schemeClr val="bg1"/>
                </a:solidFill>
              </a:rPr>
              <a:t>Delineated Valley Bottom and Alluvial Plain</a:t>
            </a:r>
          </a:p>
          <a:p>
            <a:r>
              <a:rPr lang="en-US" sz="2400" dirty="0">
                <a:solidFill>
                  <a:schemeClr val="bg1"/>
                </a:solidFill>
              </a:rPr>
              <a:t>Confinement </a:t>
            </a:r>
            <a:r>
              <a:rPr lang="en-US" sz="2400" dirty="0" smtClean="0">
                <a:solidFill>
                  <a:schemeClr val="bg1"/>
                </a:solidFill>
              </a:rPr>
              <a:t>Degree</a:t>
            </a:r>
          </a:p>
          <a:p>
            <a:endParaRPr lang="en-US" sz="2400" dirty="0">
              <a:solidFill>
                <a:schemeClr val="bg1"/>
              </a:solidFill>
            </a:endParaRPr>
          </a:p>
          <a:p>
            <a:pPr lvl="1"/>
            <a:r>
              <a:rPr lang="en-US" dirty="0">
                <a:solidFill>
                  <a:schemeClr val="bg1"/>
                </a:solidFill>
              </a:rPr>
              <a:t>Where bankfull channel is limited by the valley bottom. </a:t>
            </a:r>
            <a:endParaRPr lang="en-US" dirty="0" smtClean="0">
              <a:solidFill>
                <a:schemeClr val="bg1"/>
              </a:solidFill>
            </a:endParaRPr>
          </a:p>
          <a:p>
            <a:pPr lvl="1"/>
            <a:endParaRPr lang="en-US" dirty="0">
              <a:solidFill>
                <a:schemeClr val="bg1"/>
              </a:solidFill>
            </a:endParaRPr>
          </a:p>
          <a:p>
            <a:pPr lvl="1"/>
            <a:r>
              <a:rPr lang="en-US" dirty="0">
                <a:solidFill>
                  <a:schemeClr val="bg1"/>
                </a:solidFill>
              </a:rPr>
              <a:t>Directly (5’) or within 1 channel width (40</a:t>
            </a:r>
            <a:r>
              <a:rPr lang="en-US" dirty="0" smtClean="0">
                <a:solidFill>
                  <a:schemeClr val="bg1"/>
                </a:solidFill>
              </a:rPr>
              <a:t>’)</a:t>
            </a:r>
          </a:p>
          <a:p>
            <a:pPr lvl="1"/>
            <a:endParaRPr lang="en-US" dirty="0">
              <a:solidFill>
                <a:schemeClr val="bg1"/>
              </a:solidFill>
            </a:endParaRPr>
          </a:p>
          <a:p>
            <a:r>
              <a:rPr lang="en-US" sz="2400" dirty="0">
                <a:solidFill>
                  <a:schemeClr val="bg1"/>
                </a:solidFill>
              </a:rPr>
              <a:t>Confinement Index </a:t>
            </a:r>
            <a:endParaRPr lang="en-US" sz="2400" dirty="0" smtClean="0">
              <a:solidFill>
                <a:schemeClr val="bg1"/>
              </a:solidFill>
            </a:endParaRPr>
          </a:p>
          <a:p>
            <a:endParaRPr lang="en-US" sz="2400" dirty="0">
              <a:solidFill>
                <a:schemeClr val="bg1"/>
              </a:solidFill>
            </a:endParaRPr>
          </a:p>
          <a:p>
            <a:pPr lvl="1"/>
            <a:r>
              <a:rPr lang="en-US" dirty="0">
                <a:solidFill>
                  <a:schemeClr val="bg1"/>
                </a:solidFill>
              </a:rPr>
              <a:t>Width of Channel Compared to width of alluvial plain</a:t>
            </a:r>
          </a:p>
        </p:txBody>
      </p:sp>
      <p:sp>
        <p:nvSpPr>
          <p:cNvPr id="3" name="Title 2">
            <a:extLst>
              <a:ext uri="{FF2B5EF4-FFF2-40B4-BE49-F238E27FC236}">
                <a16:creationId xmlns:a16="http://schemas.microsoft.com/office/drawing/2014/main" xmlns="" id="{2A0E58F9-D1FC-AC97-685C-51FB62A3CDFC}"/>
              </a:ext>
            </a:extLst>
          </p:cNvPr>
          <p:cNvSpPr>
            <a:spLocks noGrp="1"/>
          </p:cNvSpPr>
          <p:nvPr>
            <p:ph type="title"/>
          </p:nvPr>
        </p:nvSpPr>
        <p:spPr>
          <a:xfrm>
            <a:off x="392438" y="555859"/>
            <a:ext cx="4343400" cy="685800"/>
          </a:xfrm>
        </p:spPr>
        <p:txBody>
          <a:bodyPr>
            <a:normAutofit fontScale="90000"/>
          </a:bodyPr>
          <a:lstStyle/>
          <a:p>
            <a:r>
              <a:rPr lang="en-US" dirty="0">
                <a:solidFill>
                  <a:schemeClr val="bg1"/>
                </a:solidFill>
              </a:rPr>
              <a:t>Confinement Index/Degree</a:t>
            </a:r>
          </a:p>
        </p:txBody>
      </p:sp>
      <p:pic>
        <p:nvPicPr>
          <p:cNvPr id="4" name="Picture 3">
            <a:extLst>
              <a:ext uri="{FF2B5EF4-FFF2-40B4-BE49-F238E27FC236}">
                <a16:creationId xmlns:a16="http://schemas.microsoft.com/office/drawing/2014/main" xmlns="" id="{02CB940E-82D9-7C95-F993-D6E2FF2A68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1905" y="1687"/>
            <a:ext cx="7750095" cy="6856313"/>
          </a:xfrm>
          <a:prstGeom prst="rect">
            <a:avLst/>
          </a:prstGeom>
        </p:spPr>
      </p:pic>
    </p:spTree>
    <p:extLst>
      <p:ext uri="{BB962C8B-B14F-4D97-AF65-F5344CB8AC3E}">
        <p14:creationId xmlns:p14="http://schemas.microsoft.com/office/powerpoint/2010/main" val="687638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559" y="881743"/>
            <a:ext cx="9694506" cy="597625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1559" y="881743"/>
            <a:ext cx="9694506" cy="598994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559" y="881742"/>
            <a:ext cx="9694505" cy="5976257"/>
          </a:xfrm>
          <a:prstGeom prst="rect">
            <a:avLst/>
          </a:prstGeom>
        </p:spPr>
      </p:pic>
      <p:sp>
        <p:nvSpPr>
          <p:cNvPr id="5" name="TextBox 4">
            <a:extLst>
              <a:ext uri="{FF2B5EF4-FFF2-40B4-BE49-F238E27FC236}">
                <a16:creationId xmlns="" xmlns:a16="http://schemas.microsoft.com/office/drawing/2014/main" id="{34302B5E-D1D3-4E1F-9E6E-BF4CFBFE0D44}"/>
              </a:ext>
            </a:extLst>
          </p:cNvPr>
          <p:cNvSpPr txBox="1"/>
          <p:nvPr/>
        </p:nvSpPr>
        <p:spPr>
          <a:xfrm>
            <a:off x="2111028" y="120887"/>
            <a:ext cx="7943850" cy="707886"/>
          </a:xfrm>
          <a:prstGeom prst="rect">
            <a:avLst/>
          </a:prstGeom>
          <a:noFill/>
        </p:spPr>
        <p:txBody>
          <a:bodyPr wrap="square" rtlCol="0">
            <a:spAutoFit/>
          </a:bodyPr>
          <a:lstStyle/>
          <a:p>
            <a:pPr algn="ctr"/>
            <a:r>
              <a:rPr lang="en-US" sz="4000" b="1" dirty="0" smtClean="0">
                <a:solidFill>
                  <a:schemeClr val="bg1">
                    <a:lumMod val="95000"/>
                    <a:lumOff val="5000"/>
                  </a:schemeClr>
                </a:solidFill>
              </a:rPr>
              <a:t>Really, Seeing </a:t>
            </a:r>
            <a:r>
              <a:rPr lang="en-US" sz="4000" b="1" dirty="0">
                <a:solidFill>
                  <a:schemeClr val="bg1">
                    <a:lumMod val="95000"/>
                    <a:lumOff val="5000"/>
                  </a:schemeClr>
                </a:solidFill>
              </a:rPr>
              <a:t>our </a:t>
            </a:r>
            <a:r>
              <a:rPr lang="en-US" sz="4000" b="1" dirty="0" smtClean="0">
                <a:solidFill>
                  <a:schemeClr val="bg1">
                    <a:lumMod val="95000"/>
                    <a:lumOff val="5000"/>
                  </a:schemeClr>
                </a:solidFill>
              </a:rPr>
              <a:t>Watersheds</a:t>
            </a:r>
            <a:endParaRPr lang="en-US" sz="4000" b="1" dirty="0">
              <a:solidFill>
                <a:schemeClr val="bg1">
                  <a:lumMod val="95000"/>
                  <a:lumOff val="5000"/>
                </a:schemeClr>
              </a:solidFill>
            </a:endParaRPr>
          </a:p>
        </p:txBody>
      </p:sp>
    </p:spTree>
    <p:extLst>
      <p:ext uri="{BB962C8B-B14F-4D97-AF65-F5344CB8AC3E}">
        <p14:creationId xmlns:p14="http://schemas.microsoft.com/office/powerpoint/2010/main" val="3057544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ext Box 3"/>
          <p:cNvSpPr txBox="1">
            <a:spLocks noChangeArrowheads="1"/>
          </p:cNvSpPr>
          <p:nvPr/>
        </p:nvSpPr>
        <p:spPr bwMode="auto">
          <a:xfrm>
            <a:off x="1524000" y="-3492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2000" dirty="0">
                <a:latin typeface="Microsoft Sans Serif" panose="020B0604020202020204" pitchFamily="34" charset="0"/>
              </a:rPr>
              <a:t>View toward </a:t>
            </a:r>
            <a:r>
              <a:rPr lang="en-US" altLang="en-US" sz="2000" dirty="0" err="1">
                <a:latin typeface="Microsoft Sans Serif" panose="020B0604020202020204" pitchFamily="34" charset="0"/>
              </a:rPr>
              <a:t>Kamkaun</a:t>
            </a:r>
            <a:r>
              <a:rPr lang="en-US" altLang="en-US" sz="2000" dirty="0">
                <a:latin typeface="Microsoft Sans Serif" panose="020B0604020202020204" pitchFamily="34" charset="0"/>
              </a:rPr>
              <a:t> Spring, Bare Earth Data</a:t>
            </a:r>
          </a:p>
          <a:p>
            <a:pPr algn="ctr" eaLnBrk="0" hangingPunct="0"/>
            <a:r>
              <a:rPr lang="en-US" altLang="en-US" sz="1200" dirty="0">
                <a:latin typeface="Microsoft Sans Serif" panose="020B0604020202020204" pitchFamily="34" charset="0"/>
              </a:rPr>
              <a:t>                                                                                                               LiDAR Survey (November, 2004)</a:t>
            </a:r>
          </a:p>
        </p:txBody>
      </p:sp>
      <p:pic>
        <p:nvPicPr>
          <p:cNvPr id="34820" name="Picture 4" descr="KTri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5965826"/>
            <a:ext cx="914400" cy="89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667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ext Box 3"/>
          <p:cNvSpPr txBox="1">
            <a:spLocks noChangeArrowheads="1"/>
          </p:cNvSpPr>
          <p:nvPr/>
        </p:nvSpPr>
        <p:spPr bwMode="auto">
          <a:xfrm>
            <a:off x="1524000" y="-34925"/>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2000" dirty="0">
                <a:latin typeface="Microsoft Sans Serif" panose="020B0604020202020204" pitchFamily="34" charset="0"/>
              </a:rPr>
              <a:t>View toward </a:t>
            </a:r>
            <a:r>
              <a:rPr lang="en-US" altLang="en-US" sz="2000" dirty="0" err="1">
                <a:latin typeface="Microsoft Sans Serif" panose="020B0604020202020204" pitchFamily="34" charset="0"/>
              </a:rPr>
              <a:t>Kamkaun</a:t>
            </a:r>
            <a:r>
              <a:rPr lang="en-US" altLang="en-US" sz="2000" dirty="0">
                <a:latin typeface="Microsoft Sans Serif" panose="020B0604020202020204" pitchFamily="34" charset="0"/>
              </a:rPr>
              <a:t> Spring, First Return Data with Intensity</a:t>
            </a:r>
          </a:p>
          <a:p>
            <a:pPr algn="ctr" eaLnBrk="0" hangingPunct="0"/>
            <a:r>
              <a:rPr lang="en-US" altLang="en-US" sz="1200" dirty="0">
                <a:latin typeface="Microsoft Sans Serif" panose="020B0604020202020204" pitchFamily="34" charset="0"/>
              </a:rPr>
              <a:t>                                                                                                               LiDAR Survey (November, 2004)</a:t>
            </a:r>
          </a:p>
        </p:txBody>
      </p:sp>
      <p:pic>
        <p:nvPicPr>
          <p:cNvPr id="35844" name="Picture 4" descr="KTri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5965826"/>
            <a:ext cx="914400" cy="89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9801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2F0E242-78C7-A0E4-6219-EF0D95C30F4E}"/>
              </a:ext>
            </a:extLst>
          </p:cNvPr>
          <p:cNvSpPr>
            <a:spLocks noGrp="1"/>
          </p:cNvSpPr>
          <p:nvPr>
            <p:ph type="body" sz="quarter" idx="4294967295"/>
          </p:nvPr>
        </p:nvSpPr>
        <p:spPr>
          <a:xfrm>
            <a:off x="0" y="1371600"/>
            <a:ext cx="10972800" cy="4800600"/>
          </a:xfrm>
        </p:spPr>
        <p:txBody>
          <a:bodyPr/>
          <a:lstStyle/>
          <a:p>
            <a:r>
              <a:rPr lang="en-US" sz="2400" b="1" dirty="0" smtClean="0">
                <a:solidFill>
                  <a:schemeClr val="bg1"/>
                </a:solidFill>
              </a:rPr>
              <a:t>1999</a:t>
            </a:r>
            <a:r>
              <a:rPr lang="en-US" sz="2400" b="1" dirty="0" smtClean="0">
                <a:solidFill>
                  <a:schemeClr val="bg1"/>
                </a:solidFill>
              </a:rPr>
              <a:t> Sprague River FLIR</a:t>
            </a:r>
            <a:endParaRPr lang="en-US" sz="2400" b="1" dirty="0">
              <a:solidFill>
                <a:schemeClr val="bg1"/>
              </a:solidFill>
            </a:endParaRPr>
          </a:p>
          <a:p>
            <a:pPr lvl="1"/>
            <a:r>
              <a:rPr lang="en-US" sz="2000" b="1" dirty="0" smtClean="0">
                <a:solidFill>
                  <a:schemeClr val="bg1"/>
                </a:solidFill>
              </a:rPr>
              <a:t>Sprague River TMDL </a:t>
            </a:r>
            <a:endParaRPr lang="en-US" sz="2000" b="1" dirty="0">
              <a:solidFill>
                <a:schemeClr val="bg1"/>
              </a:solidFill>
            </a:endParaRPr>
          </a:p>
          <a:p>
            <a:r>
              <a:rPr lang="en-US" sz="2400" b="1" dirty="0" smtClean="0">
                <a:solidFill>
                  <a:schemeClr val="bg1"/>
                </a:solidFill>
              </a:rPr>
              <a:t>2004 Sprague River LiDAR</a:t>
            </a:r>
            <a:endParaRPr lang="en-US" sz="2400" b="1" dirty="0">
              <a:solidFill>
                <a:schemeClr val="bg1"/>
              </a:solidFill>
            </a:endParaRPr>
          </a:p>
          <a:p>
            <a:pPr lvl="1"/>
            <a:r>
              <a:rPr lang="en-US" sz="2000" b="1" dirty="0" smtClean="0">
                <a:solidFill>
                  <a:schemeClr val="bg1"/>
                </a:solidFill>
              </a:rPr>
              <a:t>Red Lidar and </a:t>
            </a:r>
            <a:r>
              <a:rPr lang="en-US" sz="2000" b="1" dirty="0">
                <a:solidFill>
                  <a:schemeClr val="bg1"/>
                </a:solidFill>
              </a:rPr>
              <a:t>Imagery </a:t>
            </a:r>
            <a:r>
              <a:rPr lang="en-US" sz="2000" b="1" dirty="0" smtClean="0">
                <a:solidFill>
                  <a:schemeClr val="bg1"/>
                </a:solidFill>
              </a:rPr>
              <a:t>Collection for restoration planning efforts</a:t>
            </a:r>
            <a:endParaRPr lang="en-US" sz="2000" b="1" dirty="0">
              <a:solidFill>
                <a:schemeClr val="bg1"/>
              </a:solidFill>
            </a:endParaRPr>
          </a:p>
          <a:p>
            <a:r>
              <a:rPr lang="en-US" sz="2400" b="1" dirty="0" smtClean="0">
                <a:solidFill>
                  <a:schemeClr val="bg1"/>
                </a:solidFill>
              </a:rPr>
              <a:t>2005 Wood River Valley LiDAR</a:t>
            </a:r>
            <a:endParaRPr lang="en-US" sz="2400" b="1" dirty="0">
              <a:solidFill>
                <a:schemeClr val="bg1"/>
              </a:solidFill>
            </a:endParaRPr>
          </a:p>
          <a:p>
            <a:pPr lvl="1"/>
            <a:r>
              <a:rPr lang="en-US" sz="2000" b="1" dirty="0" smtClean="0">
                <a:solidFill>
                  <a:schemeClr val="bg1"/>
                </a:solidFill>
              </a:rPr>
              <a:t>Red Lidar and </a:t>
            </a:r>
            <a:r>
              <a:rPr lang="en-US" sz="2000" b="1" dirty="0">
                <a:solidFill>
                  <a:schemeClr val="bg1"/>
                </a:solidFill>
              </a:rPr>
              <a:t>Imagery </a:t>
            </a:r>
            <a:r>
              <a:rPr lang="en-US" sz="2000" b="1" dirty="0" smtClean="0">
                <a:solidFill>
                  <a:schemeClr val="bg1"/>
                </a:solidFill>
              </a:rPr>
              <a:t>Collection for restoration planning efforts</a:t>
            </a:r>
            <a:endParaRPr lang="en-US" sz="2000" b="1" dirty="0">
              <a:solidFill>
                <a:schemeClr val="bg1"/>
              </a:solidFill>
            </a:endParaRPr>
          </a:p>
          <a:p>
            <a:r>
              <a:rPr lang="en-US" sz="2400" b="1" dirty="0" smtClean="0">
                <a:solidFill>
                  <a:schemeClr val="bg1"/>
                </a:solidFill>
              </a:rPr>
              <a:t>2007 Sprague River FLIR</a:t>
            </a:r>
            <a:endParaRPr lang="en-US" sz="2400" b="1" dirty="0">
              <a:solidFill>
                <a:schemeClr val="bg1"/>
              </a:solidFill>
            </a:endParaRPr>
          </a:p>
          <a:p>
            <a:pPr lvl="1"/>
            <a:r>
              <a:rPr lang="en-US" sz="2000" b="1" dirty="0" smtClean="0">
                <a:solidFill>
                  <a:schemeClr val="bg1"/>
                </a:solidFill>
              </a:rPr>
              <a:t>Winter-time FLIR data collection to look for cold water springs</a:t>
            </a:r>
            <a:endParaRPr lang="en-US" sz="2000" b="1" dirty="0">
              <a:solidFill>
                <a:schemeClr val="bg1"/>
              </a:solidFill>
            </a:endParaRPr>
          </a:p>
        </p:txBody>
      </p:sp>
      <p:sp>
        <p:nvSpPr>
          <p:cNvPr id="3" name="Title 2">
            <a:extLst>
              <a:ext uri="{FF2B5EF4-FFF2-40B4-BE49-F238E27FC236}">
                <a16:creationId xmlns:a16="http://schemas.microsoft.com/office/drawing/2014/main" xmlns="" id="{2955C4EB-52EF-D8AD-F8B2-F4D4DA2689C9}"/>
              </a:ext>
            </a:extLst>
          </p:cNvPr>
          <p:cNvSpPr>
            <a:spLocks noGrp="1"/>
          </p:cNvSpPr>
          <p:nvPr>
            <p:ph type="title" idx="4294967295"/>
          </p:nvPr>
        </p:nvSpPr>
        <p:spPr>
          <a:xfrm>
            <a:off x="360947" y="0"/>
            <a:ext cx="10972800" cy="1173163"/>
          </a:xfrm>
        </p:spPr>
        <p:txBody>
          <a:bodyPr/>
          <a:lstStyle/>
          <a:p>
            <a:r>
              <a:rPr lang="en-US" b="1" dirty="0" smtClean="0">
                <a:solidFill>
                  <a:schemeClr val="bg1"/>
                </a:solidFill>
              </a:rPr>
              <a:t>Past</a:t>
            </a:r>
            <a:r>
              <a:rPr lang="en-US" b="1" dirty="0" smtClean="0">
                <a:solidFill>
                  <a:schemeClr val="bg1"/>
                </a:solidFill>
              </a:rPr>
              <a:t> </a:t>
            </a:r>
            <a:r>
              <a:rPr lang="en-US" b="1" dirty="0">
                <a:solidFill>
                  <a:schemeClr val="bg1"/>
                </a:solidFill>
              </a:rPr>
              <a:t>Efforts</a:t>
            </a:r>
          </a:p>
        </p:txBody>
      </p:sp>
    </p:spTree>
    <p:extLst>
      <p:ext uri="{BB962C8B-B14F-4D97-AF65-F5344CB8AC3E}">
        <p14:creationId xmlns:p14="http://schemas.microsoft.com/office/powerpoint/2010/main" val="8344199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2F0E242-78C7-A0E4-6219-EF0D95C30F4E}"/>
              </a:ext>
            </a:extLst>
          </p:cNvPr>
          <p:cNvSpPr>
            <a:spLocks noGrp="1"/>
          </p:cNvSpPr>
          <p:nvPr>
            <p:ph type="body" sz="quarter" idx="4294967295"/>
          </p:nvPr>
        </p:nvSpPr>
        <p:spPr>
          <a:xfrm>
            <a:off x="0" y="1371600"/>
            <a:ext cx="10972800" cy="4800600"/>
          </a:xfrm>
        </p:spPr>
        <p:txBody>
          <a:bodyPr/>
          <a:lstStyle/>
          <a:p>
            <a:r>
              <a:rPr lang="en-US" sz="2400" b="1" dirty="0">
                <a:solidFill>
                  <a:schemeClr val="bg1"/>
                </a:solidFill>
              </a:rPr>
              <a:t>2010 Geomorphic Assessment and Prioritization</a:t>
            </a:r>
          </a:p>
          <a:p>
            <a:pPr lvl="1"/>
            <a:r>
              <a:rPr lang="en-US" sz="2000" b="1" dirty="0">
                <a:solidFill>
                  <a:schemeClr val="bg1"/>
                </a:solidFill>
              </a:rPr>
              <a:t>Topographic </a:t>
            </a:r>
            <a:r>
              <a:rPr lang="en-US" sz="2000" b="1" dirty="0" smtClean="0">
                <a:solidFill>
                  <a:schemeClr val="bg1"/>
                </a:solidFill>
              </a:rPr>
              <a:t>LiDAR </a:t>
            </a:r>
            <a:r>
              <a:rPr lang="en-US" sz="2000" b="1" dirty="0">
                <a:solidFill>
                  <a:schemeClr val="bg1"/>
                </a:solidFill>
              </a:rPr>
              <a:t>and Imagery Collection</a:t>
            </a:r>
          </a:p>
          <a:p>
            <a:r>
              <a:rPr lang="en-US" sz="2400" b="1" dirty="0">
                <a:solidFill>
                  <a:schemeClr val="bg1"/>
                </a:solidFill>
              </a:rPr>
              <a:t>2017 Geomorphic Assessment and Re-Prioritization</a:t>
            </a:r>
          </a:p>
          <a:p>
            <a:pPr lvl="1"/>
            <a:r>
              <a:rPr lang="en-US" sz="2000" b="1" dirty="0" smtClean="0">
                <a:solidFill>
                  <a:schemeClr val="bg1"/>
                </a:solidFill>
              </a:rPr>
              <a:t>Red/Green </a:t>
            </a:r>
            <a:r>
              <a:rPr lang="en-US" sz="2000" b="1" dirty="0" smtClean="0">
                <a:solidFill>
                  <a:schemeClr val="bg1"/>
                </a:solidFill>
              </a:rPr>
              <a:t>LiDAR </a:t>
            </a:r>
            <a:r>
              <a:rPr lang="en-US" sz="2000" b="1" dirty="0">
                <a:solidFill>
                  <a:schemeClr val="bg1"/>
                </a:solidFill>
              </a:rPr>
              <a:t>Topo-Bathy and Imagery Collection</a:t>
            </a:r>
          </a:p>
          <a:p>
            <a:r>
              <a:rPr lang="en-US" sz="2400" b="1" dirty="0">
                <a:solidFill>
                  <a:schemeClr val="bg1"/>
                </a:solidFill>
              </a:rPr>
              <a:t>2020 LiDAR analysis</a:t>
            </a:r>
          </a:p>
          <a:p>
            <a:pPr lvl="1"/>
            <a:r>
              <a:rPr lang="en-US" sz="2000" b="1" dirty="0" smtClean="0">
                <a:solidFill>
                  <a:schemeClr val="bg1"/>
                </a:solidFill>
              </a:rPr>
              <a:t>Red/Green </a:t>
            </a:r>
            <a:r>
              <a:rPr lang="en-US" sz="2000" b="1" dirty="0" smtClean="0">
                <a:solidFill>
                  <a:schemeClr val="bg1"/>
                </a:solidFill>
              </a:rPr>
              <a:t>LiDAR </a:t>
            </a:r>
            <a:r>
              <a:rPr lang="en-US" sz="2000" b="1" dirty="0">
                <a:solidFill>
                  <a:schemeClr val="bg1"/>
                </a:solidFill>
              </a:rPr>
              <a:t>Topo-Bathy and Imagery Collection</a:t>
            </a:r>
          </a:p>
          <a:p>
            <a:r>
              <a:rPr lang="en-US" sz="2400" b="1" dirty="0">
                <a:solidFill>
                  <a:schemeClr val="bg1"/>
                </a:solidFill>
              </a:rPr>
              <a:t>2021 Tucannon Long Term Monitoring Plan</a:t>
            </a:r>
          </a:p>
          <a:p>
            <a:pPr lvl="1"/>
            <a:r>
              <a:rPr lang="en-US" sz="2000" b="1" dirty="0">
                <a:solidFill>
                  <a:schemeClr val="bg1"/>
                </a:solidFill>
              </a:rPr>
              <a:t>Identifies useful metrics for tracking moving forward, 7 of these are evaluated in this analysis</a:t>
            </a:r>
          </a:p>
        </p:txBody>
      </p:sp>
      <p:sp>
        <p:nvSpPr>
          <p:cNvPr id="3" name="Title 2">
            <a:extLst>
              <a:ext uri="{FF2B5EF4-FFF2-40B4-BE49-F238E27FC236}">
                <a16:creationId xmlns:a16="http://schemas.microsoft.com/office/drawing/2014/main" xmlns="" id="{2955C4EB-52EF-D8AD-F8B2-F4D4DA2689C9}"/>
              </a:ext>
            </a:extLst>
          </p:cNvPr>
          <p:cNvSpPr>
            <a:spLocks noGrp="1"/>
          </p:cNvSpPr>
          <p:nvPr>
            <p:ph type="title" idx="4294967295"/>
          </p:nvPr>
        </p:nvSpPr>
        <p:spPr>
          <a:xfrm>
            <a:off x="360947" y="0"/>
            <a:ext cx="10972800" cy="1173163"/>
          </a:xfrm>
        </p:spPr>
        <p:txBody>
          <a:bodyPr/>
          <a:lstStyle/>
          <a:p>
            <a:r>
              <a:rPr lang="en-US" b="1" dirty="0">
                <a:solidFill>
                  <a:schemeClr val="bg1"/>
                </a:solidFill>
              </a:rPr>
              <a:t>Recent Efforts</a:t>
            </a:r>
          </a:p>
        </p:txBody>
      </p:sp>
    </p:spTree>
    <p:extLst>
      <p:ext uri="{BB962C8B-B14F-4D97-AF65-F5344CB8AC3E}">
        <p14:creationId xmlns:p14="http://schemas.microsoft.com/office/powerpoint/2010/main" val="603117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94952" y="1028233"/>
            <a:ext cx="10202092" cy="5829767"/>
            <a:chOff x="994952" y="1028233"/>
            <a:chExt cx="10202092" cy="5829767"/>
          </a:xfrm>
        </p:grpSpPr>
        <p:pic>
          <p:nvPicPr>
            <p:cNvPr id="2" name="Picture 1" descr="A picture containing plant, tree&#10;&#10;Description automatically generated">
              <a:extLst>
                <a:ext uri="{FF2B5EF4-FFF2-40B4-BE49-F238E27FC236}">
                  <a16:creationId xmlns:a16="http://schemas.microsoft.com/office/drawing/2014/main" xmlns="" id="{5E4D8094-D4B8-40A7-A333-9D990211E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952" y="1028233"/>
              <a:ext cx="10202092" cy="5829767"/>
            </a:xfrm>
            <a:prstGeom prst="rect">
              <a:avLst/>
            </a:prstGeom>
          </p:spPr>
        </p:pic>
        <p:sp>
          <p:nvSpPr>
            <p:cNvPr id="5" name="Rectangle 4">
              <a:extLst>
                <a:ext uri="{FF2B5EF4-FFF2-40B4-BE49-F238E27FC236}">
                  <a16:creationId xmlns:a16="http://schemas.microsoft.com/office/drawing/2014/main" xmlns="" id="{A26A7549-7528-4210-872F-EBE6E8DFC76F}"/>
                </a:ext>
              </a:extLst>
            </p:cNvPr>
            <p:cNvSpPr/>
            <p:nvPr/>
          </p:nvSpPr>
          <p:spPr>
            <a:xfrm rot="19241615">
              <a:off x="5934063" y="3390340"/>
              <a:ext cx="894023" cy="139969"/>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xmlns="" id="{5E4D8094-D4B8-40A7-A333-9D990211E1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4954" y="1028235"/>
            <a:ext cx="10202090" cy="5829765"/>
          </a:xfrm>
          <a:prstGeom prst="rect">
            <a:avLst/>
          </a:prstGeom>
        </p:spPr>
      </p:pic>
      <p:sp>
        <p:nvSpPr>
          <p:cNvPr id="7" name="Rectangle 6">
            <a:extLst>
              <a:ext uri="{FF2B5EF4-FFF2-40B4-BE49-F238E27FC236}">
                <a16:creationId xmlns:a16="http://schemas.microsoft.com/office/drawing/2014/main" xmlns="" id="{A26A7549-7528-4210-872F-EBE6E8DFC76F}"/>
              </a:ext>
            </a:extLst>
          </p:cNvPr>
          <p:cNvSpPr/>
          <p:nvPr/>
        </p:nvSpPr>
        <p:spPr>
          <a:xfrm rot="19241615">
            <a:off x="5093488" y="4257305"/>
            <a:ext cx="1233584" cy="166463"/>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4A00EBF7-4979-4909-928B-D7ACEB505BC2}"/>
              </a:ext>
            </a:extLst>
          </p:cNvPr>
          <p:cNvPicPr>
            <a:picLocks noChangeAspect="1"/>
          </p:cNvPicPr>
          <p:nvPr/>
        </p:nvPicPr>
        <p:blipFill>
          <a:blip r:embed="rId5"/>
          <a:stretch>
            <a:fillRect/>
          </a:stretch>
        </p:blipFill>
        <p:spPr>
          <a:xfrm>
            <a:off x="0" y="1336531"/>
            <a:ext cx="12192000" cy="5442433"/>
          </a:xfrm>
          <a:prstGeom prst="rect">
            <a:avLst/>
          </a:prstGeom>
        </p:spPr>
      </p:pic>
      <p:sp>
        <p:nvSpPr>
          <p:cNvPr id="6" name="TextBox 5">
            <a:extLst>
              <a:ext uri="{FF2B5EF4-FFF2-40B4-BE49-F238E27FC236}">
                <a16:creationId xmlns="" xmlns:a16="http://schemas.microsoft.com/office/drawing/2014/main" id="{34302B5E-D1D3-4E1F-9E6E-BF4CFBFE0D44}"/>
              </a:ext>
            </a:extLst>
          </p:cNvPr>
          <p:cNvSpPr txBox="1"/>
          <p:nvPr/>
        </p:nvSpPr>
        <p:spPr>
          <a:xfrm>
            <a:off x="2111028" y="120887"/>
            <a:ext cx="7943850" cy="707886"/>
          </a:xfrm>
          <a:prstGeom prst="rect">
            <a:avLst/>
          </a:prstGeom>
          <a:noFill/>
        </p:spPr>
        <p:txBody>
          <a:bodyPr wrap="square" rtlCol="0">
            <a:spAutoFit/>
          </a:bodyPr>
          <a:lstStyle/>
          <a:p>
            <a:pPr algn="ctr"/>
            <a:r>
              <a:rPr lang="en-US" sz="4000" b="1" dirty="0">
                <a:solidFill>
                  <a:schemeClr val="bg1">
                    <a:lumMod val="95000"/>
                    <a:lumOff val="5000"/>
                  </a:schemeClr>
                </a:solidFill>
              </a:rPr>
              <a:t>Seeing our </a:t>
            </a:r>
            <a:r>
              <a:rPr lang="en-US" sz="4000" b="1" dirty="0" smtClean="0">
                <a:solidFill>
                  <a:schemeClr val="bg1">
                    <a:lumMod val="95000"/>
                    <a:lumOff val="5000"/>
                  </a:schemeClr>
                </a:solidFill>
              </a:rPr>
              <a:t>Watersheds</a:t>
            </a:r>
            <a:endParaRPr lang="en-US" sz="4000" b="1" dirty="0">
              <a:solidFill>
                <a:schemeClr val="bg1">
                  <a:lumMod val="95000"/>
                  <a:lumOff val="5000"/>
                </a:schemeClr>
              </a:solidFill>
            </a:endParaRPr>
          </a:p>
        </p:txBody>
      </p:sp>
    </p:spTree>
    <p:extLst>
      <p:ext uri="{BB962C8B-B14F-4D97-AF65-F5344CB8AC3E}">
        <p14:creationId xmlns:p14="http://schemas.microsoft.com/office/powerpoint/2010/main" val="325462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956" y="1969770"/>
            <a:ext cx="8142515" cy="3200876"/>
          </a:xfrm>
          <a:prstGeom prst="rect">
            <a:avLst/>
          </a:prstGeom>
          <a:noFill/>
        </p:spPr>
        <p:txBody>
          <a:bodyPr wrap="square" rtlCol="0">
            <a:spAutoFit/>
          </a:bodyPr>
          <a:lstStyle/>
          <a:p>
            <a:r>
              <a:rPr lang="en-US" sz="2000" b="1" dirty="0" smtClean="0">
                <a:solidFill>
                  <a:schemeClr val="bg1"/>
                </a:solidFill>
              </a:rPr>
              <a:t>Species of interest</a:t>
            </a:r>
            <a:r>
              <a:rPr lang="en-US" sz="2000" b="1" dirty="0" smtClean="0">
                <a:solidFill>
                  <a:schemeClr val="bg1"/>
                </a:solidFill>
              </a:rPr>
              <a:t>:</a:t>
            </a:r>
            <a:endParaRPr lang="en-US" sz="2000" b="1" dirty="0">
              <a:solidFill>
                <a:schemeClr val="bg1"/>
              </a:solidFill>
            </a:endParaRPr>
          </a:p>
          <a:p>
            <a:pPr marL="285750" indent="-285750">
              <a:buFont typeface="Arial" panose="020B0604020202020204" pitchFamily="34" charset="0"/>
              <a:buChar char="•"/>
            </a:pPr>
            <a:r>
              <a:rPr lang="en-US" b="1" dirty="0">
                <a:solidFill>
                  <a:schemeClr val="bg1"/>
                </a:solidFill>
              </a:rPr>
              <a:t>Spring Chinook</a:t>
            </a:r>
          </a:p>
          <a:p>
            <a:pPr marL="285750" indent="-285750">
              <a:buFont typeface="Arial" panose="020B0604020202020204" pitchFamily="34" charset="0"/>
              <a:buChar char="•"/>
            </a:pPr>
            <a:r>
              <a:rPr lang="en-US" b="1" dirty="0">
                <a:solidFill>
                  <a:schemeClr val="bg1"/>
                </a:solidFill>
              </a:rPr>
              <a:t>Summer Steelhead</a:t>
            </a:r>
          </a:p>
          <a:p>
            <a:pPr marL="285750" indent="-285750">
              <a:buFont typeface="Arial" panose="020B0604020202020204" pitchFamily="34" charset="0"/>
              <a:buChar char="•"/>
            </a:pPr>
            <a:r>
              <a:rPr lang="en-US" b="1" dirty="0">
                <a:solidFill>
                  <a:schemeClr val="bg1"/>
                </a:solidFill>
              </a:rPr>
              <a:t>Fall Chinook</a:t>
            </a:r>
          </a:p>
          <a:p>
            <a:pPr marL="285750" indent="-285750">
              <a:buFont typeface="Arial" panose="020B0604020202020204" pitchFamily="34" charset="0"/>
              <a:buChar char="•"/>
            </a:pPr>
            <a:r>
              <a:rPr lang="en-US" b="1" dirty="0">
                <a:solidFill>
                  <a:schemeClr val="bg1"/>
                </a:solidFill>
              </a:rPr>
              <a:t>Bull Trout</a:t>
            </a:r>
          </a:p>
          <a:p>
            <a:pPr marL="285750" indent="-285750">
              <a:buFont typeface="Arial" panose="020B0604020202020204" pitchFamily="34" charset="0"/>
              <a:buChar char="•"/>
            </a:pPr>
            <a:r>
              <a:rPr lang="en-US" b="1" dirty="0">
                <a:solidFill>
                  <a:schemeClr val="bg1"/>
                </a:solidFill>
              </a:rPr>
              <a:t>Lamprey</a:t>
            </a:r>
          </a:p>
          <a:p>
            <a:endParaRPr lang="en-US" dirty="0">
              <a:solidFill>
                <a:schemeClr val="bg1"/>
              </a:solidFill>
            </a:endParaRPr>
          </a:p>
          <a:p>
            <a:r>
              <a:rPr lang="en-US" dirty="0">
                <a:solidFill>
                  <a:schemeClr val="bg1"/>
                </a:solidFill>
              </a:rPr>
              <a:t> </a:t>
            </a:r>
            <a:r>
              <a:rPr lang="en-US" sz="2000" b="1" dirty="0">
                <a:solidFill>
                  <a:schemeClr val="bg1"/>
                </a:solidFill>
              </a:rPr>
              <a:t>Objectives:</a:t>
            </a:r>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Floodplain Connectivity</a:t>
            </a:r>
          </a:p>
          <a:p>
            <a:pPr marL="285750" indent="-285750">
              <a:buFont typeface="Arial" panose="020B0604020202020204" pitchFamily="34" charset="0"/>
              <a:buChar char="•"/>
            </a:pPr>
            <a:r>
              <a:rPr lang="en-US" b="1" dirty="0">
                <a:solidFill>
                  <a:schemeClr val="bg1"/>
                </a:solidFill>
              </a:rPr>
              <a:t>Channel Complexity</a:t>
            </a:r>
          </a:p>
          <a:p>
            <a:pPr marL="285750" indent="-285750">
              <a:buFont typeface="Arial" panose="020B0604020202020204" pitchFamily="34" charset="0"/>
              <a:buChar char="•"/>
            </a:pPr>
            <a:r>
              <a:rPr lang="en-US" b="1" dirty="0">
                <a:solidFill>
                  <a:schemeClr val="bg1"/>
                </a:solidFill>
              </a:rPr>
              <a:t>Stream Power</a:t>
            </a:r>
          </a:p>
        </p:txBody>
      </p:sp>
      <p:pic>
        <p:nvPicPr>
          <p:cNvPr id="3" name="Picture 2"/>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3860" y="1712564"/>
            <a:ext cx="7579303" cy="5038725"/>
          </a:xfrm>
          <a:prstGeom prst="rect">
            <a:avLst/>
          </a:prstGeom>
          <a:noFill/>
        </p:spPr>
      </p:pic>
      <p:sp>
        <p:nvSpPr>
          <p:cNvPr id="4" name="TextBox 3"/>
          <p:cNvSpPr txBox="1"/>
          <p:nvPr/>
        </p:nvSpPr>
        <p:spPr>
          <a:xfrm>
            <a:off x="480876" y="789576"/>
            <a:ext cx="11177031" cy="1015663"/>
          </a:xfrm>
          <a:prstGeom prst="rect">
            <a:avLst/>
          </a:prstGeom>
          <a:noFill/>
        </p:spPr>
        <p:txBody>
          <a:bodyPr wrap="square" rtlCol="0">
            <a:spAutoFit/>
          </a:bodyPr>
          <a:lstStyle/>
          <a:p>
            <a:pPr lvl="0"/>
            <a:r>
              <a:rPr lang="en-US" sz="2400" b="1" dirty="0" smtClean="0">
                <a:solidFill>
                  <a:prstClr val="black"/>
                </a:solidFill>
                <a:latin typeface="Constantia"/>
              </a:rPr>
              <a:t>Goal</a:t>
            </a:r>
            <a:r>
              <a:rPr lang="en-US" sz="2400" b="1" dirty="0" smtClean="0">
                <a:solidFill>
                  <a:prstClr val="black"/>
                </a:solidFill>
                <a:latin typeface="Constantia"/>
              </a:rPr>
              <a:t>: </a:t>
            </a:r>
            <a:r>
              <a:rPr lang="en-US" b="1" dirty="0" smtClean="0">
                <a:solidFill>
                  <a:prstClr val="black"/>
                </a:solidFill>
                <a:latin typeface="Constantia"/>
              </a:rPr>
              <a:t>Restore the Tucannon River to an ecologically functioning watershed which possesses resiliency in the presence of future climate and cultural changes, and supports the CTUIR fish management goals allowing tribal members harvest opportunities for spring Chinook and steelhead. </a:t>
            </a:r>
            <a:endParaRPr lang="en-US" b="1" dirty="0">
              <a:solidFill>
                <a:prstClr val="black"/>
              </a:solidFill>
              <a:latin typeface="Constantia"/>
            </a:endParaRPr>
          </a:p>
        </p:txBody>
      </p:sp>
      <p:sp>
        <p:nvSpPr>
          <p:cNvPr id="5" name="TextBox 4"/>
          <p:cNvSpPr txBox="1"/>
          <p:nvPr/>
        </p:nvSpPr>
        <p:spPr>
          <a:xfrm>
            <a:off x="-285316" y="204801"/>
            <a:ext cx="8421610" cy="584775"/>
          </a:xfrm>
          <a:prstGeom prst="rect">
            <a:avLst/>
          </a:prstGeom>
          <a:noFill/>
        </p:spPr>
        <p:txBody>
          <a:bodyPr wrap="square" rtlCol="0">
            <a:spAutoFit/>
          </a:bodyPr>
          <a:lstStyle/>
          <a:p>
            <a:pPr algn="ctr"/>
            <a:r>
              <a:rPr lang="en-US" sz="3200" b="1" dirty="0" smtClean="0">
                <a:solidFill>
                  <a:schemeClr val="bg1"/>
                </a:solidFill>
              </a:rPr>
              <a:t>Recovery Program Goals </a:t>
            </a:r>
            <a:r>
              <a:rPr lang="en-US" sz="3200" b="1" dirty="0">
                <a:solidFill>
                  <a:schemeClr val="bg1"/>
                </a:solidFill>
              </a:rPr>
              <a:t>&amp; Objectives:</a:t>
            </a:r>
          </a:p>
        </p:txBody>
      </p:sp>
    </p:spTree>
    <p:extLst>
      <p:ext uri="{BB962C8B-B14F-4D97-AF65-F5344CB8AC3E}">
        <p14:creationId xmlns:p14="http://schemas.microsoft.com/office/powerpoint/2010/main" val="109882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500"/>
                                        <p:tgtEl>
                                          <p:spTgt spid="2">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up)">
                                      <p:cBhvr>
                                        <p:cTn id="10" dur="500"/>
                                        <p:tgtEl>
                                          <p:spTgt spid="2">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up)">
                                      <p:cBhvr>
                                        <p:cTn id="13" dur="500"/>
                                        <p:tgtEl>
                                          <p:spTgt spid="2">
                                            <p:txEl>
                                              <p:pRg st="2" end="2"/>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up)">
                                      <p:cBhvr>
                                        <p:cTn id="16" dur="500"/>
                                        <p:tgtEl>
                                          <p:spTgt spid="2">
                                            <p:txEl>
                                              <p:pRg st="3" end="3"/>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up)">
                                      <p:cBhvr>
                                        <p:cTn id="19" dur="500"/>
                                        <p:tgtEl>
                                          <p:spTgt spid="2">
                                            <p:txEl>
                                              <p:pRg st="4" end="4"/>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up)">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wipe(left)">
                                      <p:cBhvr>
                                        <p:cTn id="27" dur="500"/>
                                        <p:tgtEl>
                                          <p:spTgt spid="2">
                                            <p:txEl>
                                              <p:pRg st="7" end="7"/>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wipe(left)">
                                      <p:cBhvr>
                                        <p:cTn id="30" dur="500"/>
                                        <p:tgtEl>
                                          <p:spTgt spid="2">
                                            <p:txEl>
                                              <p:pRg st="8" end="8"/>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wipe(left)">
                                      <p:cBhvr>
                                        <p:cTn id="33" dur="500"/>
                                        <p:tgtEl>
                                          <p:spTgt spid="2">
                                            <p:txEl>
                                              <p:pRg st="9" end="9"/>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2">
                                            <p:txEl>
                                              <p:pRg st="10" end="10"/>
                                            </p:txEl>
                                          </p:spTgt>
                                        </p:tgtEl>
                                        <p:attrNameLst>
                                          <p:attrName>style.visibility</p:attrName>
                                        </p:attrNameLst>
                                      </p:cBhvr>
                                      <p:to>
                                        <p:strVal val="visible"/>
                                      </p:to>
                                    </p:set>
                                    <p:animEffect transition="in" filter="wipe(left)">
                                      <p:cBhvr>
                                        <p:cTn id="36"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2633</TotalTime>
  <Words>2743</Words>
  <Application>Microsoft Office PowerPoint</Application>
  <PresentationFormat>Widescreen</PresentationFormat>
  <Paragraphs>275</Paragraphs>
  <Slides>27</Slides>
  <Notes>26</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8" baseType="lpstr">
      <vt:lpstr>Arial</vt:lpstr>
      <vt:lpstr>Calibri</vt:lpstr>
      <vt:lpstr>Calibri Light</vt:lpstr>
      <vt:lpstr>Constantia</vt:lpstr>
      <vt:lpstr>Microsoft Sans Serif</vt:lpstr>
      <vt:lpstr>Rockwell</vt:lpstr>
      <vt:lpstr>Times New Roman</vt:lpstr>
      <vt:lpstr>Wingdings 2</vt:lpstr>
      <vt:lpstr>1_Flow</vt:lpstr>
      <vt:lpstr>1_Office Theme</vt:lpstr>
      <vt:lpstr>Bitmap Image</vt:lpstr>
      <vt:lpstr>PowerPoint Presentation</vt:lpstr>
      <vt:lpstr>PowerPoint Presentation</vt:lpstr>
      <vt:lpstr>PowerPoint Presentation</vt:lpstr>
      <vt:lpstr>PowerPoint Presentation</vt:lpstr>
      <vt:lpstr>PowerPoint Presentation</vt:lpstr>
      <vt:lpstr>Past Efforts</vt:lpstr>
      <vt:lpstr>Recent Efforts</vt:lpstr>
      <vt:lpstr>PowerPoint Presentation</vt:lpstr>
      <vt:lpstr>PowerPoint Presentation</vt:lpstr>
      <vt:lpstr>Restoration and Geomorphic Timeline</vt:lpstr>
      <vt:lpstr>What can this information tell us?</vt:lpstr>
      <vt:lpstr>Geomorphic Change PA 18</vt:lpstr>
      <vt:lpstr>Change in Floodplain Connectivity</vt:lpstr>
      <vt:lpstr>Change in Channel  Complexity</vt:lpstr>
      <vt:lpstr>Change in Excess Transport Capacity</vt:lpstr>
      <vt:lpstr>HSI and % Slow Water Habitat</vt:lpstr>
      <vt:lpstr>Long Term Story of Restoration</vt:lpstr>
      <vt:lpstr>PowerPoint Presentation</vt:lpstr>
      <vt:lpstr>PowerPoint Presentation</vt:lpstr>
      <vt:lpstr>PowerPoint Presentation</vt:lpstr>
      <vt:lpstr>PowerPoint Presentation</vt:lpstr>
      <vt:lpstr>PowerPoint Presentation</vt:lpstr>
      <vt:lpstr>Tucannon Web map (tucannonriver.org       Maps and Media)</vt:lpstr>
      <vt:lpstr>Tucannon Implementers Workgroup</vt:lpstr>
      <vt:lpstr>Thanks</vt:lpstr>
      <vt:lpstr>Geomorphic Unit Tool (GUT)</vt:lpstr>
      <vt:lpstr>Confinement Index/Degree</vt:lpstr>
    </vt:vector>
  </TitlesOfParts>
  <Company>CTUIR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 Fischer</dc:creator>
  <cp:lastModifiedBy>Kris Fischer</cp:lastModifiedBy>
  <cp:revision>41</cp:revision>
  <dcterms:created xsi:type="dcterms:W3CDTF">2023-03-13T22:18:09Z</dcterms:created>
  <dcterms:modified xsi:type="dcterms:W3CDTF">2023-03-21T18:29:12Z</dcterms:modified>
</cp:coreProperties>
</file>