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8" r:id="rId2"/>
  </p:sldMasterIdLst>
  <p:notesMasterIdLst>
    <p:notesMasterId r:id="rId20"/>
  </p:notesMasterIdLst>
  <p:sldIdLst>
    <p:sldId id="258" r:id="rId3"/>
    <p:sldId id="264" r:id="rId4"/>
    <p:sldId id="279" r:id="rId5"/>
    <p:sldId id="277" r:id="rId6"/>
    <p:sldId id="259" r:id="rId7"/>
    <p:sldId id="265" r:id="rId8"/>
    <p:sldId id="276" r:id="rId9"/>
    <p:sldId id="262" r:id="rId10"/>
    <p:sldId id="275" r:id="rId11"/>
    <p:sldId id="268" r:id="rId12"/>
    <p:sldId id="269" r:id="rId13"/>
    <p:sldId id="270" r:id="rId14"/>
    <p:sldId id="271" r:id="rId15"/>
    <p:sldId id="272" r:id="rId16"/>
    <p:sldId id="273" r:id="rId17"/>
    <p:sldId id="274"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9373" autoAdjust="0"/>
  </p:normalViewPr>
  <p:slideViewPr>
    <p:cSldViewPr snapToGrid="0">
      <p:cViewPr varScale="1">
        <p:scale>
          <a:sx n="101" d="100"/>
          <a:sy n="101" d="100"/>
        </p:scale>
        <p:origin x="73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smtClean="0">
                <a:solidFill>
                  <a:schemeClr val="tx1"/>
                </a:solidFill>
              </a:rPr>
              <a:t>WDFW - Tucannon</a:t>
            </a:r>
            <a:r>
              <a:rPr lang="en-US" b="1" baseline="0" dirty="0" smtClean="0">
                <a:solidFill>
                  <a:schemeClr val="tx1"/>
                </a:solidFill>
              </a:rPr>
              <a:t> </a:t>
            </a:r>
            <a:r>
              <a:rPr lang="en-US" b="1" baseline="0" dirty="0">
                <a:solidFill>
                  <a:schemeClr val="tx1"/>
                </a:solidFill>
              </a:rPr>
              <a:t>River Spring Chinook Returns</a:t>
            </a:r>
            <a:endParaRPr lang="en-US" b="1" dirty="0">
              <a:solidFill>
                <a:schemeClr val="tx1"/>
              </a:solidFill>
            </a:endParaRPr>
          </a:p>
        </c:rich>
      </c:tx>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Natural</c:v>
                </c:pt>
              </c:strCache>
            </c:strRef>
          </c:tx>
          <c:spPr>
            <a:solidFill>
              <a:srgbClr val="00B050"/>
            </a:solidFill>
            <a:ln>
              <a:solidFill>
                <a:schemeClr val="tx1"/>
              </a:solidFill>
            </a:ln>
            <a:effectLst/>
          </c:spPr>
          <c:invertIfNegative val="0"/>
          <c:dPt>
            <c:idx val="65"/>
            <c:invertIfNegative val="0"/>
            <c:bubble3D val="0"/>
            <c:spPr>
              <a:solidFill>
                <a:srgbClr val="F315D3"/>
              </a:solidFill>
              <a:ln>
                <a:solidFill>
                  <a:schemeClr val="tx1"/>
                </a:solidFill>
              </a:ln>
              <a:effectLst/>
            </c:spPr>
            <c:extLst xmlns:c16r2="http://schemas.microsoft.com/office/drawing/2015/06/chart">
              <c:ext xmlns:c16="http://schemas.microsoft.com/office/drawing/2014/chart" uri="{C3380CC4-5D6E-409C-BE32-E72D297353CC}">
                <c16:uniqueId val="{00000000-D33E-4BDA-A743-94483C2BCCAF}"/>
              </c:ext>
            </c:extLst>
          </c:dPt>
          <c:cat>
            <c:numRef>
              <c:f>Sheet1!$A$2:$A$68</c:f>
              <c:numCache>
                <c:formatCode>General</c:formatCode>
                <c:ptCount val="67"/>
                <c:pt idx="0">
                  <c:v>1958</c:v>
                </c:pt>
                <c:pt idx="1">
                  <c:v>1959</c:v>
                </c:pt>
                <c:pt idx="2">
                  <c:v>1960</c:v>
                </c:pt>
                <c:pt idx="3">
                  <c:v>1961</c:v>
                </c:pt>
                <c:pt idx="4">
                  <c:v>1962</c:v>
                </c:pt>
                <c:pt idx="5">
                  <c:v>1963</c:v>
                </c:pt>
                <c:pt idx="6">
                  <c:v>1964</c:v>
                </c:pt>
                <c:pt idx="7">
                  <c:v>1965</c:v>
                </c:pt>
                <c:pt idx="8">
                  <c:v>1966</c:v>
                </c:pt>
                <c:pt idx="9">
                  <c:v>1967</c:v>
                </c:pt>
                <c:pt idx="10">
                  <c:v>1968</c:v>
                </c:pt>
                <c:pt idx="11">
                  <c:v>1969</c:v>
                </c:pt>
                <c:pt idx="12">
                  <c:v>1970</c:v>
                </c:pt>
                <c:pt idx="13">
                  <c:v>1971</c:v>
                </c:pt>
                <c:pt idx="14">
                  <c:v>1972</c:v>
                </c:pt>
                <c:pt idx="15">
                  <c:v>1973</c:v>
                </c:pt>
                <c:pt idx="16">
                  <c:v>1974</c:v>
                </c:pt>
                <c:pt idx="17">
                  <c:v>1975</c:v>
                </c:pt>
                <c:pt idx="18">
                  <c:v>1976</c:v>
                </c:pt>
                <c:pt idx="19">
                  <c:v>1977</c:v>
                </c:pt>
                <c:pt idx="20">
                  <c:v>1978</c:v>
                </c:pt>
                <c:pt idx="21">
                  <c:v>1979</c:v>
                </c:pt>
                <c:pt idx="22">
                  <c:v>1980</c:v>
                </c:pt>
                <c:pt idx="23">
                  <c:v>1981</c:v>
                </c:pt>
                <c:pt idx="24">
                  <c:v>1982</c:v>
                </c:pt>
                <c:pt idx="25">
                  <c:v>1983</c:v>
                </c:pt>
                <c:pt idx="26">
                  <c:v>1984</c:v>
                </c:pt>
                <c:pt idx="27">
                  <c:v>1985</c:v>
                </c:pt>
                <c:pt idx="28">
                  <c:v>1986</c:v>
                </c:pt>
                <c:pt idx="29">
                  <c:v>1987</c:v>
                </c:pt>
                <c:pt idx="30">
                  <c:v>1988</c:v>
                </c:pt>
                <c:pt idx="31">
                  <c:v>1989</c:v>
                </c:pt>
                <c:pt idx="32">
                  <c:v>1990</c:v>
                </c:pt>
                <c:pt idx="33">
                  <c:v>1991</c:v>
                </c:pt>
                <c:pt idx="34">
                  <c:v>1992</c:v>
                </c:pt>
                <c:pt idx="35">
                  <c:v>1993</c:v>
                </c:pt>
                <c:pt idx="36">
                  <c:v>1994</c:v>
                </c:pt>
                <c:pt idx="37">
                  <c:v>1995</c:v>
                </c:pt>
                <c:pt idx="38">
                  <c:v>1996</c:v>
                </c:pt>
                <c:pt idx="39">
                  <c:v>1997</c:v>
                </c:pt>
                <c:pt idx="40">
                  <c:v>1998</c:v>
                </c:pt>
                <c:pt idx="41">
                  <c:v>1999</c:v>
                </c:pt>
                <c:pt idx="42">
                  <c:v>2000</c:v>
                </c:pt>
                <c:pt idx="43">
                  <c:v>2001</c:v>
                </c:pt>
                <c:pt idx="44">
                  <c:v>2002</c:v>
                </c:pt>
                <c:pt idx="45">
                  <c:v>2003</c:v>
                </c:pt>
                <c:pt idx="46">
                  <c:v>2004</c:v>
                </c:pt>
                <c:pt idx="47">
                  <c:v>2005</c:v>
                </c:pt>
                <c:pt idx="48">
                  <c:v>2006</c:v>
                </c:pt>
                <c:pt idx="49">
                  <c:v>2007</c:v>
                </c:pt>
                <c:pt idx="50">
                  <c:v>2008</c:v>
                </c:pt>
                <c:pt idx="51">
                  <c:v>2009</c:v>
                </c:pt>
                <c:pt idx="52">
                  <c:v>2010</c:v>
                </c:pt>
                <c:pt idx="53">
                  <c:v>2011</c:v>
                </c:pt>
                <c:pt idx="54">
                  <c:v>2012</c:v>
                </c:pt>
                <c:pt idx="55">
                  <c:v>2013</c:v>
                </c:pt>
                <c:pt idx="56">
                  <c:v>2014</c:v>
                </c:pt>
                <c:pt idx="57">
                  <c:v>2015</c:v>
                </c:pt>
                <c:pt idx="58">
                  <c:v>2016</c:v>
                </c:pt>
                <c:pt idx="59">
                  <c:v>2017</c:v>
                </c:pt>
                <c:pt idx="60">
                  <c:v>2018</c:v>
                </c:pt>
                <c:pt idx="61">
                  <c:v>2019</c:v>
                </c:pt>
                <c:pt idx="62">
                  <c:v>2020</c:v>
                </c:pt>
                <c:pt idx="63">
                  <c:v>2021</c:v>
                </c:pt>
                <c:pt idx="64">
                  <c:v>2022</c:v>
                </c:pt>
                <c:pt idx="65">
                  <c:v>2023</c:v>
                </c:pt>
                <c:pt idx="66">
                  <c:v>2024</c:v>
                </c:pt>
              </c:numCache>
            </c:numRef>
          </c:cat>
          <c:val>
            <c:numRef>
              <c:f>Sheet1!$B$2:$B$68</c:f>
              <c:numCache>
                <c:formatCode>General</c:formatCode>
                <c:ptCount val="67"/>
                <c:pt idx="0">
                  <c:v>875</c:v>
                </c:pt>
                <c:pt idx="1">
                  <c:v>963</c:v>
                </c:pt>
                <c:pt idx="2">
                  <c:v>792</c:v>
                </c:pt>
                <c:pt idx="3">
                  <c:v>1582</c:v>
                </c:pt>
                <c:pt idx="4">
                  <c:v>845</c:v>
                </c:pt>
                <c:pt idx="5">
                  <c:v>410</c:v>
                </c:pt>
                <c:pt idx="6">
                  <c:v>1039</c:v>
                </c:pt>
                <c:pt idx="7">
                  <c:v>486</c:v>
                </c:pt>
                <c:pt idx="8">
                  <c:v>1181</c:v>
                </c:pt>
                <c:pt idx="9">
                  <c:v>817</c:v>
                </c:pt>
                <c:pt idx="10">
                  <c:v>345</c:v>
                </c:pt>
                <c:pt idx="11">
                  <c:v>1039</c:v>
                </c:pt>
                <c:pt idx="12">
                  <c:v>1055</c:v>
                </c:pt>
                <c:pt idx="13">
                  <c:v>201</c:v>
                </c:pt>
                <c:pt idx="14">
                  <c:v>385</c:v>
                </c:pt>
                <c:pt idx="15">
                  <c:v>433</c:v>
                </c:pt>
                <c:pt idx="16">
                  <c:v>345</c:v>
                </c:pt>
                <c:pt idx="17">
                  <c:v>661</c:v>
                </c:pt>
                <c:pt idx="18">
                  <c:v>324</c:v>
                </c:pt>
                <c:pt idx="19">
                  <c:v>317</c:v>
                </c:pt>
                <c:pt idx="22">
                  <c:v>624</c:v>
                </c:pt>
                <c:pt idx="23">
                  <c:v>852</c:v>
                </c:pt>
                <c:pt idx="24">
                  <c:v>624</c:v>
                </c:pt>
                <c:pt idx="25">
                  <c:v>563</c:v>
                </c:pt>
                <c:pt idx="26">
                  <c:v>586</c:v>
                </c:pt>
                <c:pt idx="27">
                  <c:v>844</c:v>
                </c:pt>
                <c:pt idx="28">
                  <c:v>636</c:v>
                </c:pt>
                <c:pt idx="29">
                  <c:v>582</c:v>
                </c:pt>
                <c:pt idx="30">
                  <c:v>412</c:v>
                </c:pt>
                <c:pt idx="31">
                  <c:v>338</c:v>
                </c:pt>
                <c:pt idx="32">
                  <c:v>492</c:v>
                </c:pt>
                <c:pt idx="33">
                  <c:v>260</c:v>
                </c:pt>
                <c:pt idx="34">
                  <c:v>390</c:v>
                </c:pt>
                <c:pt idx="35">
                  <c:v>304</c:v>
                </c:pt>
                <c:pt idx="36">
                  <c:v>98</c:v>
                </c:pt>
                <c:pt idx="37">
                  <c:v>21</c:v>
                </c:pt>
                <c:pt idx="38">
                  <c:v>143</c:v>
                </c:pt>
                <c:pt idx="39">
                  <c:v>122</c:v>
                </c:pt>
                <c:pt idx="40">
                  <c:v>85</c:v>
                </c:pt>
                <c:pt idx="41">
                  <c:v>2</c:v>
                </c:pt>
                <c:pt idx="42">
                  <c:v>81</c:v>
                </c:pt>
                <c:pt idx="43">
                  <c:v>708</c:v>
                </c:pt>
                <c:pt idx="44">
                  <c:v>351</c:v>
                </c:pt>
                <c:pt idx="45">
                  <c:v>248</c:v>
                </c:pt>
                <c:pt idx="46">
                  <c:v>400</c:v>
                </c:pt>
                <c:pt idx="47">
                  <c:v>300</c:v>
                </c:pt>
                <c:pt idx="48">
                  <c:v>152</c:v>
                </c:pt>
                <c:pt idx="49">
                  <c:v>200</c:v>
                </c:pt>
                <c:pt idx="50">
                  <c:v>536</c:v>
                </c:pt>
                <c:pt idx="51">
                  <c:v>744</c:v>
                </c:pt>
                <c:pt idx="52">
                  <c:v>1438</c:v>
                </c:pt>
                <c:pt idx="53">
                  <c:v>754</c:v>
                </c:pt>
                <c:pt idx="54">
                  <c:v>815</c:v>
                </c:pt>
                <c:pt idx="55">
                  <c:v>747</c:v>
                </c:pt>
                <c:pt idx="56">
                  <c:v>901</c:v>
                </c:pt>
                <c:pt idx="57">
                  <c:v>729</c:v>
                </c:pt>
                <c:pt idx="58">
                  <c:v>226</c:v>
                </c:pt>
                <c:pt idx="59">
                  <c:v>70</c:v>
                </c:pt>
                <c:pt idx="60">
                  <c:v>120</c:v>
                </c:pt>
                <c:pt idx="61">
                  <c:v>45</c:v>
                </c:pt>
                <c:pt idx="62">
                  <c:v>55</c:v>
                </c:pt>
                <c:pt idx="63">
                  <c:v>107</c:v>
                </c:pt>
                <c:pt idx="64">
                  <c:v>220</c:v>
                </c:pt>
                <c:pt idx="65">
                  <c:v>20</c:v>
                </c:pt>
              </c:numCache>
            </c:numRef>
          </c:val>
          <c:extLst xmlns:c16r2="http://schemas.microsoft.com/office/drawing/2015/06/chart">
            <c:ext xmlns:c16="http://schemas.microsoft.com/office/drawing/2014/chart" uri="{C3380CC4-5D6E-409C-BE32-E72D297353CC}">
              <c16:uniqueId val="{00000000-2459-45D0-B7D3-E17EE4F4D09D}"/>
            </c:ext>
          </c:extLst>
        </c:ser>
        <c:ser>
          <c:idx val="1"/>
          <c:order val="1"/>
          <c:tx>
            <c:strRef>
              <c:f>Sheet1!$C$1</c:f>
              <c:strCache>
                <c:ptCount val="1"/>
                <c:pt idx="0">
                  <c:v>Hatchery</c:v>
                </c:pt>
              </c:strCache>
            </c:strRef>
          </c:tx>
          <c:spPr>
            <a:solidFill>
              <a:schemeClr val="accent2"/>
            </a:solidFill>
            <a:ln>
              <a:solidFill>
                <a:schemeClr val="tx1"/>
              </a:solidFill>
            </a:ln>
            <a:effectLst/>
          </c:spPr>
          <c:invertIfNegative val="0"/>
          <c:dPt>
            <c:idx val="65"/>
            <c:invertIfNegative val="0"/>
            <c:bubble3D val="0"/>
            <c:spPr>
              <a:solidFill>
                <a:srgbClr val="F315D3"/>
              </a:solidFill>
              <a:ln>
                <a:solidFill>
                  <a:schemeClr val="tx1"/>
                </a:solidFill>
              </a:ln>
              <a:effectLst/>
            </c:spPr>
            <c:extLst xmlns:c16r2="http://schemas.microsoft.com/office/drawing/2015/06/chart">
              <c:ext xmlns:c16="http://schemas.microsoft.com/office/drawing/2014/chart" uri="{C3380CC4-5D6E-409C-BE32-E72D297353CC}">
                <c16:uniqueId val="{00000005-819F-462B-B736-6ABD6BB7A92E}"/>
              </c:ext>
            </c:extLst>
          </c:dPt>
          <c:cat>
            <c:numRef>
              <c:f>Sheet1!$A$2:$A$68</c:f>
              <c:numCache>
                <c:formatCode>General</c:formatCode>
                <c:ptCount val="67"/>
                <c:pt idx="0">
                  <c:v>1958</c:v>
                </c:pt>
                <c:pt idx="1">
                  <c:v>1959</c:v>
                </c:pt>
                <c:pt idx="2">
                  <c:v>1960</c:v>
                </c:pt>
                <c:pt idx="3">
                  <c:v>1961</c:v>
                </c:pt>
                <c:pt idx="4">
                  <c:v>1962</c:v>
                </c:pt>
                <c:pt idx="5">
                  <c:v>1963</c:v>
                </c:pt>
                <c:pt idx="6">
                  <c:v>1964</c:v>
                </c:pt>
                <c:pt idx="7">
                  <c:v>1965</c:v>
                </c:pt>
                <c:pt idx="8">
                  <c:v>1966</c:v>
                </c:pt>
                <c:pt idx="9">
                  <c:v>1967</c:v>
                </c:pt>
                <c:pt idx="10">
                  <c:v>1968</c:v>
                </c:pt>
                <c:pt idx="11">
                  <c:v>1969</c:v>
                </c:pt>
                <c:pt idx="12">
                  <c:v>1970</c:v>
                </c:pt>
                <c:pt idx="13">
                  <c:v>1971</c:v>
                </c:pt>
                <c:pt idx="14">
                  <c:v>1972</c:v>
                </c:pt>
                <c:pt idx="15">
                  <c:v>1973</c:v>
                </c:pt>
                <c:pt idx="16">
                  <c:v>1974</c:v>
                </c:pt>
                <c:pt idx="17">
                  <c:v>1975</c:v>
                </c:pt>
                <c:pt idx="18">
                  <c:v>1976</c:v>
                </c:pt>
                <c:pt idx="19">
                  <c:v>1977</c:v>
                </c:pt>
                <c:pt idx="20">
                  <c:v>1978</c:v>
                </c:pt>
                <c:pt idx="21">
                  <c:v>1979</c:v>
                </c:pt>
                <c:pt idx="22">
                  <c:v>1980</c:v>
                </c:pt>
                <c:pt idx="23">
                  <c:v>1981</c:v>
                </c:pt>
                <c:pt idx="24">
                  <c:v>1982</c:v>
                </c:pt>
                <c:pt idx="25">
                  <c:v>1983</c:v>
                </c:pt>
                <c:pt idx="26">
                  <c:v>1984</c:v>
                </c:pt>
                <c:pt idx="27">
                  <c:v>1985</c:v>
                </c:pt>
                <c:pt idx="28">
                  <c:v>1986</c:v>
                </c:pt>
                <c:pt idx="29">
                  <c:v>1987</c:v>
                </c:pt>
                <c:pt idx="30">
                  <c:v>1988</c:v>
                </c:pt>
                <c:pt idx="31">
                  <c:v>1989</c:v>
                </c:pt>
                <c:pt idx="32">
                  <c:v>1990</c:v>
                </c:pt>
                <c:pt idx="33">
                  <c:v>1991</c:v>
                </c:pt>
                <c:pt idx="34">
                  <c:v>1992</c:v>
                </c:pt>
                <c:pt idx="35">
                  <c:v>1993</c:v>
                </c:pt>
                <c:pt idx="36">
                  <c:v>1994</c:v>
                </c:pt>
                <c:pt idx="37">
                  <c:v>1995</c:v>
                </c:pt>
                <c:pt idx="38">
                  <c:v>1996</c:v>
                </c:pt>
                <c:pt idx="39">
                  <c:v>1997</c:v>
                </c:pt>
                <c:pt idx="40">
                  <c:v>1998</c:v>
                </c:pt>
                <c:pt idx="41">
                  <c:v>1999</c:v>
                </c:pt>
                <c:pt idx="42">
                  <c:v>2000</c:v>
                </c:pt>
                <c:pt idx="43">
                  <c:v>2001</c:v>
                </c:pt>
                <c:pt idx="44">
                  <c:v>2002</c:v>
                </c:pt>
                <c:pt idx="45">
                  <c:v>2003</c:v>
                </c:pt>
                <c:pt idx="46">
                  <c:v>2004</c:v>
                </c:pt>
                <c:pt idx="47">
                  <c:v>2005</c:v>
                </c:pt>
                <c:pt idx="48">
                  <c:v>2006</c:v>
                </c:pt>
                <c:pt idx="49">
                  <c:v>2007</c:v>
                </c:pt>
                <c:pt idx="50">
                  <c:v>2008</c:v>
                </c:pt>
                <c:pt idx="51">
                  <c:v>2009</c:v>
                </c:pt>
                <c:pt idx="52">
                  <c:v>2010</c:v>
                </c:pt>
                <c:pt idx="53">
                  <c:v>2011</c:v>
                </c:pt>
                <c:pt idx="54">
                  <c:v>2012</c:v>
                </c:pt>
                <c:pt idx="55">
                  <c:v>2013</c:v>
                </c:pt>
                <c:pt idx="56">
                  <c:v>2014</c:v>
                </c:pt>
                <c:pt idx="57">
                  <c:v>2015</c:v>
                </c:pt>
                <c:pt idx="58">
                  <c:v>2016</c:v>
                </c:pt>
                <c:pt idx="59">
                  <c:v>2017</c:v>
                </c:pt>
                <c:pt idx="60">
                  <c:v>2018</c:v>
                </c:pt>
                <c:pt idx="61">
                  <c:v>2019</c:v>
                </c:pt>
                <c:pt idx="62">
                  <c:v>2020</c:v>
                </c:pt>
                <c:pt idx="63">
                  <c:v>2021</c:v>
                </c:pt>
                <c:pt idx="64">
                  <c:v>2022</c:v>
                </c:pt>
                <c:pt idx="65">
                  <c:v>2023</c:v>
                </c:pt>
                <c:pt idx="66">
                  <c:v>2024</c:v>
                </c:pt>
              </c:numCache>
            </c:numRef>
          </c:cat>
          <c:val>
            <c:numRef>
              <c:f>Sheet1!$C$2:$C$68</c:f>
              <c:numCache>
                <c:formatCode>General</c:formatCode>
                <c:ptCount val="67"/>
                <c:pt idx="30">
                  <c:v>17</c:v>
                </c:pt>
                <c:pt idx="31">
                  <c:v>107</c:v>
                </c:pt>
                <c:pt idx="32">
                  <c:v>254</c:v>
                </c:pt>
                <c:pt idx="33">
                  <c:v>260</c:v>
                </c:pt>
                <c:pt idx="34">
                  <c:v>282</c:v>
                </c:pt>
                <c:pt idx="35">
                  <c:v>229</c:v>
                </c:pt>
                <c:pt idx="36">
                  <c:v>42</c:v>
                </c:pt>
                <c:pt idx="37">
                  <c:v>33</c:v>
                </c:pt>
                <c:pt idx="38">
                  <c:v>80</c:v>
                </c:pt>
                <c:pt idx="39">
                  <c:v>122</c:v>
                </c:pt>
                <c:pt idx="40">
                  <c:v>55</c:v>
                </c:pt>
                <c:pt idx="41">
                  <c:v>242</c:v>
                </c:pt>
                <c:pt idx="42">
                  <c:v>256</c:v>
                </c:pt>
                <c:pt idx="43">
                  <c:v>289</c:v>
                </c:pt>
                <c:pt idx="44">
                  <c:v>653</c:v>
                </c:pt>
                <c:pt idx="45">
                  <c:v>195</c:v>
                </c:pt>
                <c:pt idx="46">
                  <c:v>172</c:v>
                </c:pt>
                <c:pt idx="47">
                  <c:v>135</c:v>
                </c:pt>
                <c:pt idx="48">
                  <c:v>114</c:v>
                </c:pt>
                <c:pt idx="49">
                  <c:v>144</c:v>
                </c:pt>
                <c:pt idx="50">
                  <c:v>655</c:v>
                </c:pt>
                <c:pt idx="51">
                  <c:v>1116</c:v>
                </c:pt>
                <c:pt idx="52">
                  <c:v>1085</c:v>
                </c:pt>
                <c:pt idx="53">
                  <c:v>546</c:v>
                </c:pt>
                <c:pt idx="54">
                  <c:v>420</c:v>
                </c:pt>
                <c:pt idx="55">
                  <c:v>368</c:v>
                </c:pt>
                <c:pt idx="56">
                  <c:v>185</c:v>
                </c:pt>
                <c:pt idx="57">
                  <c:v>1048</c:v>
                </c:pt>
                <c:pt idx="58">
                  <c:v>526</c:v>
                </c:pt>
                <c:pt idx="59">
                  <c:v>442</c:v>
                </c:pt>
                <c:pt idx="60">
                  <c:v>400</c:v>
                </c:pt>
                <c:pt idx="61">
                  <c:v>158</c:v>
                </c:pt>
                <c:pt idx="62">
                  <c:v>26</c:v>
                </c:pt>
                <c:pt idx="63">
                  <c:v>108</c:v>
                </c:pt>
                <c:pt idx="64">
                  <c:v>53</c:v>
                </c:pt>
                <c:pt idx="65">
                  <c:v>80</c:v>
                </c:pt>
              </c:numCache>
            </c:numRef>
          </c:val>
          <c:extLst xmlns:c16r2="http://schemas.microsoft.com/office/drawing/2015/06/chart">
            <c:ext xmlns:c16="http://schemas.microsoft.com/office/drawing/2014/chart" uri="{C3380CC4-5D6E-409C-BE32-E72D297353CC}">
              <c16:uniqueId val="{00000004-819F-462B-B736-6ABD6BB7A92E}"/>
            </c:ext>
          </c:extLst>
        </c:ser>
        <c:dLbls>
          <c:showLegendKey val="0"/>
          <c:showVal val="0"/>
          <c:showCatName val="0"/>
          <c:showSerName val="0"/>
          <c:showPercent val="0"/>
          <c:showBubbleSize val="0"/>
        </c:dLbls>
        <c:gapWidth val="25"/>
        <c:overlap val="100"/>
        <c:serLines>
          <c:spPr>
            <a:ln w="9525" cap="flat" cmpd="sng" algn="ctr">
              <a:noFill/>
              <a:round/>
            </a:ln>
            <a:effectLst/>
          </c:spPr>
        </c:serLines>
        <c:axId val="422593232"/>
        <c:axId val="422592056"/>
      </c:barChart>
      <c:catAx>
        <c:axId val="422593232"/>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Run Year</a:t>
                </a: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050" b="0" i="0" u="none" strike="noStrike" kern="1200" baseline="0">
                <a:solidFill>
                  <a:schemeClr val="tx1"/>
                </a:solidFill>
                <a:latin typeface="+mn-lt"/>
                <a:ea typeface="+mn-ea"/>
                <a:cs typeface="+mn-cs"/>
              </a:defRPr>
            </a:pPr>
            <a:endParaRPr lang="en-US"/>
          </a:p>
        </c:txPr>
        <c:crossAx val="422592056"/>
        <c:crosses val="autoZero"/>
        <c:auto val="1"/>
        <c:lblAlgn val="ctr"/>
        <c:lblOffset val="100"/>
        <c:noMultiLvlLbl val="0"/>
      </c:catAx>
      <c:valAx>
        <c:axId val="422592056"/>
        <c:scaling>
          <c:orientation val="minMax"/>
        </c:scaling>
        <c:delete val="0"/>
        <c:axPos val="l"/>
        <c:majorGridlines>
          <c:spPr>
            <a:ln w="9525" cap="flat" cmpd="sng" algn="ctr">
              <a:solidFill>
                <a:schemeClr val="bg1">
                  <a:lumMod val="50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Number of Spring Chinook Returning</a:t>
                </a:r>
              </a:p>
            </c:rich>
          </c:tx>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22593232"/>
        <c:crosses val="autoZero"/>
        <c:crossBetween val="between"/>
      </c:valAx>
      <c:spPr>
        <a:noFill/>
        <a:ln w="12700">
          <a:solidFill>
            <a:schemeClr val="tx1"/>
          </a:solidFill>
        </a:ln>
        <a:effectLst/>
      </c:spPr>
    </c:plotArea>
    <c:legend>
      <c:legendPos val="r"/>
      <c:layout>
        <c:manualLayout>
          <c:xMode val="edge"/>
          <c:yMode val="edge"/>
          <c:x val="0.42089780028235646"/>
          <c:y val="0.16897867454068241"/>
          <c:w val="0.23407764208742185"/>
          <c:h val="0.21128344340022012"/>
        </c:manualLayout>
      </c:layout>
      <c:overlay val="1"/>
      <c:spPr>
        <a:solidFill>
          <a:schemeClr val="bg1"/>
        </a:solidFill>
        <a:ln w="12700">
          <a:solidFill>
            <a:schemeClr val="tx1"/>
          </a:solid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ysClr val="window" lastClr="FFFFFF"/>
    </a:solidFill>
    <a:ln w="15875">
      <a:solidFill>
        <a:schemeClr val="tx1"/>
      </a:solidFill>
    </a:ln>
    <a:effectLst>
      <a:outerShdw blurRad="50800" dist="38100" dir="2700000" algn="tl" rotWithShape="0">
        <a:prstClr val="black">
          <a:alpha val="40000"/>
        </a:prstClr>
      </a:outerShdw>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0.92108</cdr:x>
      <cdr:y>0.62509</cdr:y>
    </cdr:from>
    <cdr:to>
      <cdr:x>0.9702</cdr:x>
      <cdr:y>0.71092</cdr:y>
    </cdr:to>
    <cdr:sp macro="" textlink="">
      <cdr:nvSpPr>
        <cdr:cNvPr id="2" name="TextBox 6">
          <a:extLst xmlns:a="http://schemas.openxmlformats.org/drawingml/2006/main">
            <a:ext uri="{FF2B5EF4-FFF2-40B4-BE49-F238E27FC236}">
              <a16:creationId xmlns:a16="http://schemas.microsoft.com/office/drawing/2014/main" xmlns="" id="{C244F03E-61B6-F587-E375-691F003AAF33}"/>
            </a:ext>
          </a:extLst>
        </cdr:cNvPr>
        <cdr:cNvSpPr txBox="1"/>
      </cdr:nvSpPr>
      <cdr:spPr>
        <a:xfrm xmlns:a="http://schemas.openxmlformats.org/drawingml/2006/main">
          <a:off x="5430381" y="2463537"/>
          <a:ext cx="289596" cy="33826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800" b="1" dirty="0"/>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498A05-9FF8-4B16-8A98-68C40636E2DB}" type="datetimeFigureOut">
              <a:rPr lang="en-US" smtClean="0"/>
              <a:t>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2D8FCE-5576-4044-B88C-07ABBB1A53E4}" type="slidenum">
              <a:rPr lang="en-US" smtClean="0"/>
              <a:t>‹#›</a:t>
            </a:fld>
            <a:endParaRPr lang="en-US"/>
          </a:p>
        </p:txBody>
      </p:sp>
    </p:spTree>
    <p:extLst>
      <p:ext uri="{BB962C8B-B14F-4D97-AF65-F5344CB8AC3E}">
        <p14:creationId xmlns:p14="http://schemas.microsoft.com/office/powerpoint/2010/main" val="4036930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Slide 1 – Good afternoon everyone.  My name is Kris Fischer and I work for the Umatilla Tribe’s as the Tucannon Basin Habitat Enhancement Project Leader.  I would</a:t>
            </a:r>
            <a:r>
              <a:rPr lang="en-US" sz="1100" baseline="0" dirty="0" smtClean="0">
                <a:effectLst/>
                <a:latin typeface="Calibri" panose="020F0502020204030204" pitchFamily="34" charset="0"/>
                <a:ea typeface="Calibri" panose="020F0502020204030204" pitchFamily="34" charset="0"/>
                <a:cs typeface="Times New Roman" panose="02020603050405020304" pitchFamily="18" charset="0"/>
              </a:rPr>
              <a:t> like </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to recognize</a:t>
            </a:r>
            <a:r>
              <a:rPr lang="en-US" sz="1100" baseline="0" dirty="0" smtClean="0">
                <a:effectLst/>
                <a:latin typeface="Calibri" panose="020F0502020204030204" pitchFamily="34" charset="0"/>
                <a:ea typeface="Calibri" panose="020F0502020204030204" pitchFamily="34" charset="0"/>
                <a:cs typeface="Times New Roman" panose="02020603050405020304" pitchFamily="18" charset="0"/>
              </a:rPr>
              <a:t> my design team, Amanda Jones, Allen Dysart &amp; Terril Stevenson from Wolf Water Resources.</a:t>
            </a:r>
          </a:p>
          <a:p>
            <a:pPr marL="0" marR="0">
              <a:lnSpc>
                <a:spcPct val="107000"/>
              </a:lnSpc>
              <a:spcBef>
                <a:spcPts val="0"/>
              </a:spcBef>
              <a:spcAft>
                <a:spcPts val="800"/>
              </a:spcAft>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This afternoon, I will be talking about implementing the Umatilla Tribes River Vision using Stage O Techniques.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67BB3EB-AAC6-46CE-9240-E3FD9970019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348236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10 – Here is an overview of the downstream reach metrics.  You can see where we used channel fill</a:t>
            </a:r>
            <a:r>
              <a:rPr lang="en-US" sz="1200" kern="1200" baseline="0" dirty="0" smtClean="0">
                <a:solidFill>
                  <a:schemeClr val="tx1"/>
                </a:solidFill>
                <a:effectLst/>
                <a:latin typeface="+mn-lt"/>
                <a:ea typeface="+mn-ea"/>
                <a:cs typeface="+mn-cs"/>
              </a:rPr>
              <a:t> to reconnect </a:t>
            </a:r>
            <a:r>
              <a:rPr lang="en-US" sz="1200" kern="1200" dirty="0" smtClean="0">
                <a:solidFill>
                  <a:schemeClr val="tx1"/>
                </a:solidFill>
                <a:effectLst/>
                <a:latin typeface="+mn-lt"/>
                <a:ea typeface="+mn-ea"/>
                <a:cs typeface="+mn-cs"/>
              </a:rPr>
              <a:t>side channels and placed wood, including the channel spanners.  Take</a:t>
            </a:r>
            <a:r>
              <a:rPr lang="en-US" sz="1200" kern="1200" baseline="0" dirty="0" smtClean="0">
                <a:solidFill>
                  <a:schemeClr val="tx1"/>
                </a:solidFill>
                <a:effectLst/>
                <a:latin typeface="+mn-lt"/>
                <a:ea typeface="+mn-ea"/>
                <a:cs typeface="+mn-cs"/>
              </a:rPr>
              <a:t> notice of </a:t>
            </a:r>
            <a:r>
              <a:rPr lang="en-US" sz="1200" kern="1200" dirty="0" smtClean="0">
                <a:solidFill>
                  <a:schemeClr val="tx1"/>
                </a:solidFill>
                <a:effectLst/>
                <a:latin typeface="+mn-lt"/>
                <a:ea typeface="+mn-ea"/>
                <a:cs typeface="+mn-cs"/>
              </a:rPr>
              <a:t>the pre-project and post-project metrics, we placed over 800 trees, doubled the amount of pools and increased the channel length while reconnecting the floodplain.  The overview shows the summer 2023 work in light blue, which includes the re-connection of the 7 acres, and includes an additional 250 logs and 745 meters of side channel length.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62BC77-4955-4E6B-BFC9-8B00E14BF46E}" type="slidenum">
              <a:rPr lang="en-US" smtClean="0"/>
              <a:t>10</a:t>
            </a:fld>
            <a:endParaRPr lang="en-US"/>
          </a:p>
        </p:txBody>
      </p:sp>
    </p:spTree>
    <p:extLst>
      <p:ext uri="{BB962C8B-B14F-4D97-AF65-F5344CB8AC3E}">
        <p14:creationId xmlns:p14="http://schemas.microsoft.com/office/powerpoint/2010/main" val="133100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Slide 11 – We created a 2D HEC-RAS model for the project area to help with project permitting.  We used the model to communicate the anticipated uplift in the metrics.  This first model shows the changes in percent wetted area (think floodplain connection) at the winter base-flow (at 100 </a:t>
            </a:r>
            <a:r>
              <a:rPr lang="en-US" sz="1200" kern="1200" dirty="0" err="1" smtClean="0">
                <a:solidFill>
                  <a:schemeClr val="tx1"/>
                </a:solidFill>
                <a:effectLst/>
                <a:latin typeface="+mn-lt"/>
                <a:ea typeface="+mn-ea"/>
                <a:cs typeface="+mn-cs"/>
              </a:rPr>
              <a:t>cfs</a:t>
            </a:r>
            <a:r>
              <a:rPr lang="en-US" sz="1200" kern="1200" dirty="0" smtClean="0">
                <a:solidFill>
                  <a:schemeClr val="tx1"/>
                </a:solidFill>
                <a:effectLst/>
                <a:latin typeface="+mn-lt"/>
                <a:ea typeface="+mn-ea"/>
                <a:cs typeface="+mn-cs"/>
              </a:rPr>
              <a:t>) in the Tucannon.  The black outline shows the pre-construction.  The blue hashed lines show the Phase 1 and 2 wetted area, and the light blue shows the wetted area after phase 3.</a:t>
            </a:r>
          </a:p>
          <a:p>
            <a:endParaRPr lang="en-US" dirty="0"/>
          </a:p>
        </p:txBody>
      </p:sp>
      <p:sp>
        <p:nvSpPr>
          <p:cNvPr id="4" name="Slide Number Placeholder 3"/>
          <p:cNvSpPr>
            <a:spLocks noGrp="1"/>
          </p:cNvSpPr>
          <p:nvPr>
            <p:ph type="sldNum" sz="quarter" idx="5"/>
          </p:nvPr>
        </p:nvSpPr>
        <p:spPr/>
        <p:txBody>
          <a:bodyPr/>
          <a:lstStyle/>
          <a:p>
            <a:fld id="{6662BC77-4955-4E6B-BFC9-8B00E14BF46E}" type="slidenum">
              <a:rPr lang="en-US" smtClean="0"/>
              <a:t>11</a:t>
            </a:fld>
            <a:endParaRPr lang="en-US"/>
          </a:p>
        </p:txBody>
      </p:sp>
    </p:spTree>
    <p:extLst>
      <p:ext uri="{BB962C8B-B14F-4D97-AF65-F5344CB8AC3E}">
        <p14:creationId xmlns:p14="http://schemas.microsoft.com/office/powerpoint/2010/main" val="2186966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Slide 12 – This model shows the proposed changes in the wetted area at the 2-year flow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792 </a:t>
            </a:r>
            <a:r>
              <a:rPr lang="en-US" sz="1200" kern="1200" dirty="0" err="1" smtClean="0">
                <a:solidFill>
                  <a:schemeClr val="tx1"/>
                </a:solidFill>
                <a:effectLst/>
                <a:latin typeface="+mn-lt"/>
                <a:ea typeface="+mn-ea"/>
                <a:cs typeface="+mn-cs"/>
              </a:rPr>
              <a:t>cfs</a:t>
            </a:r>
            <a:r>
              <a:rPr lang="en-US" sz="1200" kern="1200" dirty="0" smtClean="0">
                <a:solidFill>
                  <a:schemeClr val="tx1"/>
                </a:solidFill>
                <a:effectLst/>
                <a:latin typeface="+mn-lt"/>
                <a:ea typeface="+mn-ea"/>
                <a:cs typeface="+mn-cs"/>
              </a:rPr>
              <a:t>).  Again with the same colors for each phase (including pre construction, phase 1&amp;2 and phase 3).  Notice the large changes</a:t>
            </a:r>
            <a:r>
              <a:rPr lang="en-US" sz="1200" kern="1200" baseline="0" dirty="0" smtClean="0">
                <a:solidFill>
                  <a:schemeClr val="tx1"/>
                </a:solidFill>
                <a:effectLst/>
                <a:latin typeface="+mn-lt"/>
                <a:ea typeface="+mn-ea"/>
                <a:cs typeface="+mn-cs"/>
              </a:rPr>
              <a:t> in percent wetted area at the lower stream flows.  Making significant changes for over winter rearing habitat.  Remember the ultimate goal is 90 days of floodplain inundation.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662BC77-4955-4E6B-BFC9-8B00E14BF46E}" type="slidenum">
              <a:rPr lang="en-US" smtClean="0"/>
              <a:t>12</a:t>
            </a:fld>
            <a:endParaRPr lang="en-US"/>
          </a:p>
        </p:txBody>
      </p:sp>
    </p:spTree>
    <p:extLst>
      <p:ext uri="{BB962C8B-B14F-4D97-AF65-F5344CB8AC3E}">
        <p14:creationId xmlns:p14="http://schemas.microsoft.com/office/powerpoint/2010/main" val="4133186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Slide 13 – The next metric we try to address is stream power or increased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stream velocity.  I should probably highlight the reduction in stream power do to floodplain restoration, see the dark green in the </a:t>
            </a:r>
            <a:r>
              <a:rPr lang="en-US" sz="1200" kern="1200" dirty="0" err="1" smtClean="0">
                <a:solidFill>
                  <a:schemeClr val="tx1"/>
                </a:solidFill>
                <a:effectLst/>
                <a:latin typeface="+mn-lt"/>
                <a:ea typeface="+mn-ea"/>
                <a:cs typeface="+mn-cs"/>
              </a:rPr>
              <a:t>mainstem</a:t>
            </a:r>
            <a:r>
              <a:rPr lang="en-US" sz="1200" kern="1200" baseline="0" dirty="0" smtClean="0">
                <a:solidFill>
                  <a:schemeClr val="tx1"/>
                </a:solidFill>
                <a:effectLst/>
                <a:latin typeface="+mn-lt"/>
                <a:ea typeface="+mn-ea"/>
                <a:cs typeface="+mn-cs"/>
              </a:rPr>
              <a:t> channel </a:t>
            </a:r>
            <a:r>
              <a:rPr lang="en-US" sz="1200" kern="1200" dirty="0" smtClean="0">
                <a:solidFill>
                  <a:schemeClr val="tx1"/>
                </a:solidFill>
                <a:effectLst/>
                <a:latin typeface="+mn-lt"/>
                <a:ea typeface="+mn-ea"/>
                <a:cs typeface="+mn-cs"/>
              </a:rPr>
              <a:t>as changes in stream</a:t>
            </a:r>
            <a:r>
              <a:rPr lang="en-US" sz="1200" kern="1200" baseline="0" dirty="0" smtClean="0">
                <a:solidFill>
                  <a:schemeClr val="tx1"/>
                </a:solidFill>
                <a:effectLst/>
                <a:latin typeface="+mn-lt"/>
                <a:ea typeface="+mn-ea"/>
                <a:cs typeface="+mn-cs"/>
              </a:rPr>
              <a:t> velocity, shown as </a:t>
            </a:r>
            <a:r>
              <a:rPr lang="en-US" sz="1200" kern="1200" dirty="0" smtClean="0">
                <a:solidFill>
                  <a:schemeClr val="tx1"/>
                </a:solidFill>
                <a:effectLst/>
                <a:latin typeface="+mn-lt"/>
                <a:ea typeface="+mn-ea"/>
                <a:cs typeface="+mn-cs"/>
              </a:rPr>
              <a:t>negative or decreases</a:t>
            </a:r>
            <a:r>
              <a:rPr lang="en-US" sz="1200" kern="1200" baseline="0" dirty="0" smtClean="0">
                <a:solidFill>
                  <a:schemeClr val="tx1"/>
                </a:solidFill>
                <a:effectLst/>
                <a:latin typeface="+mn-lt"/>
                <a:ea typeface="+mn-ea"/>
                <a:cs typeface="+mn-cs"/>
              </a:rPr>
              <a:t> in feet per second velocity</a:t>
            </a:r>
            <a:r>
              <a:rPr lang="en-US" sz="1200" kern="1200" dirty="0" smtClean="0">
                <a:solidFill>
                  <a:schemeClr val="tx1"/>
                </a:solidFill>
                <a:effectLst/>
                <a:latin typeface="+mn-lt"/>
                <a:ea typeface="+mn-ea"/>
                <a:cs typeface="+mn-cs"/>
              </a:rPr>
              <a:t> .  The changes in velocity are post project at the 2-year interval ( at 792 </a:t>
            </a:r>
            <a:r>
              <a:rPr lang="en-US" sz="1200" kern="1200" dirty="0" err="1" smtClean="0">
                <a:solidFill>
                  <a:schemeClr val="tx1"/>
                </a:solidFill>
                <a:effectLst/>
                <a:latin typeface="+mn-lt"/>
                <a:ea typeface="+mn-ea"/>
                <a:cs typeface="+mn-cs"/>
              </a:rPr>
              <a:t>cfs</a:t>
            </a:r>
            <a:r>
              <a:rPr lang="en-US" sz="1200" kern="1200" dirty="0" smtClean="0">
                <a:solidFill>
                  <a:schemeClr val="tx1"/>
                </a:solidFill>
                <a:effectLst/>
                <a:latin typeface="+mn-lt"/>
                <a:ea typeface="+mn-ea"/>
                <a:cs typeface="+mn-cs"/>
              </a:rPr>
              <a:t>) and are associated with the new floodplain reconnection.</a:t>
            </a:r>
          </a:p>
          <a:p>
            <a:endParaRPr lang="en-US" dirty="0"/>
          </a:p>
        </p:txBody>
      </p:sp>
      <p:sp>
        <p:nvSpPr>
          <p:cNvPr id="4" name="Slide Number Placeholder 3"/>
          <p:cNvSpPr>
            <a:spLocks noGrp="1"/>
          </p:cNvSpPr>
          <p:nvPr>
            <p:ph type="sldNum" sz="quarter" idx="5"/>
          </p:nvPr>
        </p:nvSpPr>
        <p:spPr/>
        <p:txBody>
          <a:bodyPr/>
          <a:lstStyle/>
          <a:p>
            <a:fld id="{6662BC77-4955-4E6B-BFC9-8B00E14BF46E}" type="slidenum">
              <a:rPr lang="en-US" smtClean="0"/>
              <a:t>13</a:t>
            </a:fld>
            <a:endParaRPr lang="en-US"/>
          </a:p>
        </p:txBody>
      </p:sp>
    </p:spTree>
    <p:extLst>
      <p:ext uri="{BB962C8B-B14F-4D97-AF65-F5344CB8AC3E}">
        <p14:creationId xmlns:p14="http://schemas.microsoft.com/office/powerpoint/2010/main" val="1507389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Slide 14 – The next model shows changes in main stem and floodplain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velocity</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t the 10-year flow ( at 2,440 </a:t>
            </a:r>
            <a:r>
              <a:rPr lang="en-US" sz="1200" kern="1200" dirty="0" err="1" smtClean="0">
                <a:solidFill>
                  <a:schemeClr val="tx1"/>
                </a:solidFill>
                <a:effectLst/>
                <a:latin typeface="+mn-lt"/>
                <a:ea typeface="+mn-ea"/>
                <a:cs typeface="+mn-cs"/>
              </a:rPr>
              <a:t>cfs</a:t>
            </a:r>
            <a:r>
              <a:rPr lang="en-US" sz="1200" kern="1200" dirty="0" smtClean="0">
                <a:solidFill>
                  <a:schemeClr val="tx1"/>
                </a:solidFill>
                <a:effectLst/>
                <a:latin typeface="+mn-lt"/>
                <a:ea typeface="+mn-ea"/>
                <a:cs typeface="+mn-cs"/>
              </a:rPr>
              <a:t>).  Here you seen decreases in velocities across the floodplain in light green and reductions in the </a:t>
            </a:r>
            <a:r>
              <a:rPr lang="en-US" sz="1200" kern="1200" dirty="0" err="1" smtClean="0">
                <a:solidFill>
                  <a:schemeClr val="tx1"/>
                </a:solidFill>
                <a:effectLst/>
                <a:latin typeface="+mn-lt"/>
                <a:ea typeface="+mn-ea"/>
                <a:cs typeface="+mn-cs"/>
              </a:rPr>
              <a:t>mainstem</a:t>
            </a:r>
            <a:r>
              <a:rPr lang="en-US" sz="1200" kern="1200" dirty="0" smtClean="0">
                <a:solidFill>
                  <a:schemeClr val="tx1"/>
                </a:solidFill>
                <a:effectLst/>
                <a:latin typeface="+mn-lt"/>
                <a:ea typeface="+mn-ea"/>
                <a:cs typeface="+mn-cs"/>
              </a:rPr>
              <a:t>.  Decreases are between 1 and 3 feet/sec which is significant for this reach in the lower part of the Tucannon.</a:t>
            </a:r>
          </a:p>
          <a:p>
            <a:endParaRPr lang="en-US" dirty="0"/>
          </a:p>
        </p:txBody>
      </p:sp>
      <p:sp>
        <p:nvSpPr>
          <p:cNvPr id="4" name="Slide Number Placeholder 3"/>
          <p:cNvSpPr>
            <a:spLocks noGrp="1"/>
          </p:cNvSpPr>
          <p:nvPr>
            <p:ph type="sldNum" sz="quarter" idx="5"/>
          </p:nvPr>
        </p:nvSpPr>
        <p:spPr/>
        <p:txBody>
          <a:bodyPr/>
          <a:lstStyle/>
          <a:p>
            <a:fld id="{6662BC77-4955-4E6B-BFC9-8B00E14BF46E}" type="slidenum">
              <a:rPr lang="en-US" smtClean="0"/>
              <a:t>14</a:t>
            </a:fld>
            <a:endParaRPr lang="en-US"/>
          </a:p>
        </p:txBody>
      </p:sp>
    </p:spTree>
    <p:extLst>
      <p:ext uri="{BB962C8B-B14F-4D97-AF65-F5344CB8AC3E}">
        <p14:creationId xmlns:p14="http://schemas.microsoft.com/office/powerpoint/2010/main" val="3605494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Slide 15 – And finally the modeled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pre-project velocities at the 25-year event (at 3,560 </a:t>
            </a:r>
            <a:r>
              <a:rPr lang="en-US" sz="1200" kern="1200" dirty="0" err="1" smtClean="0">
                <a:solidFill>
                  <a:schemeClr val="tx1"/>
                </a:solidFill>
                <a:effectLst/>
                <a:latin typeface="+mn-lt"/>
                <a:ea typeface="+mn-ea"/>
                <a:cs typeface="+mn-cs"/>
              </a:rPr>
              <a:t>cfs</a:t>
            </a:r>
            <a:r>
              <a:rPr lang="en-US" sz="1200" kern="1200" dirty="0" smtClean="0">
                <a:solidFill>
                  <a:schemeClr val="tx1"/>
                </a:solidFill>
                <a:effectLst/>
                <a:latin typeface="+mn-lt"/>
                <a:ea typeface="+mn-ea"/>
                <a:cs typeface="+mn-cs"/>
              </a:rPr>
              <a:t>).  The darker the orange the higher the velocity,</a:t>
            </a:r>
            <a:r>
              <a:rPr lang="en-US" sz="1200" kern="1200" baseline="0" dirty="0" smtClean="0">
                <a:solidFill>
                  <a:schemeClr val="tx1"/>
                </a:solidFill>
                <a:effectLst/>
                <a:latin typeface="+mn-lt"/>
                <a:ea typeface="+mn-ea"/>
                <a:cs typeface="+mn-cs"/>
              </a:rPr>
              <a:t> with b</a:t>
            </a:r>
            <a:r>
              <a:rPr lang="en-US" sz="1200" kern="1200" dirty="0" smtClean="0">
                <a:solidFill>
                  <a:schemeClr val="tx1"/>
                </a:solidFill>
                <a:effectLst/>
                <a:latin typeface="+mn-lt"/>
                <a:ea typeface="+mn-ea"/>
                <a:cs typeface="+mn-cs"/>
              </a:rPr>
              <a:t>right orange is 10 </a:t>
            </a:r>
            <a:r>
              <a:rPr lang="en-US" sz="1200" kern="1200" dirty="0" err="1" smtClean="0">
                <a:solidFill>
                  <a:schemeClr val="tx1"/>
                </a:solidFill>
                <a:effectLst/>
                <a:latin typeface="+mn-lt"/>
                <a:ea typeface="+mn-ea"/>
                <a:cs typeface="+mn-cs"/>
              </a:rPr>
              <a:t>ft</a:t>
            </a:r>
            <a:r>
              <a:rPr lang="en-US" sz="1200" kern="1200" dirty="0" smtClean="0">
                <a:solidFill>
                  <a:schemeClr val="tx1"/>
                </a:solidFill>
                <a:effectLst/>
                <a:latin typeface="+mn-lt"/>
                <a:ea typeface="+mn-ea"/>
                <a:cs typeface="+mn-cs"/>
              </a:rPr>
              <a:t>/sec.  This model very</a:t>
            </a:r>
            <a:r>
              <a:rPr lang="en-US" sz="1200" kern="1200" baseline="0" dirty="0" smtClean="0">
                <a:solidFill>
                  <a:schemeClr val="tx1"/>
                </a:solidFill>
                <a:effectLst/>
                <a:latin typeface="+mn-lt"/>
                <a:ea typeface="+mn-ea"/>
                <a:cs typeface="+mn-cs"/>
              </a:rPr>
              <a:t> closely </a:t>
            </a:r>
            <a:r>
              <a:rPr lang="en-US" sz="1200" kern="1200" baseline="0" dirty="0" err="1" smtClean="0">
                <a:solidFill>
                  <a:schemeClr val="tx1"/>
                </a:solidFill>
                <a:effectLst/>
                <a:latin typeface="+mn-lt"/>
                <a:ea typeface="+mn-ea"/>
                <a:cs typeface="+mn-cs"/>
              </a:rPr>
              <a:t>resemebles</a:t>
            </a:r>
            <a:r>
              <a:rPr lang="en-US" sz="1200" kern="1200" baseline="0" dirty="0" smtClean="0">
                <a:solidFill>
                  <a:schemeClr val="tx1"/>
                </a:solidFill>
                <a:effectLst/>
                <a:latin typeface="+mn-lt"/>
                <a:ea typeface="+mn-ea"/>
                <a:cs typeface="+mn-cs"/>
              </a:rPr>
              <a:t> the conditions in spring of 2020 when the Tucannon flooded up to the 25-year event.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662BC77-4955-4E6B-BFC9-8B00E14BF46E}" type="slidenum">
              <a:rPr lang="en-US" smtClean="0"/>
              <a:t>15</a:t>
            </a:fld>
            <a:endParaRPr lang="en-US"/>
          </a:p>
        </p:txBody>
      </p:sp>
    </p:spTree>
    <p:extLst>
      <p:ext uri="{BB962C8B-B14F-4D97-AF65-F5344CB8AC3E}">
        <p14:creationId xmlns:p14="http://schemas.microsoft.com/office/powerpoint/2010/main" val="468271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Slide 16 – And the post-project velocities during the 25-year event (again at 3,560 </a:t>
            </a:r>
            <a:r>
              <a:rPr lang="en-US" sz="1200" kern="1200" dirty="0" err="1" smtClean="0">
                <a:solidFill>
                  <a:schemeClr val="tx1"/>
                </a:solidFill>
                <a:effectLst/>
                <a:latin typeface="+mn-lt"/>
                <a:ea typeface="+mn-ea"/>
                <a:cs typeface="+mn-cs"/>
              </a:rPr>
              <a:t>cfs</a:t>
            </a:r>
            <a:r>
              <a:rPr lang="en-US" sz="1200" kern="1200" dirty="0" smtClean="0">
                <a:solidFill>
                  <a:schemeClr val="tx1"/>
                </a:solidFill>
                <a:effectLst/>
                <a:latin typeface="+mn-lt"/>
                <a:ea typeface="+mn-ea"/>
                <a:cs typeface="+mn-cs"/>
              </a:rPr>
              <a:t>).  As you can tell, there’s</a:t>
            </a:r>
            <a:r>
              <a:rPr lang="en-US" sz="1200" kern="1200" baseline="0" dirty="0" smtClean="0">
                <a:solidFill>
                  <a:schemeClr val="tx1"/>
                </a:solidFill>
                <a:effectLst/>
                <a:latin typeface="+mn-lt"/>
                <a:ea typeface="+mn-ea"/>
                <a:cs typeface="+mn-cs"/>
              </a:rPr>
              <a:t> a significant</a:t>
            </a:r>
            <a:r>
              <a:rPr lang="en-US" sz="1200" kern="1200" dirty="0" smtClean="0">
                <a:solidFill>
                  <a:schemeClr val="tx1"/>
                </a:solidFill>
                <a:effectLst/>
                <a:latin typeface="+mn-lt"/>
                <a:ea typeface="+mn-ea"/>
                <a:cs typeface="+mn-cs"/>
              </a:rPr>
              <a:t> reduction in yellow on the floodplain and orange in the </a:t>
            </a:r>
            <a:r>
              <a:rPr lang="en-US" sz="1200" kern="1200" dirty="0" err="1" smtClean="0">
                <a:solidFill>
                  <a:schemeClr val="tx1"/>
                </a:solidFill>
                <a:effectLst/>
                <a:latin typeface="+mn-lt"/>
                <a:ea typeface="+mn-ea"/>
                <a:cs typeface="+mn-cs"/>
              </a:rPr>
              <a:t>mainstem</a:t>
            </a:r>
            <a:r>
              <a:rPr lang="en-US" sz="1200" kern="1200" dirty="0" smtClean="0">
                <a:solidFill>
                  <a:schemeClr val="tx1"/>
                </a:solidFill>
                <a:effectLst/>
                <a:latin typeface="+mn-lt"/>
                <a:ea typeface="+mn-ea"/>
                <a:cs typeface="+mn-cs"/>
              </a:rPr>
              <a:t> Tucannon due to the presence of the new channels and increased roughness in the </a:t>
            </a:r>
            <a:r>
              <a:rPr lang="en-US" sz="1200" kern="1200" dirty="0" err="1" smtClean="0">
                <a:solidFill>
                  <a:schemeClr val="tx1"/>
                </a:solidFill>
                <a:effectLst/>
                <a:latin typeface="+mn-lt"/>
                <a:ea typeface="+mn-ea"/>
                <a:cs typeface="+mn-cs"/>
              </a:rPr>
              <a:t>mainstem</a:t>
            </a:r>
            <a:r>
              <a:rPr lang="en-US" sz="1200" kern="1200" dirty="0" smtClean="0">
                <a:solidFill>
                  <a:schemeClr val="tx1"/>
                </a:solidFill>
                <a:effectLst/>
                <a:latin typeface="+mn-lt"/>
                <a:ea typeface="+mn-ea"/>
                <a:cs typeface="+mn-cs"/>
              </a:rPr>
              <a:t>.  If you look closely, you will see an increase in velocities at the bottom of the project area as the river moves out of the project</a:t>
            </a:r>
            <a:r>
              <a:rPr lang="en-US" sz="1200" kern="1200" baseline="0" dirty="0" smtClean="0">
                <a:solidFill>
                  <a:schemeClr val="tx1"/>
                </a:solidFill>
                <a:effectLst/>
                <a:latin typeface="+mn-lt"/>
                <a:ea typeface="+mn-ea"/>
                <a:cs typeface="+mn-cs"/>
              </a:rPr>
              <a:t> area and returns to its </a:t>
            </a:r>
            <a:r>
              <a:rPr lang="en-US" sz="1200" kern="1200" dirty="0" smtClean="0">
                <a:solidFill>
                  <a:schemeClr val="tx1"/>
                </a:solidFill>
                <a:effectLst/>
                <a:latin typeface="+mn-lt"/>
                <a:ea typeface="+mn-ea"/>
                <a:cs typeface="+mn-cs"/>
              </a:rPr>
              <a:t>straightened channel</a:t>
            </a:r>
            <a:r>
              <a:rPr lang="en-US" sz="1200" kern="1200" baseline="0" dirty="0" smtClean="0">
                <a:solidFill>
                  <a:schemeClr val="tx1"/>
                </a:solidFill>
                <a:effectLst/>
                <a:latin typeface="+mn-lt"/>
                <a:ea typeface="+mn-ea"/>
                <a:cs typeface="+mn-cs"/>
              </a:rPr>
              <a:t> form</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662BC77-4955-4E6B-BFC9-8B00E14BF46E}" type="slidenum">
              <a:rPr lang="en-US" smtClean="0"/>
              <a:t>16</a:t>
            </a:fld>
            <a:endParaRPr lang="en-US"/>
          </a:p>
        </p:txBody>
      </p:sp>
    </p:spTree>
    <p:extLst>
      <p:ext uri="{BB962C8B-B14F-4D97-AF65-F5344CB8AC3E}">
        <p14:creationId xmlns:p14="http://schemas.microsoft.com/office/powerpoint/2010/main" val="1776221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Slide 17 – Thanks again.  I appreciate the time to share the results of the past several years of work in the Tucannon.  I encourage you to check out the Tucannon River. Org website and more specifically the Tucannon </a:t>
            </a:r>
            <a:r>
              <a:rPr lang="en-US" sz="1200" kern="1200" dirty="0" err="1" smtClean="0">
                <a:solidFill>
                  <a:schemeClr val="tx1"/>
                </a:solidFill>
                <a:effectLst/>
                <a:latin typeface="+mn-lt"/>
                <a:ea typeface="+mn-ea"/>
                <a:cs typeface="+mn-cs"/>
              </a:rPr>
              <a:t>webmap</a:t>
            </a:r>
            <a:r>
              <a:rPr lang="en-US" sz="1200" kern="1200" dirty="0" smtClean="0">
                <a:solidFill>
                  <a:schemeClr val="tx1"/>
                </a:solidFill>
                <a:effectLst/>
                <a:latin typeface="+mn-lt"/>
                <a:ea typeface="+mn-ea"/>
                <a:cs typeface="+mn-cs"/>
              </a:rPr>
              <a:t>.  I’d be happy to take any questions.</a:t>
            </a:r>
          </a:p>
          <a:p>
            <a:endParaRPr lang="en-US" dirty="0"/>
          </a:p>
        </p:txBody>
      </p:sp>
      <p:sp>
        <p:nvSpPr>
          <p:cNvPr id="4" name="Slide Number Placeholder 3"/>
          <p:cNvSpPr>
            <a:spLocks noGrp="1"/>
          </p:cNvSpPr>
          <p:nvPr>
            <p:ph type="sldNum" sz="quarter" idx="5"/>
          </p:nvPr>
        </p:nvSpPr>
        <p:spPr/>
        <p:txBody>
          <a:bodyPr/>
          <a:lstStyle/>
          <a:p>
            <a:fld id="{B8649DAF-093F-4482-AA38-346E9A2DEE94}"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511789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2 – Today’s presentation will include: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Why the Tucannon Basin is important and where it’s located in the Snake River Region.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a:t>
            </a:r>
            <a:r>
              <a:rPr lang="en-US" sz="1200" kern="1200" baseline="0" dirty="0" smtClean="0">
                <a:solidFill>
                  <a:schemeClr val="tx1"/>
                </a:solidFill>
                <a:effectLst/>
                <a:latin typeface="+mn-lt"/>
                <a:ea typeface="+mn-ea"/>
                <a:cs typeface="+mn-cs"/>
              </a:rPr>
              <a:t> restoration philosophy using the Umatilla Tribe’s River Vision</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Highlight Project Area 27/28 showing past/present/future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Dive into some of the HEC-RAS predicted results for wetted area and velocity at the 2-year, 10-year and 25-year events.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context, the picture</a:t>
            </a:r>
            <a:r>
              <a:rPr lang="en-US" sz="1200" kern="1200" baseline="0" dirty="0" smtClean="0">
                <a:solidFill>
                  <a:schemeClr val="tx1"/>
                </a:solidFill>
                <a:effectLst/>
                <a:latin typeface="+mn-lt"/>
                <a:ea typeface="+mn-ea"/>
                <a:cs typeface="+mn-cs"/>
              </a:rPr>
              <a:t> on the right shows where the Tucannon River is located in SE Washington. If we zoom in a bit.</a:t>
            </a:r>
            <a:endParaRPr lang="en-US" sz="1200" kern="1200" dirty="0" smtClean="0">
              <a:solidFill>
                <a:schemeClr val="tx1"/>
              </a:solidFill>
              <a:effectLst/>
              <a:latin typeface="+mn-lt"/>
              <a:ea typeface="+mn-ea"/>
              <a:cs typeface="+mn-cs"/>
            </a:endParaRPr>
          </a:p>
          <a:p>
            <a:r>
              <a:rPr lang="en-US" baseline="0" dirty="0" smtClean="0"/>
              <a:t> </a:t>
            </a:r>
          </a:p>
          <a:p>
            <a:endParaRPr lang="en-US" baseline="0" dirty="0"/>
          </a:p>
        </p:txBody>
      </p:sp>
      <p:sp>
        <p:nvSpPr>
          <p:cNvPr id="4" name="Slide Number Placeholder 3"/>
          <p:cNvSpPr>
            <a:spLocks noGrp="1"/>
          </p:cNvSpPr>
          <p:nvPr>
            <p:ph type="sldNum" sz="quarter" idx="10"/>
          </p:nvPr>
        </p:nvSpPr>
        <p:spPr/>
        <p:txBody>
          <a:bodyPr/>
          <a:lstStyle/>
          <a:p>
            <a:fld id="{6662BC77-4955-4E6B-BFC9-8B00E14BF46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473299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Slide 3 – The Tucannon Basin comprises ~2% of the remaining anadromous fish habitat in the Snake River Basin. For reference,</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Walla Walla is in the upper left of the slide and the 2 red dots are </a:t>
            </a:r>
            <a:r>
              <a:rPr lang="en-US" sz="1200" baseline="0" dirty="0" err="1" smtClean="0">
                <a:effectLst/>
                <a:latin typeface="Calibri" panose="020F0502020204030204" pitchFamily="34" charset="0"/>
                <a:ea typeface="Calibri" panose="020F0502020204030204" pitchFamily="34" charset="0"/>
                <a:cs typeface="Times New Roman" panose="02020603050405020304" pitchFamily="18" charset="0"/>
              </a:rPr>
              <a:t>Dworshak</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Dam on the North Fork of the Clearwater and Hells Canyon Complex on the Snake River.  These dams block fish from going any further into the basin.</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The Tucannon is important to the Spring Chinook population in the Snake Basin, because;</a:t>
            </a: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It’s the only lower Snake</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Spring Chinook </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population remaining</a:t>
            </a: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Fish</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only have to pass Ice Harbor and Lower Monument Dam on the Snake reducing dam related impacts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The Tucannon River is culturally important, as it forms the ancestral boundary between the</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Umatilla Tribes</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and Nez Perce Tribes</a:t>
            </a: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The Tucannon Basin is recognized</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as a </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priority basin with the Grande Ronde, action agencies are obligated to mitigate for lost fisheries</a:t>
            </a: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Due to the small size of the basin (~58 miles long and drains an area of ~500 square miles from its headwaters in the Blue Mountains in the Umatilla National Forest north to the mouth at the confluence with the Snake River) making it a prime watershed for restoration.</a:t>
            </a:r>
          </a:p>
          <a:p>
            <a:endParaRPr lang="en-US" dirty="0"/>
          </a:p>
        </p:txBody>
      </p:sp>
      <p:sp>
        <p:nvSpPr>
          <p:cNvPr id="4" name="Slide Number Placeholder 3"/>
          <p:cNvSpPr>
            <a:spLocks noGrp="1"/>
          </p:cNvSpPr>
          <p:nvPr>
            <p:ph type="sldNum" sz="quarter" idx="10"/>
          </p:nvPr>
        </p:nvSpPr>
        <p:spPr/>
        <p:txBody>
          <a:bodyPr/>
          <a:lstStyle/>
          <a:p>
            <a:fld id="{567BB3EB-AAC6-46CE-9240-E3FD9970019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323164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4 – Spring Chinook populations have been teetering on the brink for years.  The Nez Perce calculated the Quasi-Extinction Threshold for the Snake River Chinook.  Showing that 42% of the Snake River Basin spring/summer Chinook populations have fewer that 50 natural origin </a:t>
            </a:r>
            <a:r>
              <a:rPr lang="en-US" sz="1200" kern="1200" dirty="0" err="1" smtClean="0">
                <a:solidFill>
                  <a:schemeClr val="tx1"/>
                </a:solidFill>
                <a:effectLst/>
                <a:latin typeface="+mn-lt"/>
                <a:ea typeface="+mn-ea"/>
                <a:cs typeface="+mn-cs"/>
              </a:rPr>
              <a:t>spawners</a:t>
            </a:r>
            <a:r>
              <a:rPr lang="en-US" sz="1200" kern="1200" dirty="0" smtClean="0">
                <a:solidFill>
                  <a:schemeClr val="tx1"/>
                </a:solidFill>
                <a:effectLst/>
                <a:latin typeface="+mn-lt"/>
                <a:ea typeface="+mn-ea"/>
                <a:cs typeface="+mn-cs"/>
              </a:rPr>
              <a:t> remaining, putting those populations below the Quasi-Extinction Threshold.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predictions hold, by 2025 – 77% of the spring/summer Chinook </a:t>
            </a:r>
            <a:r>
              <a:rPr lang="en-US" sz="1200" kern="1200" dirty="0" err="1" smtClean="0">
                <a:solidFill>
                  <a:schemeClr val="tx1"/>
                </a:solidFill>
                <a:effectLst/>
                <a:latin typeface="+mn-lt"/>
                <a:ea typeface="+mn-ea"/>
                <a:cs typeface="+mn-cs"/>
              </a:rPr>
              <a:t>spawners</a:t>
            </a:r>
            <a:r>
              <a:rPr lang="en-US" sz="1200" kern="1200" dirty="0" smtClean="0">
                <a:solidFill>
                  <a:schemeClr val="tx1"/>
                </a:solidFill>
                <a:effectLst/>
                <a:latin typeface="+mn-lt"/>
                <a:ea typeface="+mn-ea"/>
                <a:cs typeface="+mn-cs"/>
              </a:rPr>
              <a:t> will be below the Quasi-Extinction Threshold.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better show the Tucannon Returns, I have added the WDFW’s return numbers showing the downward trend the past several years.  With returning number of spring chinook on the Y-axis and the Run Year on the X-axis.  For reference, Spring Chinook in the Snake and Tucannon Basins were ESA listed in 1995.</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words of Nez Perce elder – Elmer Crow – the time to act is now!</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2D8FCE-5576-4044-B88C-07ABBB1A53E4}" type="slidenum">
              <a:rPr lang="en-US" smtClean="0"/>
              <a:t>4</a:t>
            </a:fld>
            <a:endParaRPr lang="en-US"/>
          </a:p>
        </p:txBody>
      </p:sp>
    </p:spTree>
    <p:extLst>
      <p:ext uri="{BB962C8B-B14F-4D97-AF65-F5344CB8AC3E}">
        <p14:creationId xmlns:p14="http://schemas.microsoft.com/office/powerpoint/2010/main" val="3265277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5 – What is the Umatilla Tribe’s habitat program approach to solving these problems in the Tucannon basin?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First Foods approach requires that we get our heads out of the channel and look for restoration opportunities on the floodplain and uplands.  The holistic river vision approach is necessary to provide for all first foods within the seasonal round.  The first foods</a:t>
            </a:r>
            <a:r>
              <a:rPr lang="en-US" sz="1200" kern="1200" baseline="0" dirty="0" smtClean="0">
                <a:solidFill>
                  <a:schemeClr val="tx1"/>
                </a:solidFill>
                <a:effectLst/>
                <a:latin typeface="+mn-lt"/>
                <a:ea typeface="+mn-ea"/>
                <a:cs typeface="+mn-cs"/>
              </a:rPr>
              <a:t> are shown by month of the year, highlighting which foods </a:t>
            </a:r>
            <a:r>
              <a:rPr lang="en-US" sz="1200" kern="1200" dirty="0" smtClean="0">
                <a:solidFill>
                  <a:schemeClr val="tx1"/>
                </a:solidFill>
                <a:effectLst/>
                <a:latin typeface="+mn-lt"/>
                <a:ea typeface="+mn-ea"/>
                <a:cs typeface="+mn-cs"/>
              </a:rPr>
              <a:t>the tribes subsist 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explaining why the Umatilla Tribe’s River Vision is First Foods focused.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Using River Vision to rebuild ecological resilience within these river systems, means putting the missing ecological pieces (think River Vision touchstones; hydrology, geomorphology,</a:t>
            </a:r>
            <a:r>
              <a:rPr lang="en-US" sz="1200" kern="1200" baseline="0" dirty="0" smtClean="0">
                <a:solidFill>
                  <a:schemeClr val="tx1"/>
                </a:solidFill>
                <a:effectLst/>
                <a:latin typeface="+mn-lt"/>
                <a:ea typeface="+mn-ea"/>
                <a:cs typeface="+mn-cs"/>
              </a:rPr>
              <a:t> connectivity, riparian and aquatic biota</a:t>
            </a:r>
            <a:r>
              <a:rPr lang="en-US" sz="1200" kern="1200" dirty="0" smtClean="0">
                <a:solidFill>
                  <a:schemeClr val="tx1"/>
                </a:solidFill>
                <a:effectLst/>
                <a:latin typeface="+mn-lt"/>
                <a:ea typeface="+mn-ea"/>
                <a:cs typeface="+mn-cs"/>
              </a:rPr>
              <a:t>) back like puzzle pieces, allowing these systems to be resistant to disturbance, both natural and un-natural, so that the channel processes and forms are still recognizable to the native species that depend on them.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aquatic biota touchstone functions as a response variable to the other four River Vision Touchstones.</a:t>
            </a:r>
          </a:p>
          <a:p>
            <a:endParaRPr lang="en-US" sz="1200" kern="1200" dirty="0" smtClean="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6662BC77-4955-4E6B-BFC9-8B00E14BF46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817328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6 – What are the limiting factors in the Tucannon Basin and how do they exist on the ground?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2010 and recently updated 2020 Tucannon Basin restoration plans, identifies the limiting factors as; decreased floodplain connectivity,</a:t>
            </a:r>
            <a:r>
              <a:rPr lang="en-US" sz="1200" kern="1200" baseline="0" dirty="0" smtClean="0">
                <a:solidFill>
                  <a:schemeClr val="tx1"/>
                </a:solidFill>
                <a:effectLst/>
                <a:latin typeface="+mn-lt"/>
                <a:ea typeface="+mn-ea"/>
                <a:cs typeface="+mn-cs"/>
              </a:rPr>
              <a:t> decreased channel complexity and increased stream power.  And are being caused by</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7-20% loss of channel length throughout the Tucannon Basin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 the decreased channel length increasing channel slope and stream power</a:t>
            </a:r>
            <a:r>
              <a:rPr lang="en-US" sz="1200" kern="1200" baseline="0" dirty="0" smtClean="0">
                <a:solidFill>
                  <a:schemeClr val="tx1"/>
                </a:solidFill>
                <a:effectLst/>
                <a:latin typeface="+mn-lt"/>
                <a:ea typeface="+mn-ea"/>
                <a:cs typeface="+mn-cs"/>
              </a:rPr>
              <a:t> causing further </a:t>
            </a:r>
            <a:r>
              <a:rPr lang="en-US" sz="1200" kern="1200" dirty="0" smtClean="0">
                <a:solidFill>
                  <a:schemeClr val="tx1"/>
                </a:solidFill>
                <a:effectLst/>
                <a:latin typeface="+mn-lt"/>
                <a:ea typeface="+mn-ea"/>
                <a:cs typeface="+mn-cs"/>
              </a:rPr>
              <a:t>channel incision and decreased channel complexity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Cluer &amp; Thorne’s channel evolution model describes the </a:t>
            </a:r>
            <a:r>
              <a:rPr lang="en-US" sz="1200" kern="1200" dirty="0" err="1" smtClean="0">
                <a:solidFill>
                  <a:schemeClr val="tx1"/>
                </a:solidFill>
                <a:effectLst/>
                <a:latin typeface="+mn-lt"/>
                <a:ea typeface="+mn-ea"/>
                <a:cs typeface="+mn-cs"/>
              </a:rPr>
              <a:t>Tucannon’s</a:t>
            </a:r>
            <a:r>
              <a:rPr lang="en-US" sz="1200" kern="1200" dirty="0" smtClean="0">
                <a:solidFill>
                  <a:schemeClr val="tx1"/>
                </a:solidFill>
                <a:effectLst/>
                <a:latin typeface="+mn-lt"/>
                <a:ea typeface="+mn-ea"/>
                <a:cs typeface="+mn-cs"/>
              </a:rPr>
              <a:t> Stage 3s condition as arrested degradation, highlighting</a:t>
            </a:r>
            <a:r>
              <a:rPr lang="en-US" sz="1200" kern="1200" baseline="0" dirty="0" smtClean="0">
                <a:solidFill>
                  <a:schemeClr val="tx1"/>
                </a:solidFill>
                <a:effectLst/>
                <a:latin typeface="+mn-lt"/>
                <a:ea typeface="+mn-ea"/>
                <a:cs typeface="+mn-cs"/>
              </a:rPr>
              <a:t> the need for corrective action</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Channel types on the right side of the channel evolution model (Stages 2 thru 5) have decreased habitat, water quality, biota and resilience, shown by</a:t>
            </a:r>
            <a:r>
              <a:rPr lang="en-US" sz="1200" kern="1200" baseline="0" dirty="0" smtClean="0">
                <a:solidFill>
                  <a:schemeClr val="tx1"/>
                </a:solidFill>
                <a:effectLst/>
                <a:latin typeface="+mn-lt"/>
                <a:ea typeface="+mn-ea"/>
                <a:cs typeface="+mn-cs"/>
              </a:rPr>
              <a:t> the size of the pie graph as approximately 25% of the overall habitat and ecosystem benefits of channels in a Stage 0 condition</a:t>
            </a:r>
            <a:r>
              <a:rPr lang="en-US" sz="1200" kern="1200" dirty="0" smtClean="0">
                <a:solidFill>
                  <a:schemeClr val="tx1"/>
                </a:solidFill>
                <a:effectLst/>
                <a:latin typeface="+mn-lt"/>
                <a:ea typeface="+mn-ea"/>
                <a:cs typeface="+mn-cs"/>
              </a:rPr>
              <a:t>.  The channel evolution</a:t>
            </a:r>
            <a:r>
              <a:rPr lang="en-US" sz="1200" kern="1200" baseline="0" dirty="0" smtClean="0">
                <a:solidFill>
                  <a:schemeClr val="tx1"/>
                </a:solidFill>
                <a:effectLst/>
                <a:latin typeface="+mn-lt"/>
                <a:ea typeface="+mn-ea"/>
                <a:cs typeface="+mn-cs"/>
              </a:rPr>
              <a:t> model describes the consequences of channels without floodplain connectivity.  Further evidence of the need to develop restoration projects with River Vision principles.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E210DC-20A7-451A-8D33-3748C430416D}" type="slidenum">
              <a:rPr lang="en-US" smtClean="0"/>
              <a:t>6</a:t>
            </a:fld>
            <a:endParaRPr lang="en-US"/>
          </a:p>
        </p:txBody>
      </p:sp>
    </p:spTree>
    <p:extLst>
      <p:ext uri="{BB962C8B-B14F-4D97-AF65-F5344CB8AC3E}">
        <p14:creationId xmlns:p14="http://schemas.microsoft.com/office/powerpoint/2010/main" val="1663792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7 – As an example of the Stage 3s condition, I will take you to our restoration project at Project Area 27/28.</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I’ve included the old channel traces from Barry Hecht’s analysis completed in 1982 as a visual reference to the changes in many of the reaches or Project Areas in the Tucannon.  Remember we lost 7-20% of the overall channel length in the Tucannon</a:t>
            </a:r>
            <a:r>
              <a:rPr lang="en-US" sz="1200" kern="1200" baseline="0" dirty="0" smtClean="0">
                <a:solidFill>
                  <a:schemeClr val="tx1"/>
                </a:solidFill>
                <a:effectLst/>
                <a:latin typeface="+mn-lt"/>
                <a:ea typeface="+mn-ea"/>
                <a:cs typeface="+mn-cs"/>
              </a:rPr>
              <a:t> with some of this straightening happening well before the 1937 aerial photos were 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Notice the channel length and pattern changes from 1937 in blue to 1978 in red.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1937 channel length was measured at 8,240 </a:t>
            </a:r>
            <a:r>
              <a:rPr lang="en-US" sz="1200" kern="1200" dirty="0" err="1" smtClean="0">
                <a:solidFill>
                  <a:schemeClr val="tx1"/>
                </a:solidFill>
                <a:effectLst/>
                <a:latin typeface="+mn-lt"/>
                <a:ea typeface="+mn-ea"/>
                <a:cs typeface="+mn-cs"/>
              </a:rPr>
              <a:t>ft</a:t>
            </a:r>
            <a:r>
              <a:rPr lang="en-US" sz="1200" kern="1200" dirty="0" smtClean="0">
                <a:solidFill>
                  <a:schemeClr val="tx1"/>
                </a:solidFill>
                <a:effectLst/>
                <a:latin typeface="+mn-lt"/>
                <a:ea typeface="+mn-ea"/>
                <a:cs typeface="+mn-cs"/>
              </a:rPr>
              <a:t> and by 1978 was reduced to 7,105 ft.  I’ve included the 2021 channel length as further evidence of channel straightening, showing that the channel was </a:t>
            </a:r>
            <a:r>
              <a:rPr lang="en-US" sz="1200" kern="1200" dirty="0" err="1" smtClean="0">
                <a:solidFill>
                  <a:schemeClr val="tx1"/>
                </a:solidFill>
                <a:effectLst/>
                <a:latin typeface="+mn-lt"/>
                <a:ea typeface="+mn-ea"/>
                <a:cs typeface="+mn-cs"/>
              </a:rPr>
              <a:t>futher</a:t>
            </a:r>
            <a:r>
              <a:rPr lang="en-US" sz="1200" kern="1200" dirty="0" smtClean="0">
                <a:solidFill>
                  <a:schemeClr val="tx1"/>
                </a:solidFill>
                <a:effectLst/>
                <a:latin typeface="+mn-lt"/>
                <a:ea typeface="+mn-ea"/>
                <a:cs typeface="+mn-cs"/>
              </a:rPr>
              <a:t> straightened to 7,025 ft.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62BC77-4955-4E6B-BFC9-8B00E14BF46E}" type="slidenum">
              <a:rPr lang="en-US" smtClean="0"/>
              <a:t>7</a:t>
            </a:fld>
            <a:endParaRPr lang="en-US"/>
          </a:p>
        </p:txBody>
      </p:sp>
    </p:spTree>
    <p:extLst>
      <p:ext uri="{BB962C8B-B14F-4D97-AF65-F5344CB8AC3E}">
        <p14:creationId xmlns:p14="http://schemas.microsoft.com/office/powerpoint/2010/main" val="3234763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Side 8 – Now an introduction to</a:t>
            </a:r>
            <a:r>
              <a:rPr lang="en-US" sz="1200" kern="1200" baseline="0" dirty="0" smtClean="0">
                <a:solidFill>
                  <a:schemeClr val="tx1"/>
                </a:solidFill>
                <a:effectLst/>
                <a:latin typeface="+mn-lt"/>
                <a:ea typeface="+mn-ea"/>
                <a:cs typeface="+mn-cs"/>
              </a:rPr>
              <a:t> the restoration project at </a:t>
            </a:r>
            <a:r>
              <a:rPr lang="en-US" sz="1200" kern="1200" dirty="0" smtClean="0">
                <a:solidFill>
                  <a:schemeClr val="tx1"/>
                </a:solidFill>
                <a:effectLst/>
                <a:latin typeface="+mn-lt"/>
                <a:ea typeface="+mn-ea"/>
                <a:cs typeface="+mn-cs"/>
              </a:rPr>
              <a:t>Project Area 27/28 in the Tucannon.  The original plan for phase 1 included all the in-channel work, but with delays caused by covid-19, Phase 1 was cut in half.  With the first Phase implemented in 2020 – with work starting in the middle of the project area.  The in-channel work included 350 large trees both in-channel and on the floodplain to help reduce velocities thru the Project Area.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Phase 2 was completed in the summer of 2021.  This phase completed the second half of the in-channel work, occurring both upstream and downstream of the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phase.  We installed an additional 350 large trees in the channel and on the floodplain filled some of the </a:t>
            </a:r>
            <a:r>
              <a:rPr lang="en-US" sz="1200" kern="1200" dirty="0" err="1" smtClean="0">
                <a:solidFill>
                  <a:schemeClr val="tx1"/>
                </a:solidFill>
                <a:effectLst/>
                <a:latin typeface="+mn-lt"/>
                <a:ea typeface="+mn-ea"/>
                <a:cs typeface="+mn-cs"/>
              </a:rPr>
              <a:t>mainstem</a:t>
            </a:r>
            <a:r>
              <a:rPr lang="en-US" sz="1200" kern="1200" dirty="0" smtClean="0">
                <a:solidFill>
                  <a:schemeClr val="tx1"/>
                </a:solidFill>
                <a:effectLst/>
                <a:latin typeface="+mn-lt"/>
                <a:ea typeface="+mn-ea"/>
                <a:cs typeface="+mn-cs"/>
              </a:rPr>
              <a:t> channel with native materials generated</a:t>
            </a:r>
            <a:r>
              <a:rPr lang="en-US" sz="1200" kern="1200" baseline="0" dirty="0" smtClean="0">
                <a:solidFill>
                  <a:schemeClr val="tx1"/>
                </a:solidFill>
                <a:effectLst/>
                <a:latin typeface="+mn-lt"/>
                <a:ea typeface="+mn-ea"/>
                <a:cs typeface="+mn-cs"/>
              </a:rPr>
              <a:t> from levee removal and reconnected several existing </a:t>
            </a:r>
            <a:r>
              <a:rPr lang="en-US" sz="1200" kern="1200" baseline="0" dirty="0" err="1" smtClean="0">
                <a:solidFill>
                  <a:schemeClr val="tx1"/>
                </a:solidFill>
                <a:effectLst/>
                <a:latin typeface="+mn-lt"/>
                <a:ea typeface="+mn-ea"/>
                <a:cs typeface="+mn-cs"/>
              </a:rPr>
              <a:t>sidechannels</a:t>
            </a:r>
            <a:r>
              <a:rPr lang="en-US" sz="1200" kern="1200" dirty="0" smtClean="0">
                <a:solidFill>
                  <a:schemeClr val="tx1"/>
                </a:solidFill>
                <a:effectLst/>
                <a:latin typeface="+mn-lt"/>
                <a:ea typeface="+mn-ea"/>
                <a:cs typeface="+mn-cs"/>
              </a:rPr>
              <a:t> .  In addition, there were 4 large channel spanning log jams constructed to help dissipate stream energy at the bottom end of the project area, before the river leaves the landowner’s property.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Phase 3 – Is planned for the Spring of 2023, and includes irrigation efficiencies, water rights transfers and a ~7 acre floodplain easement.  The instream water transfer</a:t>
            </a:r>
            <a:r>
              <a:rPr lang="en-US" sz="1200" kern="1200" baseline="0" dirty="0" smtClean="0">
                <a:solidFill>
                  <a:schemeClr val="tx1"/>
                </a:solidFill>
                <a:effectLst/>
                <a:latin typeface="+mn-lt"/>
                <a:ea typeface="+mn-ea"/>
                <a:cs typeface="+mn-cs"/>
              </a:rPr>
              <a:t> and floodplain easement, will </a:t>
            </a:r>
            <a:r>
              <a:rPr lang="en-US" sz="1200" kern="1200" dirty="0" smtClean="0">
                <a:solidFill>
                  <a:schemeClr val="tx1"/>
                </a:solidFill>
                <a:effectLst/>
                <a:latin typeface="+mn-lt"/>
                <a:ea typeface="+mn-ea"/>
                <a:cs typeface="+mn-cs"/>
              </a:rPr>
              <a:t>help offset the cost of the irrigation efficiencies, we plan to complete the floodplain easement and transfer water back in-stream.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Phase 4 – is the 7 acre floodplain reconnection.  The floodplain reconnection project is planned for the summer of 2023.  Since this phase of the project is mostly constructed out of water, we plan to start after the farms Triticale’s is harvested from the property.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floodplain acres are currently the most productive farm</a:t>
            </a:r>
            <a:r>
              <a:rPr lang="en-US" sz="1200" kern="1200" baseline="0" dirty="0" smtClean="0">
                <a:solidFill>
                  <a:schemeClr val="tx1"/>
                </a:solidFill>
                <a:effectLst/>
                <a:latin typeface="+mn-lt"/>
                <a:ea typeface="+mn-ea"/>
                <a:cs typeface="+mn-cs"/>
              </a:rPr>
              <a:t> ground on</a:t>
            </a:r>
            <a:r>
              <a:rPr lang="en-US" sz="1200" kern="1200" dirty="0" smtClean="0">
                <a:solidFill>
                  <a:schemeClr val="tx1"/>
                </a:solidFill>
                <a:effectLst/>
                <a:latin typeface="+mn-lt"/>
                <a:ea typeface="+mn-ea"/>
                <a:cs typeface="+mn-cs"/>
              </a:rPr>
              <a:t> the property, so we want to make sure the newly installed irrigation efficiency in the upland fields help offset any production losses caused by the conversion of the lower field back to floodplain.  As you can tell by the photo, plans need to be made to revegetate the lower field, before water is turned out there on an annual basis to alleviate any unintended temperature increases due to the lack of vegetation.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62BC77-4955-4E6B-BFC9-8B00E14BF46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670139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Slide 9 – This photo shows the pre-project in 2020 and the post project 2022 with Phases 1 and 2 complete.  The red trace highlights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pre-project and blue trace highlights</a:t>
            </a:r>
            <a:r>
              <a:rPr lang="en-US" sz="1200" kern="1200" baseline="0" dirty="0" smtClean="0">
                <a:solidFill>
                  <a:schemeClr val="tx1"/>
                </a:solidFill>
                <a:effectLst/>
                <a:latin typeface="+mn-lt"/>
                <a:ea typeface="+mn-ea"/>
                <a:cs typeface="+mn-cs"/>
              </a:rPr>
              <a:t> the new channel features,</a:t>
            </a:r>
            <a:r>
              <a:rPr lang="en-US" sz="1200" kern="1200" dirty="0" smtClean="0">
                <a:solidFill>
                  <a:schemeClr val="tx1"/>
                </a:solidFill>
                <a:effectLst/>
                <a:latin typeface="+mn-lt"/>
                <a:ea typeface="+mn-ea"/>
                <a:cs typeface="+mn-cs"/>
              </a:rPr>
              <a:t> post project.</a:t>
            </a:r>
          </a:p>
          <a:p>
            <a:endParaRPr lang="en-US" dirty="0"/>
          </a:p>
        </p:txBody>
      </p:sp>
      <p:sp>
        <p:nvSpPr>
          <p:cNvPr id="4" name="Slide Number Placeholder 3"/>
          <p:cNvSpPr>
            <a:spLocks noGrp="1"/>
          </p:cNvSpPr>
          <p:nvPr>
            <p:ph type="sldNum" sz="quarter" idx="5"/>
          </p:nvPr>
        </p:nvSpPr>
        <p:spPr/>
        <p:txBody>
          <a:bodyPr/>
          <a:lstStyle/>
          <a:p>
            <a:fld id="{6662BC77-4955-4E6B-BFC9-8B00E14BF46E}" type="slidenum">
              <a:rPr lang="en-US" smtClean="0"/>
              <a:t>9</a:t>
            </a:fld>
            <a:endParaRPr lang="en-US"/>
          </a:p>
        </p:txBody>
      </p:sp>
    </p:spTree>
    <p:extLst>
      <p:ext uri="{BB962C8B-B14F-4D97-AF65-F5344CB8AC3E}">
        <p14:creationId xmlns:p14="http://schemas.microsoft.com/office/powerpoint/2010/main" val="894748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358BF5DB-68EC-4FBA-9A57-C6AB50649765}" type="datetime1">
              <a:rPr lang="en-US" smtClean="0">
                <a:solidFill>
                  <a:srgbClr val="DBF5F9">
                    <a:shade val="90000"/>
                  </a:srgbClr>
                </a:solidFill>
              </a:rPr>
              <a:t>4/10/2023</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597534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B4C89F3-7F01-44FF-B178-8BA9697F1BCE}" type="datetime1">
              <a:rPr lang="en-US" smtClean="0">
                <a:solidFill>
                  <a:srgbClr val="DBF5F9">
                    <a:shade val="90000"/>
                  </a:srgbClr>
                </a:solidFill>
              </a:rPr>
              <a:t>4/10/2023</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465393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B6DCB1E-A508-41F4-B183-9371780935E7}" type="datetime1">
              <a:rPr lang="en-US" smtClean="0">
                <a:solidFill>
                  <a:srgbClr val="DBF5F9">
                    <a:shade val="90000"/>
                  </a:srgbClr>
                </a:solidFill>
              </a:rPr>
              <a:t>4/10/2023</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4132666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43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hank You">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xmlns=""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anchor="b" anchorCtr="0"/>
          <a:lstStyle>
            <a:lvl1pPr algn="r">
              <a:defRPr sz="6600" spc="-15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2494607" y="3684672"/>
            <a:ext cx="5282503" cy="1604172"/>
          </a:xfr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5" name="Straight Connector 4">
            <a:extLst>
              <a:ext uri="{FF2B5EF4-FFF2-40B4-BE49-F238E27FC236}">
                <a16:creationId xmlns:a16="http://schemas.microsoft.com/office/drawing/2014/main" xmlns=""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xmlns="" id="{BC122267-81F5-4D7C-8854-830FD491A4E9}"/>
              </a:ext>
            </a:extLst>
          </p:cNvPr>
          <p:cNvSpPr>
            <a:spLocks noGrp="1"/>
          </p:cNvSpPr>
          <p:nvPr>
            <p:ph type="body" sz="quarter" idx="13" hasCustomPrompt="1"/>
          </p:nvPr>
        </p:nvSpPr>
        <p:spPr>
          <a:xfrm>
            <a:off x="2667000" y="4142258"/>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Contact Number</a:t>
            </a:r>
          </a:p>
        </p:txBody>
      </p:sp>
      <p:sp>
        <p:nvSpPr>
          <p:cNvPr id="9" name="Text Placeholder 5">
            <a:extLst>
              <a:ext uri="{FF2B5EF4-FFF2-40B4-BE49-F238E27FC236}">
                <a16:creationId xmlns:a16="http://schemas.microsoft.com/office/drawing/2014/main" xmlns="" id="{D1624B9A-AB57-40B6-89A6-D34ED60BBF00}"/>
              </a:ext>
            </a:extLst>
          </p:cNvPr>
          <p:cNvSpPr>
            <a:spLocks noGrp="1"/>
          </p:cNvSpPr>
          <p:nvPr>
            <p:ph type="body" sz="quarter" idx="14" hasCustomPrompt="1"/>
          </p:nvPr>
        </p:nvSpPr>
        <p:spPr>
          <a:xfrm>
            <a:off x="2667000" y="4448040"/>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Email or Social Media Handle</a:t>
            </a:r>
          </a:p>
        </p:txBody>
      </p:sp>
      <p:sp>
        <p:nvSpPr>
          <p:cNvPr id="8" name="Picture Placeholder 5">
            <a:extLst>
              <a:ext uri="{FF2B5EF4-FFF2-40B4-BE49-F238E27FC236}">
                <a16:creationId xmlns:a16="http://schemas.microsoft.com/office/drawing/2014/main" xmlns=""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noProof="0" dirty="0"/>
              <a:t>Logo</a:t>
            </a:r>
          </a:p>
        </p:txBody>
      </p:sp>
      <p:sp>
        <p:nvSpPr>
          <p:cNvPr id="10" name="Text Placeholder 5">
            <a:extLst>
              <a:ext uri="{FF2B5EF4-FFF2-40B4-BE49-F238E27FC236}">
                <a16:creationId xmlns:a16="http://schemas.microsoft.com/office/drawing/2014/main" xmlns="" id="{7436EF9B-F86C-114A-BB87-C439E5F12997}"/>
              </a:ext>
            </a:extLst>
          </p:cNvPr>
          <p:cNvSpPr>
            <a:spLocks noGrp="1"/>
          </p:cNvSpPr>
          <p:nvPr>
            <p:ph type="body" sz="quarter" idx="16" hasCustomPrompt="1"/>
          </p:nvPr>
        </p:nvSpPr>
        <p:spPr>
          <a:xfrm>
            <a:off x="2667000" y="4753821"/>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Website Address</a:t>
            </a:r>
          </a:p>
        </p:txBody>
      </p:sp>
    </p:spTree>
    <p:extLst>
      <p:ext uri="{BB962C8B-B14F-4D97-AF65-F5344CB8AC3E}">
        <p14:creationId xmlns:p14="http://schemas.microsoft.com/office/powerpoint/2010/main" val="2607574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575CB74-CBF3-4CE2-B52C-D251ADDF7FC1}" type="datetime1">
              <a:rPr lang="en-US" smtClean="0">
                <a:solidFill>
                  <a:srgbClr val="DBF5F9">
                    <a:shade val="90000"/>
                  </a:srgbClr>
                </a:solidFill>
              </a:rPr>
              <a:t>4/10/2023</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240581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B471AC8-661B-41A9-BBFE-A94C9B51DAFB}" type="datetime1">
              <a:rPr lang="en-US" smtClean="0">
                <a:solidFill>
                  <a:srgbClr val="DBF5F9">
                    <a:shade val="90000"/>
                  </a:srgbClr>
                </a:solidFill>
              </a:rPr>
              <a:t>4/10/2023</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4105821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45FE8F4-78EF-4F33-BB51-32D9CBBA525B}" type="datetime1">
              <a:rPr lang="en-US" smtClean="0">
                <a:solidFill>
                  <a:srgbClr val="DBF5F9">
                    <a:shade val="90000"/>
                  </a:srgbClr>
                </a:solidFill>
              </a:rPr>
              <a:t>4/10/2023</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425370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DFF5FA1-0DD7-49FB-9138-BEB3C0170354}" type="datetime1">
              <a:rPr lang="en-US" smtClean="0">
                <a:solidFill>
                  <a:srgbClr val="DBF5F9">
                    <a:shade val="90000"/>
                  </a:srgbClr>
                </a:solidFill>
              </a:rPr>
              <a:t>4/10/2023</a:t>
            </a:fld>
            <a:endParaRPr lang="en-US" dirty="0">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DBF5F9">
                  <a:shade val="90000"/>
                </a:srgbClr>
              </a:solidFill>
            </a:endParaRPr>
          </a:p>
        </p:txBody>
      </p:sp>
      <p:sp>
        <p:nvSpPr>
          <p:cNvPr id="7" name="Slide Number Placeholder 6"/>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038681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A03B437-860F-4BC7-B453-9300281FF8AC}" type="datetime1">
              <a:rPr lang="en-US" smtClean="0">
                <a:solidFill>
                  <a:srgbClr val="DBF5F9">
                    <a:shade val="90000"/>
                  </a:srgbClr>
                </a:solidFill>
              </a:rPr>
              <a:t>4/10/2023</a:t>
            </a:fld>
            <a:endParaRPr lang="en-US" dirty="0">
              <a:solidFill>
                <a:srgbClr val="DBF5F9">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DBF5F9">
                  <a:shade val="90000"/>
                </a:srgbClr>
              </a:solidFill>
            </a:endParaRPr>
          </a:p>
        </p:txBody>
      </p:sp>
      <p:sp>
        <p:nvSpPr>
          <p:cNvPr id="9" name="Slide Number Placeholder 8"/>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111748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77DEA85-D906-4C1D-AC78-DF734B8FD1FF}" type="datetime1">
              <a:rPr lang="en-US" smtClean="0">
                <a:solidFill>
                  <a:srgbClr val="DBF5F9">
                    <a:shade val="90000"/>
                  </a:srgbClr>
                </a:solidFill>
              </a:rPr>
              <a:t>4/10/2023</a:t>
            </a:fld>
            <a:endParaRPr lang="en-US" dirty="0">
              <a:solidFill>
                <a:srgbClr val="DBF5F9">
                  <a:shade val="90000"/>
                </a:srgbClr>
              </a:solidFill>
            </a:endParaRPr>
          </a:p>
        </p:txBody>
      </p:sp>
      <p:sp>
        <p:nvSpPr>
          <p:cNvPr id="4" name="Footer Placeholder 3"/>
          <p:cNvSpPr>
            <a:spLocks noGrp="1"/>
          </p:cNvSpPr>
          <p:nvPr>
            <p:ph type="ftr" sz="quarter" idx="11"/>
          </p:nvPr>
        </p:nvSpPr>
        <p:spPr/>
        <p:txBody>
          <a:bodyPr/>
          <a:lstStyle/>
          <a:p>
            <a:endParaRPr lang="en-US" dirty="0">
              <a:solidFill>
                <a:srgbClr val="DBF5F9">
                  <a:shade val="90000"/>
                </a:srgbClr>
              </a:solidFill>
            </a:endParaRPr>
          </a:p>
        </p:txBody>
      </p:sp>
      <p:sp>
        <p:nvSpPr>
          <p:cNvPr id="5" name="Slide Number Placeholder 4"/>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2807955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3A550D8-9C42-40B7-82BF-F79A1CAD795D}" type="datetime1">
              <a:rPr lang="en-US" smtClean="0">
                <a:solidFill>
                  <a:srgbClr val="DBF5F9">
                    <a:shade val="90000"/>
                  </a:srgbClr>
                </a:solidFill>
              </a:rPr>
              <a:t>4/10/2023</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015608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DA138-7F22-4C53-B1ED-A7C5620865CD}" type="datetime1">
              <a:rPr lang="en-US" smtClean="0">
                <a:solidFill>
                  <a:srgbClr val="DBF5F9">
                    <a:shade val="90000"/>
                  </a:srgbClr>
                </a:solidFill>
              </a:rPr>
              <a:t>4/10/2023</a:t>
            </a:fld>
            <a:endParaRPr lang="en-US" dirty="0">
              <a:solidFill>
                <a:srgbClr val="DBF5F9">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DBF5F9">
                  <a:shade val="90000"/>
                </a:srgbClr>
              </a:solidFill>
            </a:endParaRPr>
          </a:p>
        </p:txBody>
      </p:sp>
      <p:sp>
        <p:nvSpPr>
          <p:cNvPr id="4" name="Slide Number Placeholder 3"/>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805362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26A33CD-7642-4DB8-98E9-50FB1193A163}" type="datetime1">
              <a:rPr lang="en-US" smtClean="0">
                <a:solidFill>
                  <a:srgbClr val="DBF5F9">
                    <a:shade val="90000"/>
                  </a:srgbClr>
                </a:solidFill>
              </a:rPr>
              <a:t>4/10/2023</a:t>
            </a:fld>
            <a:endParaRPr lang="en-US" dirty="0">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DBF5F9">
                  <a:shade val="90000"/>
                </a:srgbClr>
              </a:solidFill>
            </a:endParaRPr>
          </a:p>
        </p:txBody>
      </p:sp>
      <p:sp>
        <p:nvSpPr>
          <p:cNvPr id="7" name="Slide Number Placeholder 6"/>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763007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7B1865D-89A9-48C7-881C-EF18284ED51F}" type="datetime1">
              <a:rPr lang="en-US" smtClean="0">
                <a:solidFill>
                  <a:srgbClr val="DBF5F9">
                    <a:shade val="90000"/>
                  </a:srgbClr>
                </a:solidFill>
              </a:rPr>
              <a:t>4/10/2023</a:t>
            </a:fld>
            <a:endParaRPr lang="en-US" dirty="0">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DBF5F9">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white"/>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white"/>
              </a:solidFill>
            </a:endParaRPr>
          </a:p>
        </p:txBody>
      </p:sp>
    </p:spTree>
    <p:extLst>
      <p:ext uri="{BB962C8B-B14F-4D97-AF65-F5344CB8AC3E}">
        <p14:creationId xmlns:p14="http://schemas.microsoft.com/office/powerpoint/2010/main" val="2722066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158F2CC-200F-4357-970C-83F9899A8B49}" type="datetime1">
              <a:rPr lang="en-US" smtClean="0">
                <a:solidFill>
                  <a:srgbClr val="DBF5F9">
                    <a:shade val="90000"/>
                  </a:srgbClr>
                </a:solidFill>
              </a:rPr>
              <a:t>4/10/2023</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4164898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320EE0B-E3ED-4825-A75D-6F870DBA2D08}" type="datetime1">
              <a:rPr lang="en-US" smtClean="0">
                <a:solidFill>
                  <a:srgbClr val="DBF5F9">
                    <a:shade val="90000"/>
                  </a:srgbClr>
                </a:solidFill>
              </a:rPr>
              <a:t>4/10/2023</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840089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21F30AC-286B-4E7D-BDF5-1B8B38056D5B}" type="datetime1">
              <a:rPr lang="en-US" smtClean="0">
                <a:solidFill>
                  <a:srgbClr val="DBF5F9">
                    <a:shade val="90000"/>
                  </a:srgbClr>
                </a:solidFill>
              </a:rPr>
              <a:t>4/10/2023</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401200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C9DDF3C-3F4B-481F-A165-E899ABE2FC9B}" type="datetime1">
              <a:rPr lang="en-US" smtClean="0">
                <a:solidFill>
                  <a:srgbClr val="DBF5F9">
                    <a:shade val="90000"/>
                  </a:srgbClr>
                </a:solidFill>
              </a:rPr>
              <a:t>4/10/2023</a:t>
            </a:fld>
            <a:endParaRPr lang="en-US" dirty="0">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DBF5F9">
                  <a:shade val="90000"/>
                </a:srgbClr>
              </a:solidFill>
            </a:endParaRPr>
          </a:p>
        </p:txBody>
      </p:sp>
      <p:sp>
        <p:nvSpPr>
          <p:cNvPr id="7" name="Slide Number Placeholder 6"/>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879568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A70E6EC3-62AC-4A9E-8E7D-6A93FFA89FD7}" type="datetime1">
              <a:rPr lang="en-US" smtClean="0">
                <a:solidFill>
                  <a:srgbClr val="DBF5F9">
                    <a:shade val="90000"/>
                  </a:srgbClr>
                </a:solidFill>
              </a:rPr>
              <a:t>4/10/2023</a:t>
            </a:fld>
            <a:endParaRPr lang="en-US" dirty="0">
              <a:solidFill>
                <a:srgbClr val="DBF5F9">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DBF5F9">
                  <a:shade val="90000"/>
                </a:srgbClr>
              </a:solidFill>
            </a:endParaRPr>
          </a:p>
        </p:txBody>
      </p:sp>
      <p:sp>
        <p:nvSpPr>
          <p:cNvPr id="9" name="Slide Number Placeholder 8"/>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38017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E4D6346-BD10-48BE-91D7-2D73AC218BE8}" type="datetime1">
              <a:rPr lang="en-US" smtClean="0">
                <a:solidFill>
                  <a:srgbClr val="DBF5F9">
                    <a:shade val="90000"/>
                  </a:srgbClr>
                </a:solidFill>
              </a:rPr>
              <a:t>4/10/2023</a:t>
            </a:fld>
            <a:endParaRPr lang="en-US" dirty="0">
              <a:solidFill>
                <a:srgbClr val="DBF5F9">
                  <a:shade val="90000"/>
                </a:srgbClr>
              </a:solidFill>
            </a:endParaRPr>
          </a:p>
        </p:txBody>
      </p:sp>
      <p:sp>
        <p:nvSpPr>
          <p:cNvPr id="4" name="Footer Placeholder 3"/>
          <p:cNvSpPr>
            <a:spLocks noGrp="1"/>
          </p:cNvSpPr>
          <p:nvPr>
            <p:ph type="ftr" sz="quarter" idx="11"/>
          </p:nvPr>
        </p:nvSpPr>
        <p:spPr/>
        <p:txBody>
          <a:bodyPr/>
          <a:lstStyle/>
          <a:p>
            <a:endParaRPr lang="en-US" dirty="0">
              <a:solidFill>
                <a:srgbClr val="DBF5F9">
                  <a:shade val="90000"/>
                </a:srgbClr>
              </a:solidFill>
            </a:endParaRPr>
          </a:p>
        </p:txBody>
      </p:sp>
      <p:sp>
        <p:nvSpPr>
          <p:cNvPr id="5" name="Slide Number Placeholder 4"/>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82496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EBD7F3-2CE4-4785-9439-9A39146A30FC}" type="datetime1">
              <a:rPr lang="en-US" smtClean="0">
                <a:solidFill>
                  <a:srgbClr val="DBF5F9">
                    <a:shade val="90000"/>
                  </a:srgbClr>
                </a:solidFill>
              </a:rPr>
              <a:t>4/10/2023</a:t>
            </a:fld>
            <a:endParaRPr lang="en-US" dirty="0">
              <a:solidFill>
                <a:srgbClr val="DBF5F9">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DBF5F9">
                  <a:shade val="90000"/>
                </a:srgbClr>
              </a:solidFill>
            </a:endParaRPr>
          </a:p>
        </p:txBody>
      </p:sp>
      <p:sp>
        <p:nvSpPr>
          <p:cNvPr id="4" name="Slide Number Placeholder 3"/>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85919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63EAA90-A619-4DEE-9B45-A007078645E2}" type="datetime1">
              <a:rPr lang="en-US" smtClean="0">
                <a:solidFill>
                  <a:srgbClr val="DBF5F9">
                    <a:shade val="90000"/>
                  </a:srgbClr>
                </a:solidFill>
              </a:rPr>
              <a:t>4/10/2023</a:t>
            </a:fld>
            <a:endParaRPr lang="en-US" dirty="0">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DBF5F9">
                  <a:shade val="90000"/>
                </a:srgbClr>
              </a:solidFill>
            </a:endParaRPr>
          </a:p>
        </p:txBody>
      </p:sp>
      <p:sp>
        <p:nvSpPr>
          <p:cNvPr id="7" name="Slide Number Placeholder 6"/>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300965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1A9D404-53FD-4A45-924D-EAAB001A3441}" type="datetime1">
              <a:rPr lang="en-US" smtClean="0">
                <a:solidFill>
                  <a:srgbClr val="DBF5F9">
                    <a:shade val="90000"/>
                  </a:srgbClr>
                </a:solidFill>
              </a:rPr>
              <a:t>4/10/2023</a:t>
            </a:fld>
            <a:endParaRPr lang="en-US" dirty="0">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DBF5F9">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white"/>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white"/>
              </a:solidFill>
            </a:endParaRPr>
          </a:p>
        </p:txBody>
      </p:sp>
    </p:spTree>
    <p:extLst>
      <p:ext uri="{BB962C8B-B14F-4D97-AF65-F5344CB8AC3E}">
        <p14:creationId xmlns:p14="http://schemas.microsoft.com/office/powerpoint/2010/main" val="3060104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schemeClr>
            </a:gs>
            <a:gs pos="50000">
              <a:schemeClr val="tx1">
                <a:lumMod val="85000"/>
              </a:schemeClr>
            </a:gs>
            <a:gs pos="100000">
              <a:schemeClr val="tx1">
                <a:lumMod val="75000"/>
              </a:schemeClr>
            </a:gs>
            <a:gs pos="0">
              <a:schemeClr val="tx1">
                <a:lumMod val="50000"/>
              </a:schemeClr>
            </a:gs>
          </a:gsLst>
          <a:lin ang="5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white"/>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white"/>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CD61362-8B0D-4655-B289-AD92CF784641}" type="datetime1">
              <a:rPr lang="en-US" smtClean="0">
                <a:solidFill>
                  <a:srgbClr val="DBF5F9">
                    <a:shade val="90000"/>
                  </a:srgbClr>
                </a:solidFill>
              </a:rPr>
              <a:t>4/10/2023</a:t>
            </a:fld>
            <a:endParaRPr lang="en-US" dirty="0">
              <a:solidFill>
                <a:srgbClr val="DBF5F9">
                  <a:shade val="90000"/>
                </a:srgbClr>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solidFill>
                <a:srgbClr val="DBF5F9">
                  <a:shade val="90000"/>
                </a:srgbClr>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white"/>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white"/>
                </a:solidFill>
              </a:endParaRPr>
            </a:p>
          </p:txBody>
        </p:sp>
      </p:grpSp>
    </p:spTree>
    <p:extLst>
      <p:ext uri="{BB962C8B-B14F-4D97-AF65-F5344CB8AC3E}">
        <p14:creationId xmlns:p14="http://schemas.microsoft.com/office/powerpoint/2010/main" val="394044906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0" r:id="rId12"/>
    <p:sldLayoutId id="2147483711" r:id="rId13"/>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schemeClr>
            </a:gs>
            <a:gs pos="50000">
              <a:schemeClr val="tx1">
                <a:lumMod val="85000"/>
              </a:schemeClr>
            </a:gs>
            <a:gs pos="100000">
              <a:schemeClr val="tx1">
                <a:lumMod val="75000"/>
              </a:schemeClr>
            </a:gs>
            <a:gs pos="0">
              <a:schemeClr val="tx1">
                <a:lumMod val="50000"/>
              </a:schemeClr>
            </a:gs>
          </a:gsLst>
          <a:lin ang="5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white"/>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white"/>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FE6B5A7-DDEA-49F4-9D07-E53DC703A541}" type="datetime1">
              <a:rPr lang="en-US" smtClean="0">
                <a:solidFill>
                  <a:srgbClr val="DBF5F9">
                    <a:shade val="90000"/>
                  </a:srgbClr>
                </a:solidFill>
              </a:rPr>
              <a:t>4/10/2023</a:t>
            </a:fld>
            <a:endParaRPr lang="en-US" dirty="0">
              <a:solidFill>
                <a:srgbClr val="DBF5F9">
                  <a:shade val="90000"/>
                </a:srgbClr>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solidFill>
                <a:srgbClr val="DBF5F9">
                  <a:shade val="90000"/>
                </a:srgbClr>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white"/>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white"/>
                </a:solidFill>
              </a:endParaRPr>
            </a:p>
          </p:txBody>
        </p:sp>
      </p:grpSp>
    </p:spTree>
    <p:extLst>
      <p:ext uri="{BB962C8B-B14F-4D97-AF65-F5344CB8AC3E}">
        <p14:creationId xmlns:p14="http://schemas.microsoft.com/office/powerpoint/2010/main" val="616127415"/>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chart" Target="../charts/chart1.xml"/><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png"/><Relationship Id="rId7"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gif"/></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04" y="393033"/>
            <a:ext cx="11827342" cy="2123658"/>
          </a:xfrm>
          <a:prstGeom prst="rect">
            <a:avLst/>
          </a:prstGeom>
          <a:noFill/>
        </p:spPr>
        <p:txBody>
          <a:bodyPr wrap="square" rtlCol="0">
            <a:spAutoFit/>
          </a:bodyPr>
          <a:lstStyle/>
          <a:p>
            <a:pPr algn="ctr"/>
            <a:r>
              <a:rPr lang="en-US" sz="4400" b="1" dirty="0" smtClean="0">
                <a:solidFill>
                  <a:prstClr val="black"/>
                </a:solidFill>
              </a:rPr>
              <a:t>Implementing the Umatilla Tribe’s River Vision using Stage O Techniques</a:t>
            </a:r>
            <a:endParaRPr lang="en-US" sz="4400" b="1" dirty="0">
              <a:solidFill>
                <a:prstClr val="black"/>
              </a:solidFill>
            </a:endParaRPr>
          </a:p>
          <a:p>
            <a:pPr algn="ctr"/>
            <a:endParaRPr lang="en-US" sz="4400" b="1" dirty="0">
              <a:solidFill>
                <a:prstClr val="black"/>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24022"/>
            <a:ext cx="12191999" cy="331840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5175" y="6050208"/>
            <a:ext cx="1021401" cy="620727"/>
          </a:xfrm>
          <a:prstGeom prst="rect">
            <a:avLst/>
          </a:prstGeom>
        </p:spPr>
      </p:pic>
      <p:sp>
        <p:nvSpPr>
          <p:cNvPr id="4" name="TextBox 3"/>
          <p:cNvSpPr txBox="1"/>
          <p:nvPr/>
        </p:nvSpPr>
        <p:spPr>
          <a:xfrm>
            <a:off x="9973733" y="5742431"/>
            <a:ext cx="2218266" cy="307777"/>
          </a:xfrm>
          <a:prstGeom prst="rect">
            <a:avLst/>
          </a:prstGeom>
          <a:noFill/>
        </p:spPr>
        <p:txBody>
          <a:bodyPr wrap="square" rtlCol="0">
            <a:spAutoFit/>
          </a:bodyPr>
          <a:lstStyle/>
          <a:p>
            <a:r>
              <a:rPr lang="en-US" sz="1400" dirty="0">
                <a:solidFill>
                  <a:prstClr val="black"/>
                </a:solidFill>
              </a:rPr>
              <a:t>Panoramic of PA-3, 5/2020</a:t>
            </a:r>
          </a:p>
        </p:txBody>
      </p:sp>
      <p:sp>
        <p:nvSpPr>
          <p:cNvPr id="3" name="TextBox 2"/>
          <p:cNvSpPr txBox="1"/>
          <p:nvPr/>
        </p:nvSpPr>
        <p:spPr>
          <a:xfrm>
            <a:off x="0" y="5863188"/>
            <a:ext cx="6976872" cy="646331"/>
          </a:xfrm>
          <a:prstGeom prst="rect">
            <a:avLst/>
          </a:prstGeom>
          <a:noFill/>
        </p:spPr>
        <p:txBody>
          <a:bodyPr wrap="square" rtlCol="0">
            <a:spAutoFit/>
          </a:bodyPr>
          <a:lstStyle/>
          <a:p>
            <a:r>
              <a:rPr lang="en-US" b="1" dirty="0">
                <a:solidFill>
                  <a:prstClr val="black"/>
                </a:solidFill>
              </a:rPr>
              <a:t>Kris Fischer, Tucannon Basin Project </a:t>
            </a:r>
            <a:r>
              <a:rPr lang="en-US" b="1" dirty="0" smtClean="0">
                <a:solidFill>
                  <a:prstClr val="black"/>
                </a:solidFill>
              </a:rPr>
              <a:t>Leader</a:t>
            </a:r>
          </a:p>
          <a:p>
            <a:r>
              <a:rPr lang="en-US" b="1" dirty="0" smtClean="0">
                <a:solidFill>
                  <a:prstClr val="black"/>
                </a:solidFill>
              </a:rPr>
              <a:t>AJ Jones, Allen Dysart &amp; Terril Stevenson, Wolf Water Resources</a:t>
            </a:r>
            <a:endParaRPr lang="en-US" b="1" dirty="0">
              <a:solidFill>
                <a:prstClr val="black"/>
              </a:solidFill>
            </a:endParaRPr>
          </a:p>
        </p:txBody>
      </p:sp>
      <p:sp>
        <p:nvSpPr>
          <p:cNvPr id="7" name="Slide Number Placeholder 6"/>
          <p:cNvSpPr>
            <a:spLocks noGrp="1"/>
          </p:cNvSpPr>
          <p:nvPr>
            <p:ph type="sldNum" sz="quarter" idx="12"/>
          </p:nvPr>
        </p:nvSpPr>
        <p:spPr/>
        <p:txBody>
          <a:bodyPr/>
          <a:lstStyle/>
          <a:p>
            <a:fld id="{3038B724-B001-495B-B997-AAF0E1D35E98}" type="slidenum">
              <a:rPr lang="en-US" smtClean="0">
                <a:solidFill>
                  <a:srgbClr val="DBF5F9">
                    <a:shade val="90000"/>
                  </a:srgbClr>
                </a:solidFill>
              </a:rPr>
              <a:pPr/>
              <a:t>1</a:t>
            </a:fld>
            <a:endParaRPr lang="en-US" dirty="0">
              <a:solidFill>
                <a:srgbClr val="DBF5F9">
                  <a:shade val="90000"/>
                </a:srgbClr>
              </a:solidFill>
            </a:endParaRPr>
          </a:p>
        </p:txBody>
      </p:sp>
    </p:spTree>
    <p:extLst>
      <p:ext uri="{BB962C8B-B14F-4D97-AF65-F5344CB8AC3E}">
        <p14:creationId xmlns:p14="http://schemas.microsoft.com/office/powerpoint/2010/main" val="1586157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14625B5C-E295-B96B-82AC-0E0FDAF241FE}"/>
              </a:ext>
            </a:extLst>
          </p:cNvPr>
          <p:cNvPicPr>
            <a:picLocks noChangeAspect="1"/>
          </p:cNvPicPr>
          <p:nvPr/>
        </p:nvPicPr>
        <p:blipFill rotWithShape="1">
          <a:blip r:embed="rId3"/>
          <a:srcRect t="2428" b="27904"/>
          <a:stretch/>
        </p:blipFill>
        <p:spPr>
          <a:xfrm>
            <a:off x="-68825" y="0"/>
            <a:ext cx="12329650" cy="5425111"/>
          </a:xfrm>
          <a:prstGeom prst="rect">
            <a:avLst/>
          </a:prstGeom>
        </p:spPr>
      </p:pic>
      <p:cxnSp>
        <p:nvCxnSpPr>
          <p:cNvPr id="9" name="Straight Arrow Connector 8">
            <a:extLst>
              <a:ext uri="{FF2B5EF4-FFF2-40B4-BE49-F238E27FC236}">
                <a16:creationId xmlns="" xmlns:a16="http://schemas.microsoft.com/office/drawing/2014/main" id="{AAA3E7EC-71A1-7E74-D841-B8FA1609EE60}"/>
              </a:ext>
            </a:extLst>
          </p:cNvPr>
          <p:cNvCxnSpPr>
            <a:cxnSpLocks/>
          </p:cNvCxnSpPr>
          <p:nvPr/>
        </p:nvCxnSpPr>
        <p:spPr>
          <a:xfrm>
            <a:off x="7639419" y="5947908"/>
            <a:ext cx="914645" cy="215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 xmlns:a16="http://schemas.microsoft.com/office/drawing/2014/main" id="{0831CA1B-17FE-4BCE-9341-E6D9FFFF010E}"/>
              </a:ext>
            </a:extLst>
          </p:cNvPr>
          <p:cNvSpPr txBox="1"/>
          <p:nvPr/>
        </p:nvSpPr>
        <p:spPr>
          <a:xfrm>
            <a:off x="-1" y="5039967"/>
            <a:ext cx="3505201" cy="181588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b="1" dirty="0">
                <a:latin typeface="Adobe Devanagari" panose="02040503050201020203" pitchFamily="18" charset="0"/>
                <a:cs typeface="Adobe Devanagari" panose="02040503050201020203" pitchFamily="18" charset="0"/>
              </a:rPr>
              <a:t>Pre-project July 2020</a:t>
            </a:r>
          </a:p>
          <a:p>
            <a:pPr marL="285750" indent="-285750">
              <a:buFont typeface="Wingdings" panose="05000000000000000000" pitchFamily="2" charset="2"/>
              <a:buChar char="Ø"/>
            </a:pPr>
            <a:r>
              <a:rPr lang="en-US" sz="1600" dirty="0" smtClean="0">
                <a:latin typeface="Adobe Devanagari" panose="02040503050201020203" pitchFamily="18" charset="0"/>
                <a:cs typeface="Adobe Devanagari" panose="02040503050201020203" pitchFamily="18" charset="0"/>
              </a:rPr>
              <a:t>107 </a:t>
            </a:r>
            <a:r>
              <a:rPr lang="en-US" sz="1600" dirty="0">
                <a:latin typeface="Adobe Devanagari" panose="02040503050201020203" pitchFamily="18" charset="0"/>
                <a:cs typeface="Adobe Devanagari" panose="02040503050201020203" pitchFamily="18" charset="0"/>
              </a:rPr>
              <a:t>LWD (&gt;6m long &amp; 0.3m dia.)</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43 pools (#)</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1,956 </a:t>
            </a:r>
            <a:r>
              <a:rPr lang="en-US" sz="1600" dirty="0"/>
              <a:t>(m</a:t>
            </a:r>
            <a:r>
              <a:rPr lang="en-US" sz="1600" baseline="30000" dirty="0"/>
              <a:t>2</a:t>
            </a:r>
            <a:r>
              <a:rPr lang="en-US" sz="1600" dirty="0"/>
              <a:t>)</a:t>
            </a:r>
            <a:r>
              <a:rPr lang="en-US" sz="1600" dirty="0">
                <a:latin typeface="Adobe Devanagari" panose="02040503050201020203" pitchFamily="18" charset="0"/>
                <a:cs typeface="Adobe Devanagari" panose="02040503050201020203" pitchFamily="18" charset="0"/>
              </a:rPr>
              <a:t> pool area</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474 m perennial side channel</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669 m of high flow channels</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1.51 km main channel length</a:t>
            </a:r>
          </a:p>
        </p:txBody>
      </p:sp>
      <p:cxnSp>
        <p:nvCxnSpPr>
          <p:cNvPr id="5" name="Straight Arrow Connector 4">
            <a:extLst>
              <a:ext uri="{FF2B5EF4-FFF2-40B4-BE49-F238E27FC236}">
                <a16:creationId xmlns="" xmlns:a16="http://schemas.microsoft.com/office/drawing/2014/main" id="{3F82AA05-12D2-4971-8E51-339A8EB4B734}"/>
              </a:ext>
            </a:extLst>
          </p:cNvPr>
          <p:cNvCxnSpPr>
            <a:cxnSpLocks/>
            <a:stCxn id="4" idx="3"/>
            <a:endCxn id="3" idx="1"/>
          </p:cNvCxnSpPr>
          <p:nvPr/>
        </p:nvCxnSpPr>
        <p:spPr>
          <a:xfrm>
            <a:off x="3505200" y="5947908"/>
            <a:ext cx="771832"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156F0166-8687-5079-3EE1-D7FAA2869C1A}"/>
              </a:ext>
            </a:extLst>
          </p:cNvPr>
          <p:cNvSpPr txBox="1"/>
          <p:nvPr/>
        </p:nvSpPr>
        <p:spPr>
          <a:xfrm>
            <a:off x="8554065" y="5039967"/>
            <a:ext cx="3637931" cy="132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b="1" dirty="0">
                <a:latin typeface="Adobe Devanagari" panose="02040503050201020203" pitchFamily="18" charset="0"/>
                <a:cs typeface="Adobe Devanagari" panose="02040503050201020203" pitchFamily="18" charset="0"/>
              </a:rPr>
              <a:t>Proposed Summer 2023</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226 LWD (&gt;6m long &amp; 0.3m dia.)</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745 m perennial side channel</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6.9 Acres of enhanced floodplain</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7.1 Acres of passively created wetland</a:t>
            </a:r>
          </a:p>
        </p:txBody>
      </p:sp>
      <p:sp>
        <p:nvSpPr>
          <p:cNvPr id="3" name="TextBox 2">
            <a:extLst>
              <a:ext uri="{FF2B5EF4-FFF2-40B4-BE49-F238E27FC236}">
                <a16:creationId xmlns="" xmlns:a16="http://schemas.microsoft.com/office/drawing/2014/main" id="{E7FDC6E8-1338-44E2-8D56-9DA057A872FF}"/>
              </a:ext>
            </a:extLst>
          </p:cNvPr>
          <p:cNvSpPr txBox="1"/>
          <p:nvPr/>
        </p:nvSpPr>
        <p:spPr>
          <a:xfrm>
            <a:off x="4277032" y="5039967"/>
            <a:ext cx="3505201" cy="181588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b="1" dirty="0">
                <a:latin typeface="Adobe Devanagari" panose="02040503050201020203" pitchFamily="18" charset="0"/>
                <a:cs typeface="Adobe Devanagari" panose="02040503050201020203" pitchFamily="18" charset="0"/>
              </a:rPr>
              <a:t>Post-project September 2021</a:t>
            </a:r>
          </a:p>
          <a:p>
            <a:pPr marL="285750" indent="-285750">
              <a:buFont typeface="Wingdings" panose="05000000000000000000" pitchFamily="2" charset="2"/>
              <a:buChar char="Ø"/>
            </a:pPr>
            <a:r>
              <a:rPr lang="en-US" sz="1600" dirty="0" smtClean="0">
                <a:latin typeface="Adobe Devanagari" panose="02040503050201020203" pitchFamily="18" charset="0"/>
                <a:cs typeface="Adobe Devanagari" panose="02040503050201020203" pitchFamily="18" charset="0"/>
              </a:rPr>
              <a:t>911 </a:t>
            </a:r>
            <a:r>
              <a:rPr lang="en-US" sz="1600" dirty="0">
                <a:latin typeface="Adobe Devanagari" panose="02040503050201020203" pitchFamily="18" charset="0"/>
                <a:cs typeface="Adobe Devanagari" panose="02040503050201020203" pitchFamily="18" charset="0"/>
              </a:rPr>
              <a:t>LWD (&gt;6m long &amp; 0.3m dia.)</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81 pools (#)</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5,730 </a:t>
            </a:r>
            <a:r>
              <a:rPr lang="en-US" sz="1600" dirty="0"/>
              <a:t>(m</a:t>
            </a:r>
            <a:r>
              <a:rPr lang="en-US" sz="1600" baseline="30000" dirty="0"/>
              <a:t>2</a:t>
            </a:r>
            <a:r>
              <a:rPr lang="en-US" sz="1600" dirty="0"/>
              <a:t>)</a:t>
            </a:r>
            <a:r>
              <a:rPr lang="en-US" sz="1600" dirty="0">
                <a:latin typeface="Adobe Devanagari" panose="02040503050201020203" pitchFamily="18" charset="0"/>
                <a:cs typeface="Adobe Devanagari" panose="02040503050201020203" pitchFamily="18" charset="0"/>
              </a:rPr>
              <a:t> pool area</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2,231 m perennial side channel</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2410 m of high flow channels</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1.65 km main channel length</a:t>
            </a:r>
          </a:p>
        </p:txBody>
      </p:sp>
    </p:spTree>
    <p:extLst>
      <p:ext uri="{BB962C8B-B14F-4D97-AF65-F5344CB8AC3E}">
        <p14:creationId xmlns:p14="http://schemas.microsoft.com/office/powerpoint/2010/main" val="7208400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689D5E6-4935-9694-7686-8E1E1CA50668}"/>
              </a:ext>
            </a:extLst>
          </p:cNvPr>
          <p:cNvPicPr>
            <a:picLocks noChangeAspect="1"/>
          </p:cNvPicPr>
          <p:nvPr/>
        </p:nvPicPr>
        <p:blipFill>
          <a:blip r:embed="rId3"/>
          <a:stretch>
            <a:fillRect/>
          </a:stretch>
        </p:blipFill>
        <p:spPr>
          <a:xfrm>
            <a:off x="0" y="82266"/>
            <a:ext cx="12192000" cy="6725431"/>
          </a:xfrm>
          <a:prstGeom prst="rect">
            <a:avLst/>
          </a:prstGeom>
        </p:spPr>
      </p:pic>
      <p:sp>
        <p:nvSpPr>
          <p:cNvPr id="2" name="Callout: Line 1">
            <a:extLst>
              <a:ext uri="{FF2B5EF4-FFF2-40B4-BE49-F238E27FC236}">
                <a16:creationId xmlns="" xmlns:a16="http://schemas.microsoft.com/office/drawing/2014/main" id="{50A55B36-F2DC-F3F4-8665-8CA6B182CAC9}"/>
              </a:ext>
            </a:extLst>
          </p:cNvPr>
          <p:cNvSpPr/>
          <p:nvPr/>
        </p:nvSpPr>
        <p:spPr>
          <a:xfrm>
            <a:off x="6779995" y="2702732"/>
            <a:ext cx="1803566" cy="650068"/>
          </a:xfrm>
          <a:prstGeom prst="borderCallout1">
            <a:avLst>
              <a:gd name="adj1" fmla="val 44514"/>
              <a:gd name="adj2" fmla="val 184"/>
              <a:gd name="adj3" fmla="val 94884"/>
              <a:gd name="adj4" fmla="val -254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Proposed Phase 3 base-flow swale expansion.</a:t>
            </a:r>
          </a:p>
        </p:txBody>
      </p:sp>
      <p:sp>
        <p:nvSpPr>
          <p:cNvPr id="4" name="Callout: Line 3">
            <a:extLst>
              <a:ext uri="{FF2B5EF4-FFF2-40B4-BE49-F238E27FC236}">
                <a16:creationId xmlns="" xmlns:a16="http://schemas.microsoft.com/office/drawing/2014/main" id="{2A3DF0B4-370B-8AD3-53BF-6BB6B6D65E59}"/>
              </a:ext>
            </a:extLst>
          </p:cNvPr>
          <p:cNvSpPr/>
          <p:nvPr/>
        </p:nvSpPr>
        <p:spPr>
          <a:xfrm>
            <a:off x="2989659" y="996836"/>
            <a:ext cx="1734741" cy="473088"/>
          </a:xfrm>
          <a:prstGeom prst="borderCallout1">
            <a:avLst>
              <a:gd name="adj1" fmla="val 44514"/>
              <a:gd name="adj2" fmla="val 184"/>
              <a:gd name="adj3" fmla="val 82055"/>
              <a:gd name="adj4" fmla="val -423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Connection of relic channel features.</a:t>
            </a:r>
          </a:p>
        </p:txBody>
      </p:sp>
      <p:sp>
        <p:nvSpPr>
          <p:cNvPr id="5" name="Callout: Line 4">
            <a:extLst>
              <a:ext uri="{FF2B5EF4-FFF2-40B4-BE49-F238E27FC236}">
                <a16:creationId xmlns="" xmlns:a16="http://schemas.microsoft.com/office/drawing/2014/main" id="{F282122A-8446-DAD8-50DE-74A594E3E669}"/>
              </a:ext>
            </a:extLst>
          </p:cNvPr>
          <p:cNvSpPr/>
          <p:nvPr/>
        </p:nvSpPr>
        <p:spPr>
          <a:xfrm>
            <a:off x="59797" y="4748981"/>
            <a:ext cx="2233541" cy="629264"/>
          </a:xfrm>
          <a:prstGeom prst="borderCallout1">
            <a:avLst>
              <a:gd name="adj1" fmla="val 50749"/>
              <a:gd name="adj2" fmla="val 99371"/>
              <a:gd name="adj3" fmla="val -182952"/>
              <a:gd name="adj4" fmla="val 1369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t>Expanded base flow connection following Phase 1 and 2 construction</a:t>
            </a:r>
          </a:p>
        </p:txBody>
      </p:sp>
      <p:sp>
        <p:nvSpPr>
          <p:cNvPr id="6" name="Callout: Line 5">
            <a:extLst>
              <a:ext uri="{FF2B5EF4-FFF2-40B4-BE49-F238E27FC236}">
                <a16:creationId xmlns="" xmlns:a16="http://schemas.microsoft.com/office/drawing/2014/main" id="{2B0EBCA6-D6E9-2F53-A494-95029025E7E8}"/>
              </a:ext>
            </a:extLst>
          </p:cNvPr>
          <p:cNvSpPr/>
          <p:nvPr/>
        </p:nvSpPr>
        <p:spPr>
          <a:xfrm>
            <a:off x="314632" y="3996813"/>
            <a:ext cx="1978705" cy="629264"/>
          </a:xfrm>
          <a:prstGeom prst="borderCallout1">
            <a:avLst>
              <a:gd name="adj1" fmla="val 50749"/>
              <a:gd name="adj2" fmla="val 99371"/>
              <a:gd name="adj3" fmla="val -36077"/>
              <a:gd name="adj4" fmla="val 1135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t>Pre-restoration base-flow (2020) shown by black outline</a:t>
            </a:r>
          </a:p>
        </p:txBody>
      </p:sp>
      <p:graphicFrame>
        <p:nvGraphicFramePr>
          <p:cNvPr id="7" name="Table 6">
            <a:extLst>
              <a:ext uri="{FF2B5EF4-FFF2-40B4-BE49-F238E27FC236}">
                <a16:creationId xmlns="" xmlns:a16="http://schemas.microsoft.com/office/drawing/2014/main" id="{5152A67A-3E6B-8818-23E5-C7B9A5B3BE0F}"/>
              </a:ext>
            </a:extLst>
          </p:cNvPr>
          <p:cNvGraphicFramePr>
            <a:graphicFrameLocks noGrp="1"/>
          </p:cNvGraphicFramePr>
          <p:nvPr>
            <p:extLst/>
          </p:nvPr>
        </p:nvGraphicFramePr>
        <p:xfrm>
          <a:off x="8583561" y="82266"/>
          <a:ext cx="3482975" cy="1066800"/>
        </p:xfrm>
        <a:graphic>
          <a:graphicData uri="http://schemas.openxmlformats.org/drawingml/2006/table">
            <a:tbl>
              <a:tblPr firstRow="1" firstCol="1" bandRow="1">
                <a:tableStyleId>{5C22544A-7EE6-4342-B048-85BDC9FD1C3A}</a:tableStyleId>
              </a:tblPr>
              <a:tblGrid>
                <a:gridCol w="1200150">
                  <a:extLst>
                    <a:ext uri="{9D8B030D-6E8A-4147-A177-3AD203B41FA5}">
                      <a16:colId xmlns="" xmlns:a16="http://schemas.microsoft.com/office/drawing/2014/main" val="1978474064"/>
                    </a:ext>
                  </a:extLst>
                </a:gridCol>
                <a:gridCol w="1139825">
                  <a:extLst>
                    <a:ext uri="{9D8B030D-6E8A-4147-A177-3AD203B41FA5}">
                      <a16:colId xmlns="" xmlns:a16="http://schemas.microsoft.com/office/drawing/2014/main" val="92163834"/>
                    </a:ext>
                  </a:extLst>
                </a:gridCol>
                <a:gridCol w="1143000">
                  <a:extLst>
                    <a:ext uri="{9D8B030D-6E8A-4147-A177-3AD203B41FA5}">
                      <a16:colId xmlns="" xmlns:a16="http://schemas.microsoft.com/office/drawing/2014/main" val="1208211635"/>
                    </a:ext>
                  </a:extLst>
                </a:gridCol>
              </a:tblGrid>
              <a:tr h="0">
                <a:tc>
                  <a:txBody>
                    <a:bodyPr/>
                    <a:lstStyle/>
                    <a:p>
                      <a:pPr marL="0" marR="0" algn="l">
                        <a:spcBef>
                          <a:spcPts val="0"/>
                        </a:spcBef>
                        <a:spcAft>
                          <a:spcPts val="0"/>
                        </a:spcAft>
                      </a:pPr>
                      <a:r>
                        <a:rPr lang="en-US" sz="1000" dirty="0">
                          <a:effectLst/>
                        </a:rPr>
                        <a:t>Flow Event</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dirty="0">
                          <a:effectLst/>
                        </a:rPr>
                        <a:t>Change in Wetted Area (Acres)</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rPr>
                        <a:t>Change in Wetted Area (%)*</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739419195"/>
                  </a:ext>
                </a:extLst>
              </a:tr>
              <a:tr h="0">
                <a:tc>
                  <a:txBody>
                    <a:bodyPr/>
                    <a:lstStyle/>
                    <a:p>
                      <a:pPr marL="0" marR="0" algn="l">
                        <a:spcBef>
                          <a:spcPts val="0"/>
                        </a:spcBef>
                        <a:spcAft>
                          <a:spcPts val="0"/>
                        </a:spcAft>
                      </a:pPr>
                      <a:r>
                        <a:rPr lang="en-US" sz="1000" dirty="0">
                          <a:effectLst/>
                        </a:rPr>
                        <a:t>Winter Base Flow</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b="1">
                          <a:effectLst/>
                          <a:latin typeface="+mj-lt"/>
                        </a:rPr>
                        <a:t>+2.2</a:t>
                      </a:r>
                      <a:endParaRPr lang="en-US" sz="1000" b="1">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b="1" dirty="0">
                          <a:effectLst/>
                          <a:latin typeface="+mj-lt"/>
                        </a:rPr>
                        <a:t>+53%</a:t>
                      </a:r>
                      <a:endParaRPr lang="en-US" sz="1000" b="1"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082817211"/>
                  </a:ext>
                </a:extLst>
              </a:tr>
              <a:tr h="0">
                <a:tc>
                  <a:txBody>
                    <a:bodyPr/>
                    <a:lstStyle/>
                    <a:p>
                      <a:pPr marL="0" marR="0" algn="l">
                        <a:spcBef>
                          <a:spcPts val="0"/>
                        </a:spcBef>
                        <a:spcAft>
                          <a:spcPts val="0"/>
                        </a:spcAft>
                      </a:pPr>
                      <a:r>
                        <a:rPr lang="en-US" sz="1000">
                          <a:effectLst/>
                        </a:rPr>
                        <a:t>Q2</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latin typeface="+mj-lt"/>
                        </a:rPr>
                        <a:t>+7.1</a:t>
                      </a:r>
                      <a:endParaRPr lang="en-US" sz="10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dirty="0">
                          <a:effectLst/>
                          <a:latin typeface="+mj-lt"/>
                        </a:rPr>
                        <a:t>+59%</a:t>
                      </a:r>
                      <a:endParaRPr lang="en-US" sz="10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95471910"/>
                  </a:ext>
                </a:extLst>
              </a:tr>
              <a:tr h="0">
                <a:tc>
                  <a:txBody>
                    <a:bodyPr/>
                    <a:lstStyle/>
                    <a:p>
                      <a:pPr marL="0" marR="0" algn="l">
                        <a:spcBef>
                          <a:spcPts val="0"/>
                        </a:spcBef>
                        <a:spcAft>
                          <a:spcPts val="0"/>
                        </a:spcAft>
                      </a:pPr>
                      <a:r>
                        <a:rPr lang="en-US" sz="1000">
                          <a:effectLst/>
                        </a:rPr>
                        <a:t>Q10</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latin typeface="+mj-lt"/>
                        </a:rPr>
                        <a:t>-0.02</a:t>
                      </a:r>
                      <a:endParaRPr lang="en-US" sz="10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dirty="0">
                          <a:effectLst/>
                          <a:latin typeface="+mj-lt"/>
                        </a:rPr>
                        <a:t>0.0%</a:t>
                      </a:r>
                      <a:endParaRPr lang="en-US" sz="10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873103427"/>
                  </a:ext>
                </a:extLst>
              </a:tr>
              <a:tr h="0">
                <a:tc>
                  <a:txBody>
                    <a:bodyPr/>
                    <a:lstStyle/>
                    <a:p>
                      <a:pPr marL="0" marR="0" algn="l">
                        <a:spcBef>
                          <a:spcPts val="0"/>
                        </a:spcBef>
                        <a:spcAft>
                          <a:spcPts val="0"/>
                        </a:spcAft>
                      </a:pPr>
                      <a:r>
                        <a:rPr lang="en-US" sz="1000" dirty="0">
                          <a:effectLst/>
                        </a:rPr>
                        <a:t>Q100</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dirty="0">
                          <a:effectLst/>
                          <a:latin typeface="+mj-lt"/>
                        </a:rPr>
                        <a:t>-2.15</a:t>
                      </a:r>
                      <a:endParaRPr lang="en-US" sz="1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dirty="0">
                          <a:effectLst/>
                          <a:latin typeface="+mj-lt"/>
                        </a:rPr>
                        <a:t>-4%</a:t>
                      </a:r>
                      <a:endParaRPr lang="en-US" sz="10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076973809"/>
                  </a:ext>
                </a:extLst>
              </a:tr>
            </a:tbl>
          </a:graphicData>
        </a:graphic>
      </p:graphicFrame>
      <p:sp>
        <p:nvSpPr>
          <p:cNvPr id="9" name="TextBox 8">
            <a:extLst>
              <a:ext uri="{FF2B5EF4-FFF2-40B4-BE49-F238E27FC236}">
                <a16:creationId xmlns="" xmlns:a16="http://schemas.microsoft.com/office/drawing/2014/main" id="{6884BA9B-415F-F48E-B462-6D013618AFE9}"/>
              </a:ext>
            </a:extLst>
          </p:cNvPr>
          <p:cNvSpPr txBox="1"/>
          <p:nvPr/>
        </p:nvSpPr>
        <p:spPr>
          <a:xfrm>
            <a:off x="1010179" y="6406402"/>
            <a:ext cx="5852737" cy="369332"/>
          </a:xfrm>
          <a:prstGeom prst="rect">
            <a:avLst/>
          </a:prstGeom>
          <a:noFill/>
        </p:spPr>
        <p:txBody>
          <a:bodyPr wrap="square" rtlCol="0">
            <a:spAutoFit/>
          </a:bodyPr>
          <a:lstStyle/>
          <a:p>
            <a:r>
              <a:rPr lang="en-US" u="sng" dirty="0"/>
              <a:t>Proposed change in winter base-flow (100 </a:t>
            </a:r>
            <a:r>
              <a:rPr lang="en-US" u="sng" dirty="0" err="1"/>
              <a:t>cfs</a:t>
            </a:r>
            <a:r>
              <a:rPr lang="en-US" u="sng" dirty="0"/>
              <a:t>) wetted area</a:t>
            </a:r>
          </a:p>
        </p:txBody>
      </p:sp>
      <p:sp>
        <p:nvSpPr>
          <p:cNvPr id="10" name="Slide Number Placeholder 9"/>
          <p:cNvSpPr>
            <a:spLocks noGrp="1"/>
          </p:cNvSpPr>
          <p:nvPr>
            <p:ph type="sldNum" sz="quarter" idx="12"/>
          </p:nvPr>
        </p:nvSpPr>
        <p:spPr/>
        <p:txBody>
          <a:bodyPr/>
          <a:lstStyle/>
          <a:p>
            <a:fld id="{3038B724-B001-495B-B997-AAF0E1D35E98}" type="slidenum">
              <a:rPr lang="en-US" smtClean="0">
                <a:solidFill>
                  <a:srgbClr val="DBF5F9">
                    <a:shade val="90000"/>
                  </a:srgbClr>
                </a:solidFill>
              </a:rPr>
              <a:pPr/>
              <a:t>11</a:t>
            </a:fld>
            <a:endParaRPr lang="en-US" dirty="0">
              <a:solidFill>
                <a:srgbClr val="DBF5F9">
                  <a:shade val="90000"/>
                </a:srgbClr>
              </a:solidFill>
            </a:endParaRPr>
          </a:p>
        </p:txBody>
      </p:sp>
    </p:spTree>
    <p:extLst>
      <p:ext uri="{BB962C8B-B14F-4D97-AF65-F5344CB8AC3E}">
        <p14:creationId xmlns:p14="http://schemas.microsoft.com/office/powerpoint/2010/main" val="40273809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689D5E6-4935-9694-7686-8E1E1CA50668}"/>
              </a:ext>
            </a:extLst>
          </p:cNvPr>
          <p:cNvPicPr>
            <a:picLocks noChangeAspect="1"/>
          </p:cNvPicPr>
          <p:nvPr/>
        </p:nvPicPr>
        <p:blipFill>
          <a:blip r:embed="rId3"/>
          <a:stretch>
            <a:fillRect/>
          </a:stretch>
        </p:blipFill>
        <p:spPr>
          <a:xfrm>
            <a:off x="0" y="82266"/>
            <a:ext cx="12192000" cy="6725431"/>
          </a:xfrm>
          <a:prstGeom prst="rect">
            <a:avLst/>
          </a:prstGeom>
        </p:spPr>
      </p:pic>
      <p:sp>
        <p:nvSpPr>
          <p:cNvPr id="8" name="TextBox 7">
            <a:extLst>
              <a:ext uri="{FF2B5EF4-FFF2-40B4-BE49-F238E27FC236}">
                <a16:creationId xmlns="" xmlns:a16="http://schemas.microsoft.com/office/drawing/2014/main" id="{098E1781-3EB7-4F3B-A9FA-7BEE1909EDD8}"/>
              </a:ext>
            </a:extLst>
          </p:cNvPr>
          <p:cNvSpPr txBox="1"/>
          <p:nvPr/>
        </p:nvSpPr>
        <p:spPr>
          <a:xfrm>
            <a:off x="59797" y="6475652"/>
            <a:ext cx="3636909" cy="300082"/>
          </a:xfrm>
          <a:prstGeom prst="rect">
            <a:avLst/>
          </a:prstGeom>
          <a:solidFill>
            <a:schemeClr val="tx1">
              <a:lumMod val="95000"/>
            </a:schemeClr>
          </a:solidFill>
        </p:spPr>
        <p:txBody>
          <a:bodyPr wrap="square" rtlCol="0">
            <a:spAutoFit/>
          </a:bodyPr>
          <a:lstStyle/>
          <a:p>
            <a:r>
              <a:rPr lang="en-US" sz="1350" u="sng" dirty="0">
                <a:solidFill>
                  <a:schemeClr val="bg1"/>
                </a:solidFill>
              </a:rPr>
              <a:t>Post-project increase in base-flow wetted area.</a:t>
            </a:r>
          </a:p>
        </p:txBody>
      </p:sp>
      <p:sp>
        <p:nvSpPr>
          <p:cNvPr id="2" name="Callout: Line 1">
            <a:extLst>
              <a:ext uri="{FF2B5EF4-FFF2-40B4-BE49-F238E27FC236}">
                <a16:creationId xmlns="" xmlns:a16="http://schemas.microsoft.com/office/drawing/2014/main" id="{50A55B36-F2DC-F3F4-8665-8CA6B182CAC9}"/>
              </a:ext>
            </a:extLst>
          </p:cNvPr>
          <p:cNvSpPr/>
          <p:nvPr/>
        </p:nvSpPr>
        <p:spPr>
          <a:xfrm>
            <a:off x="6779995" y="2702732"/>
            <a:ext cx="1803566" cy="650068"/>
          </a:xfrm>
          <a:prstGeom prst="borderCallout1">
            <a:avLst>
              <a:gd name="adj1" fmla="val 44514"/>
              <a:gd name="adj2" fmla="val 184"/>
              <a:gd name="adj3" fmla="val 94884"/>
              <a:gd name="adj4" fmla="val -254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Proposed Phase 3 base-flow swale expansion.</a:t>
            </a:r>
          </a:p>
        </p:txBody>
      </p:sp>
      <p:sp>
        <p:nvSpPr>
          <p:cNvPr id="4" name="Callout: Line 3">
            <a:extLst>
              <a:ext uri="{FF2B5EF4-FFF2-40B4-BE49-F238E27FC236}">
                <a16:creationId xmlns="" xmlns:a16="http://schemas.microsoft.com/office/drawing/2014/main" id="{2A3DF0B4-370B-8AD3-53BF-6BB6B6D65E59}"/>
              </a:ext>
            </a:extLst>
          </p:cNvPr>
          <p:cNvSpPr/>
          <p:nvPr/>
        </p:nvSpPr>
        <p:spPr>
          <a:xfrm>
            <a:off x="2989659" y="996836"/>
            <a:ext cx="1734741" cy="473088"/>
          </a:xfrm>
          <a:prstGeom prst="borderCallout1">
            <a:avLst>
              <a:gd name="adj1" fmla="val 44514"/>
              <a:gd name="adj2" fmla="val 184"/>
              <a:gd name="adj3" fmla="val 82055"/>
              <a:gd name="adj4" fmla="val -423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Connection of relic channel features.</a:t>
            </a:r>
          </a:p>
        </p:txBody>
      </p:sp>
      <p:sp>
        <p:nvSpPr>
          <p:cNvPr id="5" name="Callout: Line 4">
            <a:extLst>
              <a:ext uri="{FF2B5EF4-FFF2-40B4-BE49-F238E27FC236}">
                <a16:creationId xmlns="" xmlns:a16="http://schemas.microsoft.com/office/drawing/2014/main" id="{F282122A-8446-DAD8-50DE-74A594E3E669}"/>
              </a:ext>
            </a:extLst>
          </p:cNvPr>
          <p:cNvSpPr/>
          <p:nvPr/>
        </p:nvSpPr>
        <p:spPr>
          <a:xfrm>
            <a:off x="59797" y="4748981"/>
            <a:ext cx="2233541" cy="629264"/>
          </a:xfrm>
          <a:prstGeom prst="borderCallout1">
            <a:avLst>
              <a:gd name="adj1" fmla="val 50749"/>
              <a:gd name="adj2" fmla="val 99371"/>
              <a:gd name="adj3" fmla="val -182952"/>
              <a:gd name="adj4" fmla="val 1369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t>Expanded base flow connection following Phase 1 and 2 construction</a:t>
            </a:r>
          </a:p>
        </p:txBody>
      </p:sp>
      <p:sp>
        <p:nvSpPr>
          <p:cNvPr id="6" name="Callout: Line 5">
            <a:extLst>
              <a:ext uri="{FF2B5EF4-FFF2-40B4-BE49-F238E27FC236}">
                <a16:creationId xmlns="" xmlns:a16="http://schemas.microsoft.com/office/drawing/2014/main" id="{2B0EBCA6-D6E9-2F53-A494-95029025E7E8}"/>
              </a:ext>
            </a:extLst>
          </p:cNvPr>
          <p:cNvSpPr/>
          <p:nvPr/>
        </p:nvSpPr>
        <p:spPr>
          <a:xfrm>
            <a:off x="314632" y="3996813"/>
            <a:ext cx="1978705" cy="629264"/>
          </a:xfrm>
          <a:prstGeom prst="borderCallout1">
            <a:avLst>
              <a:gd name="adj1" fmla="val 50749"/>
              <a:gd name="adj2" fmla="val 99371"/>
              <a:gd name="adj3" fmla="val -36077"/>
              <a:gd name="adj4" fmla="val 1135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t>Pre-restoration base-flow (2020) shown by black outline</a:t>
            </a:r>
          </a:p>
        </p:txBody>
      </p:sp>
      <p:graphicFrame>
        <p:nvGraphicFramePr>
          <p:cNvPr id="7" name="Table 6">
            <a:extLst>
              <a:ext uri="{FF2B5EF4-FFF2-40B4-BE49-F238E27FC236}">
                <a16:creationId xmlns="" xmlns:a16="http://schemas.microsoft.com/office/drawing/2014/main" id="{5152A67A-3E6B-8818-23E5-C7B9A5B3BE0F}"/>
              </a:ext>
            </a:extLst>
          </p:cNvPr>
          <p:cNvGraphicFramePr>
            <a:graphicFrameLocks noGrp="1"/>
          </p:cNvGraphicFramePr>
          <p:nvPr/>
        </p:nvGraphicFramePr>
        <p:xfrm>
          <a:off x="8484060" y="251055"/>
          <a:ext cx="3482975" cy="1066800"/>
        </p:xfrm>
        <a:graphic>
          <a:graphicData uri="http://schemas.openxmlformats.org/drawingml/2006/table">
            <a:tbl>
              <a:tblPr firstRow="1" firstCol="1" bandRow="1">
                <a:tableStyleId>{5C22544A-7EE6-4342-B048-85BDC9FD1C3A}</a:tableStyleId>
              </a:tblPr>
              <a:tblGrid>
                <a:gridCol w="1200150">
                  <a:extLst>
                    <a:ext uri="{9D8B030D-6E8A-4147-A177-3AD203B41FA5}">
                      <a16:colId xmlns="" xmlns:a16="http://schemas.microsoft.com/office/drawing/2014/main" val="1978474064"/>
                    </a:ext>
                  </a:extLst>
                </a:gridCol>
                <a:gridCol w="1139825">
                  <a:extLst>
                    <a:ext uri="{9D8B030D-6E8A-4147-A177-3AD203B41FA5}">
                      <a16:colId xmlns="" xmlns:a16="http://schemas.microsoft.com/office/drawing/2014/main" val="92163834"/>
                    </a:ext>
                  </a:extLst>
                </a:gridCol>
                <a:gridCol w="1143000">
                  <a:extLst>
                    <a:ext uri="{9D8B030D-6E8A-4147-A177-3AD203B41FA5}">
                      <a16:colId xmlns="" xmlns:a16="http://schemas.microsoft.com/office/drawing/2014/main" val="1208211635"/>
                    </a:ext>
                  </a:extLst>
                </a:gridCol>
              </a:tblGrid>
              <a:tr h="0">
                <a:tc>
                  <a:txBody>
                    <a:bodyPr/>
                    <a:lstStyle/>
                    <a:p>
                      <a:pPr marL="0" marR="0" algn="l">
                        <a:spcBef>
                          <a:spcPts val="0"/>
                        </a:spcBef>
                        <a:spcAft>
                          <a:spcPts val="0"/>
                        </a:spcAft>
                      </a:pPr>
                      <a:r>
                        <a:rPr lang="en-US" sz="1000">
                          <a:effectLst/>
                        </a:rPr>
                        <a:t>Flow Event</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rPr>
                        <a:t>Change in Wetted Area (Acres)</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rPr>
                        <a:t>Change in Wetted Area (%)*</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739419195"/>
                  </a:ext>
                </a:extLst>
              </a:tr>
              <a:tr h="0">
                <a:tc>
                  <a:txBody>
                    <a:bodyPr/>
                    <a:lstStyle/>
                    <a:p>
                      <a:pPr marL="0" marR="0" algn="l">
                        <a:spcBef>
                          <a:spcPts val="0"/>
                        </a:spcBef>
                        <a:spcAft>
                          <a:spcPts val="0"/>
                        </a:spcAft>
                      </a:pPr>
                      <a:r>
                        <a:rPr lang="en-US" sz="1000">
                          <a:effectLst/>
                        </a:rPr>
                        <a:t>Winter Base Flow</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b="1">
                          <a:effectLst/>
                          <a:latin typeface="+mj-lt"/>
                        </a:rPr>
                        <a:t>+2.2</a:t>
                      </a:r>
                      <a:endParaRPr lang="en-US" sz="1000" b="1">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b="1" dirty="0">
                          <a:effectLst/>
                          <a:latin typeface="+mj-lt"/>
                        </a:rPr>
                        <a:t>+53%</a:t>
                      </a:r>
                      <a:endParaRPr lang="en-US" sz="1000" b="1"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082817211"/>
                  </a:ext>
                </a:extLst>
              </a:tr>
              <a:tr h="0">
                <a:tc>
                  <a:txBody>
                    <a:bodyPr/>
                    <a:lstStyle/>
                    <a:p>
                      <a:pPr marL="0" marR="0" algn="l">
                        <a:spcBef>
                          <a:spcPts val="0"/>
                        </a:spcBef>
                        <a:spcAft>
                          <a:spcPts val="0"/>
                        </a:spcAft>
                      </a:pPr>
                      <a:r>
                        <a:rPr lang="en-US" sz="1000">
                          <a:effectLst/>
                        </a:rPr>
                        <a:t>Q2</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latin typeface="+mj-lt"/>
                        </a:rPr>
                        <a:t>+7.1</a:t>
                      </a:r>
                      <a:endParaRPr lang="en-US" sz="10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dirty="0">
                          <a:effectLst/>
                          <a:latin typeface="+mj-lt"/>
                        </a:rPr>
                        <a:t>+59%</a:t>
                      </a:r>
                      <a:endParaRPr lang="en-US" sz="10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95471910"/>
                  </a:ext>
                </a:extLst>
              </a:tr>
              <a:tr h="0">
                <a:tc>
                  <a:txBody>
                    <a:bodyPr/>
                    <a:lstStyle/>
                    <a:p>
                      <a:pPr marL="0" marR="0" algn="l">
                        <a:spcBef>
                          <a:spcPts val="0"/>
                        </a:spcBef>
                        <a:spcAft>
                          <a:spcPts val="0"/>
                        </a:spcAft>
                      </a:pPr>
                      <a:r>
                        <a:rPr lang="en-US" sz="1000">
                          <a:effectLst/>
                        </a:rPr>
                        <a:t>Q10</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latin typeface="+mj-lt"/>
                        </a:rPr>
                        <a:t>-0.02</a:t>
                      </a:r>
                      <a:endParaRPr lang="en-US" sz="10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dirty="0">
                          <a:effectLst/>
                          <a:latin typeface="+mj-lt"/>
                        </a:rPr>
                        <a:t>0.0%</a:t>
                      </a:r>
                      <a:endParaRPr lang="en-US" sz="10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873103427"/>
                  </a:ext>
                </a:extLst>
              </a:tr>
              <a:tr h="0">
                <a:tc>
                  <a:txBody>
                    <a:bodyPr/>
                    <a:lstStyle/>
                    <a:p>
                      <a:pPr marL="0" marR="0" algn="l">
                        <a:spcBef>
                          <a:spcPts val="0"/>
                        </a:spcBef>
                        <a:spcAft>
                          <a:spcPts val="0"/>
                        </a:spcAft>
                      </a:pPr>
                      <a:r>
                        <a:rPr lang="en-US" sz="1000">
                          <a:effectLst/>
                        </a:rPr>
                        <a:t>Q100</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latin typeface="+mj-lt"/>
                        </a:rPr>
                        <a:t>-2.15</a:t>
                      </a:r>
                      <a:endParaRPr lang="en-US" sz="10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dirty="0">
                          <a:effectLst/>
                          <a:latin typeface="+mj-lt"/>
                        </a:rPr>
                        <a:t>-4%</a:t>
                      </a:r>
                      <a:endParaRPr lang="en-US" sz="10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076973809"/>
                  </a:ext>
                </a:extLst>
              </a:tr>
            </a:tbl>
          </a:graphicData>
        </a:graphic>
      </p:graphicFrame>
      <p:pic>
        <p:nvPicPr>
          <p:cNvPr id="10" name="Picture 9">
            <a:extLst>
              <a:ext uri="{FF2B5EF4-FFF2-40B4-BE49-F238E27FC236}">
                <a16:creationId xmlns="" xmlns:a16="http://schemas.microsoft.com/office/drawing/2014/main" id="{D140D9FC-7438-8397-CD35-728273C0F08E}"/>
              </a:ext>
            </a:extLst>
          </p:cNvPr>
          <p:cNvPicPr>
            <a:picLocks noChangeAspect="1"/>
          </p:cNvPicPr>
          <p:nvPr/>
        </p:nvPicPr>
        <p:blipFill rotWithShape="1">
          <a:blip r:embed="rId4"/>
          <a:srcRect l="6209" t="15036" b="4651"/>
          <a:stretch/>
        </p:blipFill>
        <p:spPr>
          <a:xfrm>
            <a:off x="0" y="0"/>
            <a:ext cx="12191999" cy="6858000"/>
          </a:xfrm>
          <a:prstGeom prst="rect">
            <a:avLst/>
          </a:prstGeom>
        </p:spPr>
      </p:pic>
      <p:graphicFrame>
        <p:nvGraphicFramePr>
          <p:cNvPr id="11" name="Table 10">
            <a:extLst>
              <a:ext uri="{FF2B5EF4-FFF2-40B4-BE49-F238E27FC236}">
                <a16:creationId xmlns="" xmlns:a16="http://schemas.microsoft.com/office/drawing/2014/main" id="{0B4A65CC-D3F4-B3DE-F3A5-52015242504C}"/>
              </a:ext>
            </a:extLst>
          </p:cNvPr>
          <p:cNvGraphicFramePr>
            <a:graphicFrameLocks noGrp="1"/>
          </p:cNvGraphicFramePr>
          <p:nvPr>
            <p:extLst/>
          </p:nvPr>
        </p:nvGraphicFramePr>
        <p:xfrm>
          <a:off x="8596542" y="82266"/>
          <a:ext cx="3482975" cy="1066800"/>
        </p:xfrm>
        <a:graphic>
          <a:graphicData uri="http://schemas.openxmlformats.org/drawingml/2006/table">
            <a:tbl>
              <a:tblPr firstRow="1" firstCol="1" bandRow="1">
                <a:tableStyleId>{5C22544A-7EE6-4342-B048-85BDC9FD1C3A}</a:tableStyleId>
              </a:tblPr>
              <a:tblGrid>
                <a:gridCol w="1200150">
                  <a:extLst>
                    <a:ext uri="{9D8B030D-6E8A-4147-A177-3AD203B41FA5}">
                      <a16:colId xmlns="" xmlns:a16="http://schemas.microsoft.com/office/drawing/2014/main" val="1978474064"/>
                    </a:ext>
                  </a:extLst>
                </a:gridCol>
                <a:gridCol w="1139825">
                  <a:extLst>
                    <a:ext uri="{9D8B030D-6E8A-4147-A177-3AD203B41FA5}">
                      <a16:colId xmlns="" xmlns:a16="http://schemas.microsoft.com/office/drawing/2014/main" val="92163834"/>
                    </a:ext>
                  </a:extLst>
                </a:gridCol>
                <a:gridCol w="1143000">
                  <a:extLst>
                    <a:ext uri="{9D8B030D-6E8A-4147-A177-3AD203B41FA5}">
                      <a16:colId xmlns="" xmlns:a16="http://schemas.microsoft.com/office/drawing/2014/main" val="1208211635"/>
                    </a:ext>
                  </a:extLst>
                </a:gridCol>
              </a:tblGrid>
              <a:tr h="0">
                <a:tc>
                  <a:txBody>
                    <a:bodyPr/>
                    <a:lstStyle/>
                    <a:p>
                      <a:pPr marL="0" marR="0" algn="l">
                        <a:spcBef>
                          <a:spcPts val="0"/>
                        </a:spcBef>
                        <a:spcAft>
                          <a:spcPts val="0"/>
                        </a:spcAft>
                      </a:pPr>
                      <a:r>
                        <a:rPr lang="en-US" sz="1000" dirty="0">
                          <a:effectLst/>
                        </a:rPr>
                        <a:t>Flow Event</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dirty="0">
                          <a:effectLst/>
                        </a:rPr>
                        <a:t>Change in Wetted Area (Acres)</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rPr>
                        <a:t>Change in Wetted Area (%)*</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739419195"/>
                  </a:ext>
                </a:extLst>
              </a:tr>
              <a:tr h="0">
                <a:tc>
                  <a:txBody>
                    <a:bodyPr/>
                    <a:lstStyle/>
                    <a:p>
                      <a:pPr marL="0" marR="0" algn="l">
                        <a:spcBef>
                          <a:spcPts val="0"/>
                        </a:spcBef>
                        <a:spcAft>
                          <a:spcPts val="0"/>
                        </a:spcAft>
                      </a:pPr>
                      <a:r>
                        <a:rPr lang="en-US" sz="1000">
                          <a:effectLst/>
                        </a:rPr>
                        <a:t>Winter Base Flow</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b="0">
                          <a:effectLst/>
                          <a:latin typeface="+mj-lt"/>
                        </a:rPr>
                        <a:t>+2.2</a:t>
                      </a:r>
                      <a:endParaRPr lang="en-US" sz="1000" b="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b="0" dirty="0">
                          <a:effectLst/>
                          <a:latin typeface="+mj-lt"/>
                        </a:rPr>
                        <a:t>+53%</a:t>
                      </a:r>
                      <a:endParaRPr lang="en-US" sz="1000" b="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082817211"/>
                  </a:ext>
                </a:extLst>
              </a:tr>
              <a:tr h="0">
                <a:tc>
                  <a:txBody>
                    <a:bodyPr/>
                    <a:lstStyle/>
                    <a:p>
                      <a:pPr marL="0" marR="0" algn="l">
                        <a:spcBef>
                          <a:spcPts val="0"/>
                        </a:spcBef>
                        <a:spcAft>
                          <a:spcPts val="0"/>
                        </a:spcAft>
                      </a:pPr>
                      <a:r>
                        <a:rPr lang="en-US" sz="1000">
                          <a:effectLst/>
                        </a:rPr>
                        <a:t>Q2</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b="1">
                          <a:effectLst/>
                          <a:latin typeface="+mj-lt"/>
                        </a:rPr>
                        <a:t>+7.1</a:t>
                      </a:r>
                      <a:endParaRPr lang="en-US" sz="1000" b="1">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b="1" dirty="0">
                          <a:effectLst/>
                          <a:latin typeface="+mj-lt"/>
                        </a:rPr>
                        <a:t>+59%</a:t>
                      </a:r>
                      <a:endParaRPr lang="en-US" sz="1000" b="1"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95471910"/>
                  </a:ext>
                </a:extLst>
              </a:tr>
              <a:tr h="0">
                <a:tc>
                  <a:txBody>
                    <a:bodyPr/>
                    <a:lstStyle/>
                    <a:p>
                      <a:pPr marL="0" marR="0" algn="l">
                        <a:spcBef>
                          <a:spcPts val="0"/>
                        </a:spcBef>
                        <a:spcAft>
                          <a:spcPts val="0"/>
                        </a:spcAft>
                      </a:pPr>
                      <a:r>
                        <a:rPr lang="en-US" sz="1000">
                          <a:effectLst/>
                        </a:rPr>
                        <a:t>Q10</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latin typeface="+mj-lt"/>
                        </a:rPr>
                        <a:t>-0.02</a:t>
                      </a:r>
                      <a:endParaRPr lang="en-US" sz="10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dirty="0">
                          <a:effectLst/>
                          <a:latin typeface="+mj-lt"/>
                        </a:rPr>
                        <a:t>0.0%</a:t>
                      </a:r>
                      <a:endParaRPr lang="en-US" sz="10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873103427"/>
                  </a:ext>
                </a:extLst>
              </a:tr>
              <a:tr h="0">
                <a:tc>
                  <a:txBody>
                    <a:bodyPr/>
                    <a:lstStyle/>
                    <a:p>
                      <a:pPr marL="0" marR="0" algn="l">
                        <a:spcBef>
                          <a:spcPts val="0"/>
                        </a:spcBef>
                        <a:spcAft>
                          <a:spcPts val="0"/>
                        </a:spcAft>
                      </a:pPr>
                      <a:r>
                        <a:rPr lang="en-US" sz="1000">
                          <a:effectLst/>
                        </a:rPr>
                        <a:t>Q100</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latin typeface="+mj-lt"/>
                        </a:rPr>
                        <a:t>-2.15</a:t>
                      </a:r>
                      <a:endParaRPr lang="en-US" sz="10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dirty="0">
                          <a:effectLst/>
                          <a:latin typeface="+mj-lt"/>
                        </a:rPr>
                        <a:t>-4%</a:t>
                      </a:r>
                      <a:endParaRPr lang="en-US" sz="10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076973809"/>
                  </a:ext>
                </a:extLst>
              </a:tr>
            </a:tbl>
          </a:graphicData>
        </a:graphic>
      </p:graphicFrame>
      <p:sp>
        <p:nvSpPr>
          <p:cNvPr id="12" name="Callout: Line 11">
            <a:extLst>
              <a:ext uri="{FF2B5EF4-FFF2-40B4-BE49-F238E27FC236}">
                <a16:creationId xmlns="" xmlns:a16="http://schemas.microsoft.com/office/drawing/2014/main" id="{570992DD-F19E-842B-DFA5-9AA2A7D6E8F9}"/>
              </a:ext>
            </a:extLst>
          </p:cNvPr>
          <p:cNvSpPr/>
          <p:nvPr/>
        </p:nvSpPr>
        <p:spPr>
          <a:xfrm>
            <a:off x="5878212" y="1806286"/>
            <a:ext cx="1803566" cy="650068"/>
          </a:xfrm>
          <a:prstGeom prst="borderCallout1">
            <a:avLst>
              <a:gd name="adj1" fmla="val 44514"/>
              <a:gd name="adj2" fmla="val 184"/>
              <a:gd name="adj3" fmla="val 172021"/>
              <a:gd name="adj4" fmla="val -423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Proposed Phase 3 base-flow swale expansion.</a:t>
            </a:r>
          </a:p>
        </p:txBody>
      </p:sp>
      <p:sp>
        <p:nvSpPr>
          <p:cNvPr id="13" name="Callout: Line 12">
            <a:extLst>
              <a:ext uri="{FF2B5EF4-FFF2-40B4-BE49-F238E27FC236}">
                <a16:creationId xmlns="" xmlns:a16="http://schemas.microsoft.com/office/drawing/2014/main" id="{C5EDCD3C-5A00-DBEE-DAA2-CAA9924704D2}"/>
              </a:ext>
            </a:extLst>
          </p:cNvPr>
          <p:cNvSpPr/>
          <p:nvPr/>
        </p:nvSpPr>
        <p:spPr>
          <a:xfrm>
            <a:off x="3604175" y="634022"/>
            <a:ext cx="1734741" cy="473088"/>
          </a:xfrm>
          <a:prstGeom prst="borderCallout1">
            <a:avLst>
              <a:gd name="adj1" fmla="val 44514"/>
              <a:gd name="adj2" fmla="val 184"/>
              <a:gd name="adj3" fmla="val 169344"/>
              <a:gd name="adj4" fmla="val -780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Connection of relic channel features.</a:t>
            </a:r>
          </a:p>
        </p:txBody>
      </p:sp>
      <p:sp>
        <p:nvSpPr>
          <p:cNvPr id="14" name="Callout: Line 13">
            <a:extLst>
              <a:ext uri="{FF2B5EF4-FFF2-40B4-BE49-F238E27FC236}">
                <a16:creationId xmlns="" xmlns:a16="http://schemas.microsoft.com/office/drawing/2014/main" id="{987B6116-FA18-736E-9A23-D2768DA33E87}"/>
              </a:ext>
            </a:extLst>
          </p:cNvPr>
          <p:cNvSpPr/>
          <p:nvPr/>
        </p:nvSpPr>
        <p:spPr>
          <a:xfrm>
            <a:off x="654649" y="5088765"/>
            <a:ext cx="2233541" cy="629264"/>
          </a:xfrm>
          <a:prstGeom prst="borderCallout1">
            <a:avLst>
              <a:gd name="adj1" fmla="val 50749"/>
              <a:gd name="adj2" fmla="val 99371"/>
              <a:gd name="adj3" fmla="val -229827"/>
              <a:gd name="adj4" fmla="val 1325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t>Expanded base flow connection following Phase 1 and 2 construction</a:t>
            </a:r>
          </a:p>
        </p:txBody>
      </p:sp>
      <p:sp>
        <p:nvSpPr>
          <p:cNvPr id="15" name="Callout: Line 14">
            <a:extLst>
              <a:ext uri="{FF2B5EF4-FFF2-40B4-BE49-F238E27FC236}">
                <a16:creationId xmlns="" xmlns:a16="http://schemas.microsoft.com/office/drawing/2014/main" id="{FDC32023-4DAD-462F-E8A3-2F0593F048EB}"/>
              </a:ext>
            </a:extLst>
          </p:cNvPr>
          <p:cNvSpPr/>
          <p:nvPr/>
        </p:nvSpPr>
        <p:spPr>
          <a:xfrm>
            <a:off x="467032" y="4149213"/>
            <a:ext cx="1978705" cy="629264"/>
          </a:xfrm>
          <a:prstGeom prst="borderCallout1">
            <a:avLst>
              <a:gd name="adj1" fmla="val 50749"/>
              <a:gd name="adj2" fmla="val 99371"/>
              <a:gd name="adj3" fmla="val -36077"/>
              <a:gd name="adj4" fmla="val 1135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t>Pre-restoration base-flow (2020) shown by black outline</a:t>
            </a:r>
          </a:p>
        </p:txBody>
      </p:sp>
      <p:sp>
        <p:nvSpPr>
          <p:cNvPr id="16" name="TextBox 15">
            <a:extLst>
              <a:ext uri="{FF2B5EF4-FFF2-40B4-BE49-F238E27FC236}">
                <a16:creationId xmlns="" xmlns:a16="http://schemas.microsoft.com/office/drawing/2014/main" id="{9DDDD23C-1A75-CE9B-0518-59F8F36DE479}"/>
              </a:ext>
            </a:extLst>
          </p:cNvPr>
          <p:cNvSpPr txBox="1"/>
          <p:nvPr/>
        </p:nvSpPr>
        <p:spPr>
          <a:xfrm>
            <a:off x="1010179" y="6406402"/>
            <a:ext cx="4997331" cy="369332"/>
          </a:xfrm>
          <a:prstGeom prst="rect">
            <a:avLst/>
          </a:prstGeom>
          <a:noFill/>
        </p:spPr>
        <p:txBody>
          <a:bodyPr wrap="square" rtlCol="0">
            <a:spAutoFit/>
          </a:bodyPr>
          <a:lstStyle/>
          <a:p>
            <a:r>
              <a:rPr lang="en-US" u="sng" dirty="0"/>
              <a:t>Proposed change in 2-year (792 </a:t>
            </a:r>
            <a:r>
              <a:rPr lang="en-US" u="sng" dirty="0" err="1"/>
              <a:t>cfs</a:t>
            </a:r>
            <a:r>
              <a:rPr lang="en-US" u="sng" dirty="0"/>
              <a:t>) wetted area</a:t>
            </a:r>
          </a:p>
        </p:txBody>
      </p:sp>
      <p:sp>
        <p:nvSpPr>
          <p:cNvPr id="17" name="Slide Number Placeholder 16"/>
          <p:cNvSpPr>
            <a:spLocks noGrp="1"/>
          </p:cNvSpPr>
          <p:nvPr>
            <p:ph type="sldNum" sz="quarter" idx="12"/>
          </p:nvPr>
        </p:nvSpPr>
        <p:spPr/>
        <p:txBody>
          <a:bodyPr/>
          <a:lstStyle/>
          <a:p>
            <a:fld id="{3038B724-B001-495B-B997-AAF0E1D35E98}" type="slidenum">
              <a:rPr lang="en-US" smtClean="0">
                <a:solidFill>
                  <a:srgbClr val="DBF5F9">
                    <a:shade val="90000"/>
                  </a:srgbClr>
                </a:solidFill>
              </a:rPr>
              <a:pPr/>
              <a:t>12</a:t>
            </a:fld>
            <a:endParaRPr lang="en-US" dirty="0">
              <a:solidFill>
                <a:srgbClr val="DBF5F9">
                  <a:shade val="90000"/>
                </a:srgbClr>
              </a:solidFill>
            </a:endParaRPr>
          </a:p>
        </p:txBody>
      </p:sp>
    </p:spTree>
    <p:extLst>
      <p:ext uri="{BB962C8B-B14F-4D97-AF65-F5344CB8AC3E}">
        <p14:creationId xmlns:p14="http://schemas.microsoft.com/office/powerpoint/2010/main" val="38862386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C3DF37D4-1078-9847-74D1-2A0E74D25B0C}"/>
              </a:ext>
            </a:extLst>
          </p:cNvPr>
          <p:cNvPicPr>
            <a:picLocks noChangeAspect="1"/>
          </p:cNvPicPr>
          <p:nvPr/>
        </p:nvPicPr>
        <p:blipFill rotWithShape="1">
          <a:blip r:embed="rId3"/>
          <a:srcRect t="12731"/>
          <a:stretch/>
        </p:blipFill>
        <p:spPr>
          <a:xfrm>
            <a:off x="0" y="0"/>
            <a:ext cx="12192000" cy="6858000"/>
          </a:xfrm>
          <a:prstGeom prst="rect">
            <a:avLst/>
          </a:prstGeom>
        </p:spPr>
      </p:pic>
      <p:sp>
        <p:nvSpPr>
          <p:cNvPr id="7" name="Callout: Line 6">
            <a:extLst>
              <a:ext uri="{FF2B5EF4-FFF2-40B4-BE49-F238E27FC236}">
                <a16:creationId xmlns="" xmlns:a16="http://schemas.microsoft.com/office/drawing/2014/main" id="{41658D57-9A51-4D33-B18C-7B2C6EC966DA}"/>
              </a:ext>
            </a:extLst>
          </p:cNvPr>
          <p:cNvSpPr/>
          <p:nvPr/>
        </p:nvSpPr>
        <p:spPr>
          <a:xfrm>
            <a:off x="7846794" y="1596603"/>
            <a:ext cx="2505235" cy="566494"/>
          </a:xfrm>
          <a:prstGeom prst="borderCallout1">
            <a:avLst>
              <a:gd name="adj1" fmla="val 44514"/>
              <a:gd name="adj2" fmla="val 184"/>
              <a:gd name="adj3" fmla="val 301917"/>
              <a:gd name="adj4" fmla="val -327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Increase velocities correspond to the increase in wetted area.</a:t>
            </a:r>
          </a:p>
        </p:txBody>
      </p:sp>
      <p:sp>
        <p:nvSpPr>
          <p:cNvPr id="8" name="Callout: Line 7">
            <a:extLst>
              <a:ext uri="{FF2B5EF4-FFF2-40B4-BE49-F238E27FC236}">
                <a16:creationId xmlns="" xmlns:a16="http://schemas.microsoft.com/office/drawing/2014/main" id="{0D95949B-1BE2-4C64-9182-38B157D41F51}"/>
              </a:ext>
            </a:extLst>
          </p:cNvPr>
          <p:cNvSpPr/>
          <p:nvPr/>
        </p:nvSpPr>
        <p:spPr>
          <a:xfrm>
            <a:off x="995913" y="4189003"/>
            <a:ext cx="2854770" cy="645892"/>
          </a:xfrm>
          <a:prstGeom prst="borderCallout1">
            <a:avLst>
              <a:gd name="adj1" fmla="val 1355"/>
              <a:gd name="adj2" fmla="val 50126"/>
              <a:gd name="adj3" fmla="val -211563"/>
              <a:gd name="adj4" fmla="val 260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Slight decreases to mainstem velocities downstream of the proposed expansion.</a:t>
            </a:r>
          </a:p>
        </p:txBody>
      </p:sp>
      <p:sp>
        <p:nvSpPr>
          <p:cNvPr id="9" name="TextBox 8">
            <a:extLst>
              <a:ext uri="{FF2B5EF4-FFF2-40B4-BE49-F238E27FC236}">
                <a16:creationId xmlns="" xmlns:a16="http://schemas.microsoft.com/office/drawing/2014/main" id="{1A6419DB-4449-4741-B529-4BF1548820B9}"/>
              </a:ext>
            </a:extLst>
          </p:cNvPr>
          <p:cNvSpPr txBox="1"/>
          <p:nvPr/>
        </p:nvSpPr>
        <p:spPr>
          <a:xfrm>
            <a:off x="91346" y="6412633"/>
            <a:ext cx="4328737" cy="369332"/>
          </a:xfrm>
          <a:prstGeom prst="rect">
            <a:avLst/>
          </a:prstGeom>
          <a:noFill/>
        </p:spPr>
        <p:txBody>
          <a:bodyPr wrap="square" rtlCol="0">
            <a:spAutoFit/>
          </a:bodyPr>
          <a:lstStyle/>
          <a:p>
            <a:r>
              <a:rPr lang="en-US" u="sng" dirty="0">
                <a:solidFill>
                  <a:schemeClr val="bg1"/>
                </a:solidFill>
              </a:rPr>
              <a:t>Post-project change in 2-year velocities</a:t>
            </a:r>
          </a:p>
        </p:txBody>
      </p:sp>
      <p:sp>
        <p:nvSpPr>
          <p:cNvPr id="4" name="TextBox 3">
            <a:extLst>
              <a:ext uri="{FF2B5EF4-FFF2-40B4-BE49-F238E27FC236}">
                <a16:creationId xmlns="" xmlns:a16="http://schemas.microsoft.com/office/drawing/2014/main" id="{C7D3A7E9-6C44-4BA2-90F5-2DC4B5423C7B}"/>
              </a:ext>
            </a:extLst>
          </p:cNvPr>
          <p:cNvSpPr txBox="1"/>
          <p:nvPr/>
        </p:nvSpPr>
        <p:spPr>
          <a:xfrm>
            <a:off x="91346" y="5331486"/>
            <a:ext cx="3191717" cy="261610"/>
          </a:xfrm>
          <a:prstGeom prst="rect">
            <a:avLst/>
          </a:prstGeom>
          <a:noFill/>
        </p:spPr>
        <p:txBody>
          <a:bodyPr wrap="square" rtlCol="0">
            <a:spAutoFit/>
          </a:bodyPr>
          <a:lstStyle/>
          <a:p>
            <a:r>
              <a:rPr lang="en-US" sz="1100" b="1" dirty="0">
                <a:solidFill>
                  <a:schemeClr val="bg1"/>
                </a:solidFill>
              </a:rPr>
              <a:t>Change in Mainstem Velocity</a:t>
            </a:r>
          </a:p>
        </p:txBody>
      </p:sp>
      <p:sp>
        <p:nvSpPr>
          <p:cNvPr id="12" name="Callout: Line 11">
            <a:extLst>
              <a:ext uri="{FF2B5EF4-FFF2-40B4-BE49-F238E27FC236}">
                <a16:creationId xmlns="" xmlns:a16="http://schemas.microsoft.com/office/drawing/2014/main" id="{00DC2EAE-C548-E933-781D-D180D88A2A0B}"/>
              </a:ext>
            </a:extLst>
          </p:cNvPr>
          <p:cNvSpPr/>
          <p:nvPr/>
        </p:nvSpPr>
        <p:spPr>
          <a:xfrm>
            <a:off x="6096000" y="5462291"/>
            <a:ext cx="2193948" cy="645892"/>
          </a:xfrm>
          <a:prstGeom prst="borderCallout1">
            <a:avLst>
              <a:gd name="adj1" fmla="val 1355"/>
              <a:gd name="adj2" fmla="val 50126"/>
              <a:gd name="adj3" fmla="val -138494"/>
              <a:gd name="adj4" fmla="val 500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Slight reduction in mainstem velocities adjacent to the expansion.</a:t>
            </a:r>
          </a:p>
        </p:txBody>
      </p:sp>
      <p:sp>
        <p:nvSpPr>
          <p:cNvPr id="16" name="Callout: Line 15">
            <a:extLst>
              <a:ext uri="{FF2B5EF4-FFF2-40B4-BE49-F238E27FC236}">
                <a16:creationId xmlns="" xmlns:a16="http://schemas.microsoft.com/office/drawing/2014/main" id="{D7F44267-6020-BF2A-C5B5-7E2B02EF1CCD}"/>
              </a:ext>
            </a:extLst>
          </p:cNvPr>
          <p:cNvSpPr/>
          <p:nvPr/>
        </p:nvSpPr>
        <p:spPr>
          <a:xfrm>
            <a:off x="8063806" y="4686210"/>
            <a:ext cx="2193949" cy="566494"/>
          </a:xfrm>
          <a:prstGeom prst="borderCallout1">
            <a:avLst>
              <a:gd name="adj1" fmla="val 44514"/>
              <a:gd name="adj2" fmla="val 184"/>
              <a:gd name="adj3" fmla="val -60830"/>
              <a:gd name="adj4" fmla="val -201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Increase velocities on the floodplain correspond to the increased wetted area.</a:t>
            </a:r>
          </a:p>
        </p:txBody>
      </p:sp>
      <p:sp>
        <p:nvSpPr>
          <p:cNvPr id="17" name="Callout: Line 16">
            <a:extLst>
              <a:ext uri="{FF2B5EF4-FFF2-40B4-BE49-F238E27FC236}">
                <a16:creationId xmlns="" xmlns:a16="http://schemas.microsoft.com/office/drawing/2014/main" id="{7323DF08-6A41-35FB-4FFA-9B057C2EBBD7}"/>
              </a:ext>
            </a:extLst>
          </p:cNvPr>
          <p:cNvSpPr/>
          <p:nvPr/>
        </p:nvSpPr>
        <p:spPr>
          <a:xfrm>
            <a:off x="3053569" y="864099"/>
            <a:ext cx="2344342" cy="645892"/>
          </a:xfrm>
          <a:prstGeom prst="borderCallout1">
            <a:avLst>
              <a:gd name="adj1" fmla="val 44514"/>
              <a:gd name="adj2" fmla="val 184"/>
              <a:gd name="adj3" fmla="val 76285"/>
              <a:gd name="adj4" fmla="val -382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Increase velocities correspond to the activation of relic channel features</a:t>
            </a:r>
          </a:p>
        </p:txBody>
      </p:sp>
      <p:graphicFrame>
        <p:nvGraphicFramePr>
          <p:cNvPr id="18" name="Table 17">
            <a:extLst>
              <a:ext uri="{FF2B5EF4-FFF2-40B4-BE49-F238E27FC236}">
                <a16:creationId xmlns="" xmlns:a16="http://schemas.microsoft.com/office/drawing/2014/main" id="{5918F868-3FBB-4AAE-8E9A-E2F84E9E9CE7}"/>
              </a:ext>
            </a:extLst>
          </p:cNvPr>
          <p:cNvGraphicFramePr>
            <a:graphicFrameLocks noGrp="1"/>
          </p:cNvGraphicFramePr>
          <p:nvPr>
            <p:extLst/>
          </p:nvPr>
        </p:nvGraphicFramePr>
        <p:xfrm>
          <a:off x="184713" y="5650633"/>
          <a:ext cx="3425825" cy="762000"/>
        </p:xfrm>
        <a:graphic>
          <a:graphicData uri="http://schemas.openxmlformats.org/drawingml/2006/table">
            <a:tbl>
              <a:tblPr firstRow="1" firstCol="1" bandRow="1">
                <a:tableStyleId>{5C22544A-7EE6-4342-B048-85BDC9FD1C3A}</a:tableStyleId>
              </a:tblPr>
              <a:tblGrid>
                <a:gridCol w="1200150">
                  <a:extLst>
                    <a:ext uri="{9D8B030D-6E8A-4147-A177-3AD203B41FA5}">
                      <a16:colId xmlns="" xmlns:a16="http://schemas.microsoft.com/office/drawing/2014/main" val="3885542572"/>
                    </a:ext>
                  </a:extLst>
                </a:gridCol>
                <a:gridCol w="1139825">
                  <a:extLst>
                    <a:ext uri="{9D8B030D-6E8A-4147-A177-3AD203B41FA5}">
                      <a16:colId xmlns="" xmlns:a16="http://schemas.microsoft.com/office/drawing/2014/main" val="1560192055"/>
                    </a:ext>
                  </a:extLst>
                </a:gridCol>
                <a:gridCol w="1085850">
                  <a:extLst>
                    <a:ext uri="{9D8B030D-6E8A-4147-A177-3AD203B41FA5}">
                      <a16:colId xmlns="" xmlns:a16="http://schemas.microsoft.com/office/drawing/2014/main" val="1828062555"/>
                    </a:ext>
                  </a:extLst>
                </a:gridCol>
              </a:tblGrid>
              <a:tr h="0">
                <a:tc>
                  <a:txBody>
                    <a:bodyPr/>
                    <a:lstStyle/>
                    <a:p>
                      <a:pPr marL="0" marR="0">
                        <a:spcBef>
                          <a:spcPts val="0"/>
                        </a:spcBef>
                        <a:spcAft>
                          <a:spcPts val="0"/>
                        </a:spcAft>
                      </a:pPr>
                      <a:r>
                        <a:rPr lang="en-US" sz="1000" dirty="0">
                          <a:effectLst/>
                        </a:rPr>
                        <a:t>Flow Event</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rPr>
                        <a:t>Change in Mean Velocity (%)*</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rPr>
                        <a:t>Change in Max Velocity (%)*</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264009882"/>
                  </a:ext>
                </a:extLst>
              </a:tr>
              <a:tr h="0">
                <a:tc>
                  <a:txBody>
                    <a:bodyPr/>
                    <a:lstStyle/>
                    <a:p>
                      <a:pPr marL="0" marR="0">
                        <a:spcBef>
                          <a:spcPts val="0"/>
                        </a:spcBef>
                        <a:spcAft>
                          <a:spcPts val="0"/>
                        </a:spcAft>
                      </a:pPr>
                      <a:r>
                        <a:rPr lang="en-US" sz="1000">
                          <a:effectLst/>
                        </a:rPr>
                        <a:t>Winter Base Flow</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dirty="0">
                          <a:effectLst/>
                          <a:latin typeface="+mj-lt"/>
                        </a:rPr>
                        <a:t>-5%</a:t>
                      </a:r>
                      <a:endParaRPr lang="en-US" sz="1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latin typeface="+mj-lt"/>
                        </a:rPr>
                        <a:t>-2%</a:t>
                      </a:r>
                      <a:endParaRPr lang="en-US" sz="100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748902280"/>
                  </a:ext>
                </a:extLst>
              </a:tr>
              <a:tr h="0">
                <a:tc>
                  <a:txBody>
                    <a:bodyPr/>
                    <a:lstStyle/>
                    <a:p>
                      <a:pPr marL="0" marR="0">
                        <a:spcBef>
                          <a:spcPts val="0"/>
                        </a:spcBef>
                        <a:spcAft>
                          <a:spcPts val="0"/>
                        </a:spcAft>
                      </a:pPr>
                      <a:r>
                        <a:rPr lang="en-US" sz="1000">
                          <a:effectLst/>
                        </a:rPr>
                        <a:t>Q2</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b="1" dirty="0">
                          <a:effectLst/>
                          <a:latin typeface="+mj-lt"/>
                        </a:rPr>
                        <a:t>-3</a:t>
                      </a:r>
                      <a:endParaRPr lang="en-US" sz="1000" b="1"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b="1" dirty="0">
                          <a:effectLst/>
                          <a:latin typeface="+mj-lt"/>
                        </a:rPr>
                        <a:t>0%</a:t>
                      </a:r>
                      <a:endParaRPr lang="en-US" sz="1000" b="1"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124727993"/>
                  </a:ext>
                </a:extLst>
              </a:tr>
              <a:tr h="0">
                <a:tc>
                  <a:txBody>
                    <a:bodyPr/>
                    <a:lstStyle/>
                    <a:p>
                      <a:pPr marL="0" marR="0">
                        <a:spcBef>
                          <a:spcPts val="0"/>
                        </a:spcBef>
                        <a:spcAft>
                          <a:spcPts val="0"/>
                        </a:spcAft>
                      </a:pPr>
                      <a:r>
                        <a:rPr lang="en-US" sz="1000">
                          <a:effectLst/>
                        </a:rPr>
                        <a:t>Q10</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b="0" dirty="0">
                          <a:effectLst/>
                          <a:latin typeface="+mj-lt"/>
                        </a:rPr>
                        <a:t>-2%</a:t>
                      </a:r>
                      <a:endParaRPr lang="en-US" sz="1000" b="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b="0" dirty="0">
                          <a:effectLst/>
                          <a:latin typeface="+mj-lt"/>
                        </a:rPr>
                        <a:t>+1%</a:t>
                      </a:r>
                      <a:endParaRPr lang="en-US" sz="1000" b="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176497489"/>
                  </a:ext>
                </a:extLst>
              </a:tr>
            </a:tbl>
          </a:graphicData>
        </a:graphic>
      </p:graphicFrame>
      <p:sp>
        <p:nvSpPr>
          <p:cNvPr id="3" name="Slide Number Placeholder 2"/>
          <p:cNvSpPr>
            <a:spLocks noGrp="1"/>
          </p:cNvSpPr>
          <p:nvPr>
            <p:ph type="sldNum" sz="quarter" idx="12"/>
          </p:nvPr>
        </p:nvSpPr>
        <p:spPr/>
        <p:txBody>
          <a:bodyPr/>
          <a:lstStyle/>
          <a:p>
            <a:fld id="{3038B724-B001-495B-B997-AAF0E1D35E98}" type="slidenum">
              <a:rPr lang="en-US" smtClean="0">
                <a:solidFill>
                  <a:srgbClr val="DBF5F9">
                    <a:shade val="90000"/>
                  </a:srgbClr>
                </a:solidFill>
              </a:rPr>
              <a:pPr/>
              <a:t>13</a:t>
            </a:fld>
            <a:endParaRPr lang="en-US" dirty="0">
              <a:solidFill>
                <a:srgbClr val="DBF5F9">
                  <a:shade val="90000"/>
                </a:srgbClr>
              </a:solidFill>
            </a:endParaRPr>
          </a:p>
        </p:txBody>
      </p:sp>
    </p:spTree>
    <p:extLst>
      <p:ext uri="{BB962C8B-B14F-4D97-AF65-F5344CB8AC3E}">
        <p14:creationId xmlns:p14="http://schemas.microsoft.com/office/powerpoint/2010/main" val="5005109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87DDE49B-C9F4-421C-D645-D5AA4A27C815}"/>
              </a:ext>
            </a:extLst>
          </p:cNvPr>
          <p:cNvPicPr>
            <a:picLocks noChangeAspect="1"/>
          </p:cNvPicPr>
          <p:nvPr/>
        </p:nvPicPr>
        <p:blipFill rotWithShape="1">
          <a:blip r:embed="rId3"/>
          <a:srcRect t="12473"/>
          <a:stretch/>
        </p:blipFill>
        <p:spPr>
          <a:xfrm>
            <a:off x="0" y="0"/>
            <a:ext cx="12192000" cy="6858000"/>
          </a:xfrm>
          <a:prstGeom prst="rect">
            <a:avLst/>
          </a:prstGeom>
        </p:spPr>
      </p:pic>
      <p:sp>
        <p:nvSpPr>
          <p:cNvPr id="7" name="Callout: Line 6">
            <a:extLst>
              <a:ext uri="{FF2B5EF4-FFF2-40B4-BE49-F238E27FC236}">
                <a16:creationId xmlns="" xmlns:a16="http://schemas.microsoft.com/office/drawing/2014/main" id="{41658D57-9A51-4D33-B18C-7B2C6EC966DA}"/>
              </a:ext>
            </a:extLst>
          </p:cNvPr>
          <p:cNvSpPr/>
          <p:nvPr/>
        </p:nvSpPr>
        <p:spPr>
          <a:xfrm>
            <a:off x="8122097" y="780526"/>
            <a:ext cx="2505235" cy="1630312"/>
          </a:xfrm>
          <a:prstGeom prst="borderCallout1">
            <a:avLst>
              <a:gd name="adj1" fmla="val 46250"/>
              <a:gd name="adj2" fmla="val 969"/>
              <a:gd name="adj3" fmla="val 136795"/>
              <a:gd name="adj4" fmla="val -503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Decreased velocities across the expanded floodplain area are a result of additional flow depth and roughness on the floodplain, and within connected side channels.</a:t>
            </a:r>
          </a:p>
        </p:txBody>
      </p:sp>
      <p:sp>
        <p:nvSpPr>
          <p:cNvPr id="8" name="Callout: Line 7">
            <a:extLst>
              <a:ext uri="{FF2B5EF4-FFF2-40B4-BE49-F238E27FC236}">
                <a16:creationId xmlns="" xmlns:a16="http://schemas.microsoft.com/office/drawing/2014/main" id="{0D95949B-1BE2-4C64-9182-38B157D41F51}"/>
              </a:ext>
            </a:extLst>
          </p:cNvPr>
          <p:cNvSpPr/>
          <p:nvPr/>
        </p:nvSpPr>
        <p:spPr>
          <a:xfrm>
            <a:off x="91346" y="3625815"/>
            <a:ext cx="2854770" cy="645892"/>
          </a:xfrm>
          <a:prstGeom prst="borderCallout1">
            <a:avLst>
              <a:gd name="adj1" fmla="val 1355"/>
              <a:gd name="adj2" fmla="val 50126"/>
              <a:gd name="adj3" fmla="val -141539"/>
              <a:gd name="adj4" fmla="val 598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Minimal increase (&lt; 1 ft/s) to mainstem velocities downstream of the proposed expansion.</a:t>
            </a:r>
          </a:p>
        </p:txBody>
      </p:sp>
      <p:sp>
        <p:nvSpPr>
          <p:cNvPr id="9" name="TextBox 8">
            <a:extLst>
              <a:ext uri="{FF2B5EF4-FFF2-40B4-BE49-F238E27FC236}">
                <a16:creationId xmlns="" xmlns:a16="http://schemas.microsoft.com/office/drawing/2014/main" id="{1A6419DB-4449-4741-B529-4BF1548820B9}"/>
              </a:ext>
            </a:extLst>
          </p:cNvPr>
          <p:cNvSpPr txBox="1"/>
          <p:nvPr/>
        </p:nvSpPr>
        <p:spPr>
          <a:xfrm>
            <a:off x="91346" y="6412633"/>
            <a:ext cx="4328737" cy="369332"/>
          </a:xfrm>
          <a:prstGeom prst="rect">
            <a:avLst/>
          </a:prstGeom>
          <a:noFill/>
        </p:spPr>
        <p:txBody>
          <a:bodyPr wrap="square" rtlCol="0">
            <a:spAutoFit/>
          </a:bodyPr>
          <a:lstStyle/>
          <a:p>
            <a:r>
              <a:rPr lang="en-US" u="sng" dirty="0">
                <a:solidFill>
                  <a:schemeClr val="bg1"/>
                </a:solidFill>
              </a:rPr>
              <a:t>Post-project change in 10-year velocities</a:t>
            </a:r>
          </a:p>
        </p:txBody>
      </p:sp>
      <p:sp>
        <p:nvSpPr>
          <p:cNvPr id="4" name="TextBox 3">
            <a:extLst>
              <a:ext uri="{FF2B5EF4-FFF2-40B4-BE49-F238E27FC236}">
                <a16:creationId xmlns="" xmlns:a16="http://schemas.microsoft.com/office/drawing/2014/main" id="{C7D3A7E9-6C44-4BA2-90F5-2DC4B5423C7B}"/>
              </a:ext>
            </a:extLst>
          </p:cNvPr>
          <p:cNvSpPr txBox="1"/>
          <p:nvPr/>
        </p:nvSpPr>
        <p:spPr>
          <a:xfrm>
            <a:off x="91346" y="5331486"/>
            <a:ext cx="3191717" cy="261610"/>
          </a:xfrm>
          <a:prstGeom prst="rect">
            <a:avLst/>
          </a:prstGeom>
          <a:noFill/>
        </p:spPr>
        <p:txBody>
          <a:bodyPr wrap="square" rtlCol="0">
            <a:spAutoFit/>
          </a:bodyPr>
          <a:lstStyle/>
          <a:p>
            <a:r>
              <a:rPr lang="en-US" sz="1100" b="1" dirty="0">
                <a:solidFill>
                  <a:schemeClr val="bg1"/>
                </a:solidFill>
              </a:rPr>
              <a:t>Change in Mainstem Velocity</a:t>
            </a:r>
          </a:p>
        </p:txBody>
      </p:sp>
      <p:sp>
        <p:nvSpPr>
          <p:cNvPr id="12" name="Callout: Line 11">
            <a:extLst>
              <a:ext uri="{FF2B5EF4-FFF2-40B4-BE49-F238E27FC236}">
                <a16:creationId xmlns="" xmlns:a16="http://schemas.microsoft.com/office/drawing/2014/main" id="{00DC2EAE-C548-E933-781D-D180D88A2A0B}"/>
              </a:ext>
            </a:extLst>
          </p:cNvPr>
          <p:cNvSpPr/>
          <p:nvPr/>
        </p:nvSpPr>
        <p:spPr>
          <a:xfrm>
            <a:off x="5366352" y="5431582"/>
            <a:ext cx="2854770" cy="645892"/>
          </a:xfrm>
          <a:prstGeom prst="borderCallout1">
            <a:avLst>
              <a:gd name="adj1" fmla="val 1355"/>
              <a:gd name="adj2" fmla="val 50126"/>
              <a:gd name="adj3" fmla="val -135450"/>
              <a:gd name="adj4" fmla="val 581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Reduction in mainstem velocities adjacent to the expansion.</a:t>
            </a:r>
          </a:p>
        </p:txBody>
      </p:sp>
      <p:sp>
        <p:nvSpPr>
          <p:cNvPr id="13" name="Callout: Line 12">
            <a:extLst>
              <a:ext uri="{FF2B5EF4-FFF2-40B4-BE49-F238E27FC236}">
                <a16:creationId xmlns="" xmlns:a16="http://schemas.microsoft.com/office/drawing/2014/main" id="{4AC4C22A-69B4-356E-2B0D-33B00675F5F7}"/>
              </a:ext>
            </a:extLst>
          </p:cNvPr>
          <p:cNvSpPr/>
          <p:nvPr/>
        </p:nvSpPr>
        <p:spPr>
          <a:xfrm>
            <a:off x="5030195" y="93343"/>
            <a:ext cx="2697960" cy="687183"/>
          </a:xfrm>
          <a:prstGeom prst="borderCallout1">
            <a:avLst>
              <a:gd name="adj1" fmla="val 46250"/>
              <a:gd name="adj2" fmla="val 969"/>
              <a:gd name="adj3" fmla="val 51690"/>
              <a:gd name="adj4" fmla="val -1384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Decreased velocities on downstream property.</a:t>
            </a:r>
          </a:p>
        </p:txBody>
      </p:sp>
      <p:graphicFrame>
        <p:nvGraphicFramePr>
          <p:cNvPr id="2" name="Table 1">
            <a:extLst>
              <a:ext uri="{FF2B5EF4-FFF2-40B4-BE49-F238E27FC236}">
                <a16:creationId xmlns="" xmlns:a16="http://schemas.microsoft.com/office/drawing/2014/main" id="{17AEDA00-0C4D-46A9-C7D2-9AC7ADFB5900}"/>
              </a:ext>
            </a:extLst>
          </p:cNvPr>
          <p:cNvGraphicFramePr>
            <a:graphicFrameLocks noGrp="1"/>
          </p:cNvGraphicFramePr>
          <p:nvPr>
            <p:extLst/>
          </p:nvPr>
        </p:nvGraphicFramePr>
        <p:xfrm>
          <a:off x="184713" y="5650633"/>
          <a:ext cx="3425825" cy="762000"/>
        </p:xfrm>
        <a:graphic>
          <a:graphicData uri="http://schemas.openxmlformats.org/drawingml/2006/table">
            <a:tbl>
              <a:tblPr firstRow="1" firstCol="1" bandRow="1">
                <a:tableStyleId>{5C22544A-7EE6-4342-B048-85BDC9FD1C3A}</a:tableStyleId>
              </a:tblPr>
              <a:tblGrid>
                <a:gridCol w="1200150">
                  <a:extLst>
                    <a:ext uri="{9D8B030D-6E8A-4147-A177-3AD203B41FA5}">
                      <a16:colId xmlns="" xmlns:a16="http://schemas.microsoft.com/office/drawing/2014/main" val="3885542572"/>
                    </a:ext>
                  </a:extLst>
                </a:gridCol>
                <a:gridCol w="1139825">
                  <a:extLst>
                    <a:ext uri="{9D8B030D-6E8A-4147-A177-3AD203B41FA5}">
                      <a16:colId xmlns="" xmlns:a16="http://schemas.microsoft.com/office/drawing/2014/main" val="1560192055"/>
                    </a:ext>
                  </a:extLst>
                </a:gridCol>
                <a:gridCol w="1085850">
                  <a:extLst>
                    <a:ext uri="{9D8B030D-6E8A-4147-A177-3AD203B41FA5}">
                      <a16:colId xmlns="" xmlns:a16="http://schemas.microsoft.com/office/drawing/2014/main" val="1828062555"/>
                    </a:ext>
                  </a:extLst>
                </a:gridCol>
              </a:tblGrid>
              <a:tr h="0">
                <a:tc>
                  <a:txBody>
                    <a:bodyPr/>
                    <a:lstStyle/>
                    <a:p>
                      <a:pPr marL="0" marR="0">
                        <a:spcBef>
                          <a:spcPts val="0"/>
                        </a:spcBef>
                        <a:spcAft>
                          <a:spcPts val="0"/>
                        </a:spcAft>
                      </a:pPr>
                      <a:r>
                        <a:rPr lang="en-US" sz="1000" dirty="0">
                          <a:effectLst/>
                        </a:rPr>
                        <a:t>Flow Event</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rPr>
                        <a:t>Change in Mean Velocity (%)*</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rPr>
                        <a:t>Change in Max Velocity (%)*</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264009882"/>
                  </a:ext>
                </a:extLst>
              </a:tr>
              <a:tr h="0">
                <a:tc>
                  <a:txBody>
                    <a:bodyPr/>
                    <a:lstStyle/>
                    <a:p>
                      <a:pPr marL="0" marR="0">
                        <a:spcBef>
                          <a:spcPts val="0"/>
                        </a:spcBef>
                        <a:spcAft>
                          <a:spcPts val="0"/>
                        </a:spcAft>
                      </a:pPr>
                      <a:r>
                        <a:rPr lang="en-US" sz="1000">
                          <a:effectLst/>
                        </a:rPr>
                        <a:t>Winter Base Flow</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dirty="0">
                          <a:effectLst/>
                          <a:latin typeface="+mj-lt"/>
                        </a:rPr>
                        <a:t>-5%</a:t>
                      </a:r>
                      <a:endParaRPr lang="en-US" sz="1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latin typeface="+mj-lt"/>
                        </a:rPr>
                        <a:t>-2%</a:t>
                      </a:r>
                      <a:endParaRPr lang="en-US" sz="100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748902280"/>
                  </a:ext>
                </a:extLst>
              </a:tr>
              <a:tr h="0">
                <a:tc>
                  <a:txBody>
                    <a:bodyPr/>
                    <a:lstStyle/>
                    <a:p>
                      <a:pPr marL="0" marR="0">
                        <a:spcBef>
                          <a:spcPts val="0"/>
                        </a:spcBef>
                        <a:spcAft>
                          <a:spcPts val="0"/>
                        </a:spcAft>
                      </a:pPr>
                      <a:r>
                        <a:rPr lang="en-US" sz="1000">
                          <a:effectLst/>
                        </a:rPr>
                        <a:t>Q2</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dirty="0">
                          <a:effectLst/>
                          <a:latin typeface="+mj-lt"/>
                        </a:rPr>
                        <a:t>-3</a:t>
                      </a:r>
                      <a:endParaRPr lang="en-US" sz="1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dirty="0">
                          <a:effectLst/>
                          <a:latin typeface="+mj-lt"/>
                        </a:rPr>
                        <a:t>0%</a:t>
                      </a:r>
                      <a:endParaRPr lang="en-US" sz="10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124727993"/>
                  </a:ext>
                </a:extLst>
              </a:tr>
              <a:tr h="0">
                <a:tc>
                  <a:txBody>
                    <a:bodyPr/>
                    <a:lstStyle/>
                    <a:p>
                      <a:pPr marL="0" marR="0">
                        <a:spcBef>
                          <a:spcPts val="0"/>
                        </a:spcBef>
                        <a:spcAft>
                          <a:spcPts val="0"/>
                        </a:spcAft>
                      </a:pPr>
                      <a:r>
                        <a:rPr lang="en-US" sz="1000">
                          <a:effectLst/>
                        </a:rPr>
                        <a:t>Q10</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b="1">
                          <a:effectLst/>
                          <a:latin typeface="+mj-lt"/>
                        </a:rPr>
                        <a:t>-2%</a:t>
                      </a:r>
                      <a:endParaRPr lang="en-US" sz="1000" b="1">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b="1" dirty="0">
                          <a:effectLst/>
                          <a:latin typeface="+mj-lt"/>
                        </a:rPr>
                        <a:t>+1%</a:t>
                      </a:r>
                      <a:endParaRPr lang="en-US" sz="1000" b="1"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176497489"/>
                  </a:ext>
                </a:extLst>
              </a:tr>
            </a:tbl>
          </a:graphicData>
        </a:graphic>
      </p:graphicFrame>
      <p:sp>
        <p:nvSpPr>
          <p:cNvPr id="5" name="Slide Number Placeholder 4"/>
          <p:cNvSpPr>
            <a:spLocks noGrp="1"/>
          </p:cNvSpPr>
          <p:nvPr>
            <p:ph type="sldNum" sz="quarter" idx="12"/>
          </p:nvPr>
        </p:nvSpPr>
        <p:spPr/>
        <p:txBody>
          <a:bodyPr/>
          <a:lstStyle/>
          <a:p>
            <a:fld id="{3038B724-B001-495B-B997-AAF0E1D35E98}" type="slidenum">
              <a:rPr lang="en-US" smtClean="0">
                <a:solidFill>
                  <a:srgbClr val="DBF5F9">
                    <a:shade val="90000"/>
                  </a:srgbClr>
                </a:solidFill>
              </a:rPr>
              <a:pPr/>
              <a:t>14</a:t>
            </a:fld>
            <a:endParaRPr lang="en-US" dirty="0">
              <a:solidFill>
                <a:srgbClr val="DBF5F9">
                  <a:shade val="90000"/>
                </a:srgbClr>
              </a:solidFill>
            </a:endParaRPr>
          </a:p>
        </p:txBody>
      </p:sp>
    </p:spTree>
    <p:extLst>
      <p:ext uri="{BB962C8B-B14F-4D97-AF65-F5344CB8AC3E}">
        <p14:creationId xmlns:p14="http://schemas.microsoft.com/office/powerpoint/2010/main" val="16921384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bed, laying, blanket&#10;&#10;Description automatically generated">
            <a:extLst>
              <a:ext uri="{FF2B5EF4-FFF2-40B4-BE49-F238E27FC236}">
                <a16:creationId xmlns="" xmlns:a16="http://schemas.microsoft.com/office/drawing/2014/main" id="{EA3EE322-2A1F-42D9-9371-5A1BD975C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0769"/>
            <a:ext cx="12168796" cy="7088769"/>
          </a:xfrm>
          <a:prstGeom prst="rect">
            <a:avLst/>
          </a:prstGeom>
        </p:spPr>
      </p:pic>
      <p:sp>
        <p:nvSpPr>
          <p:cNvPr id="6" name="TextBox 5">
            <a:extLst>
              <a:ext uri="{FF2B5EF4-FFF2-40B4-BE49-F238E27FC236}">
                <a16:creationId xmlns="" xmlns:a16="http://schemas.microsoft.com/office/drawing/2014/main" id="{1ECE6A82-866C-4A2D-86F4-F3C7350B5C6E}"/>
              </a:ext>
            </a:extLst>
          </p:cNvPr>
          <p:cNvSpPr txBox="1"/>
          <p:nvPr/>
        </p:nvSpPr>
        <p:spPr>
          <a:xfrm>
            <a:off x="1623033" y="5643634"/>
            <a:ext cx="2758997" cy="300082"/>
          </a:xfrm>
          <a:prstGeom prst="rect">
            <a:avLst/>
          </a:prstGeom>
          <a:noFill/>
        </p:spPr>
        <p:txBody>
          <a:bodyPr wrap="square" rtlCol="0">
            <a:spAutoFit/>
          </a:bodyPr>
          <a:lstStyle/>
          <a:p>
            <a:r>
              <a:rPr lang="en-US" sz="1350" u="sng" dirty="0"/>
              <a:t>Post-project 25-year velocities</a:t>
            </a:r>
          </a:p>
        </p:txBody>
      </p:sp>
      <p:sp>
        <p:nvSpPr>
          <p:cNvPr id="9" name="TextBox 8">
            <a:extLst>
              <a:ext uri="{FF2B5EF4-FFF2-40B4-BE49-F238E27FC236}">
                <a16:creationId xmlns="" xmlns:a16="http://schemas.microsoft.com/office/drawing/2014/main" id="{15384EBD-10D8-46B7-BC11-3A91127E4046}"/>
              </a:ext>
            </a:extLst>
          </p:cNvPr>
          <p:cNvSpPr txBox="1"/>
          <p:nvPr/>
        </p:nvSpPr>
        <p:spPr>
          <a:xfrm rot="5130452">
            <a:off x="9292529" y="1427519"/>
            <a:ext cx="1303012" cy="276999"/>
          </a:xfrm>
          <a:prstGeom prst="rect">
            <a:avLst/>
          </a:prstGeom>
          <a:noFill/>
        </p:spPr>
        <p:txBody>
          <a:bodyPr wrap="square" rtlCol="0">
            <a:spAutoFit/>
          </a:bodyPr>
          <a:lstStyle/>
          <a:p>
            <a:r>
              <a:rPr lang="en-US" sz="1200" b="1" dirty="0"/>
              <a:t>Kings Grade Rd</a:t>
            </a:r>
          </a:p>
        </p:txBody>
      </p:sp>
      <p:sp>
        <p:nvSpPr>
          <p:cNvPr id="7" name="TextBox 6">
            <a:extLst>
              <a:ext uri="{FF2B5EF4-FFF2-40B4-BE49-F238E27FC236}">
                <a16:creationId xmlns="" xmlns:a16="http://schemas.microsoft.com/office/drawing/2014/main" id="{8A3961D5-DBD0-421D-8B0E-B70F3E760C1B}"/>
              </a:ext>
            </a:extLst>
          </p:cNvPr>
          <p:cNvSpPr txBox="1"/>
          <p:nvPr/>
        </p:nvSpPr>
        <p:spPr>
          <a:xfrm>
            <a:off x="95250" y="6491243"/>
            <a:ext cx="3426865" cy="300082"/>
          </a:xfrm>
          <a:prstGeom prst="rect">
            <a:avLst/>
          </a:prstGeom>
          <a:noFill/>
        </p:spPr>
        <p:txBody>
          <a:bodyPr wrap="square" rtlCol="0">
            <a:spAutoFit/>
          </a:bodyPr>
          <a:lstStyle/>
          <a:p>
            <a:r>
              <a:rPr lang="en-US" sz="1350" u="sng" dirty="0">
                <a:solidFill>
                  <a:schemeClr val="bg1"/>
                </a:solidFill>
              </a:rPr>
              <a:t>Existing velocities during a 25-year event.</a:t>
            </a:r>
          </a:p>
        </p:txBody>
      </p:sp>
      <p:sp>
        <p:nvSpPr>
          <p:cNvPr id="3" name="Slide Number Placeholder 2"/>
          <p:cNvSpPr>
            <a:spLocks noGrp="1"/>
          </p:cNvSpPr>
          <p:nvPr>
            <p:ph type="sldNum" sz="quarter" idx="12"/>
          </p:nvPr>
        </p:nvSpPr>
        <p:spPr/>
        <p:txBody>
          <a:bodyPr/>
          <a:lstStyle/>
          <a:p>
            <a:fld id="{3038B724-B001-495B-B997-AAF0E1D35E98}" type="slidenum">
              <a:rPr lang="en-US" smtClean="0">
                <a:solidFill>
                  <a:srgbClr val="DBF5F9">
                    <a:shade val="90000"/>
                  </a:srgbClr>
                </a:solidFill>
              </a:rPr>
              <a:pPr/>
              <a:t>15</a:t>
            </a:fld>
            <a:endParaRPr lang="en-US" dirty="0">
              <a:solidFill>
                <a:srgbClr val="DBF5F9">
                  <a:shade val="90000"/>
                </a:srgbClr>
              </a:solidFill>
            </a:endParaRPr>
          </a:p>
        </p:txBody>
      </p:sp>
    </p:spTree>
    <p:extLst>
      <p:ext uri="{BB962C8B-B14F-4D97-AF65-F5344CB8AC3E}">
        <p14:creationId xmlns:p14="http://schemas.microsoft.com/office/powerpoint/2010/main" val="12592165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1ECE6A82-866C-4A2D-86F4-F3C7350B5C6E}"/>
              </a:ext>
            </a:extLst>
          </p:cNvPr>
          <p:cNvSpPr txBox="1"/>
          <p:nvPr/>
        </p:nvSpPr>
        <p:spPr>
          <a:xfrm>
            <a:off x="1623033" y="5643634"/>
            <a:ext cx="2758997" cy="300082"/>
          </a:xfrm>
          <a:prstGeom prst="rect">
            <a:avLst/>
          </a:prstGeom>
          <a:noFill/>
        </p:spPr>
        <p:txBody>
          <a:bodyPr wrap="square" rtlCol="0">
            <a:spAutoFit/>
          </a:bodyPr>
          <a:lstStyle/>
          <a:p>
            <a:r>
              <a:rPr lang="en-US" sz="1350" u="sng" dirty="0"/>
              <a:t>Post-project 25-year velocities</a:t>
            </a:r>
          </a:p>
        </p:txBody>
      </p:sp>
      <p:sp>
        <p:nvSpPr>
          <p:cNvPr id="9" name="TextBox 8">
            <a:extLst>
              <a:ext uri="{FF2B5EF4-FFF2-40B4-BE49-F238E27FC236}">
                <a16:creationId xmlns="" xmlns:a16="http://schemas.microsoft.com/office/drawing/2014/main" id="{15384EBD-10D8-46B7-BC11-3A91127E4046}"/>
              </a:ext>
            </a:extLst>
          </p:cNvPr>
          <p:cNvSpPr txBox="1"/>
          <p:nvPr/>
        </p:nvSpPr>
        <p:spPr>
          <a:xfrm rot="5130452">
            <a:off x="9292529" y="1427519"/>
            <a:ext cx="1303012" cy="276999"/>
          </a:xfrm>
          <a:prstGeom prst="rect">
            <a:avLst/>
          </a:prstGeom>
          <a:noFill/>
        </p:spPr>
        <p:txBody>
          <a:bodyPr wrap="square" rtlCol="0">
            <a:spAutoFit/>
          </a:bodyPr>
          <a:lstStyle/>
          <a:p>
            <a:r>
              <a:rPr lang="en-US" sz="1200" b="1" dirty="0"/>
              <a:t>Kings Grade Rd</a:t>
            </a:r>
          </a:p>
        </p:txBody>
      </p:sp>
      <p:sp>
        <p:nvSpPr>
          <p:cNvPr id="7" name="TextBox 6">
            <a:extLst>
              <a:ext uri="{FF2B5EF4-FFF2-40B4-BE49-F238E27FC236}">
                <a16:creationId xmlns="" xmlns:a16="http://schemas.microsoft.com/office/drawing/2014/main" id="{8A3961D5-DBD0-421D-8B0E-B70F3E760C1B}"/>
              </a:ext>
            </a:extLst>
          </p:cNvPr>
          <p:cNvSpPr txBox="1"/>
          <p:nvPr/>
        </p:nvSpPr>
        <p:spPr>
          <a:xfrm>
            <a:off x="95250" y="6491243"/>
            <a:ext cx="3426865" cy="300082"/>
          </a:xfrm>
          <a:prstGeom prst="rect">
            <a:avLst/>
          </a:prstGeom>
          <a:noFill/>
        </p:spPr>
        <p:txBody>
          <a:bodyPr wrap="square" rtlCol="0">
            <a:spAutoFit/>
          </a:bodyPr>
          <a:lstStyle/>
          <a:p>
            <a:r>
              <a:rPr lang="en-US" sz="1350" u="sng" dirty="0">
                <a:solidFill>
                  <a:schemeClr val="bg1"/>
                </a:solidFill>
              </a:rPr>
              <a:t>Modeled velocities during a 25-year event.</a:t>
            </a:r>
          </a:p>
        </p:txBody>
      </p:sp>
      <p:pic>
        <p:nvPicPr>
          <p:cNvPr id="2" name="Picture 1" descr="A picture containing indoor, bed, blanket, cloth&#10;&#10;Description automatically generated">
            <a:extLst>
              <a:ext uri="{FF2B5EF4-FFF2-40B4-BE49-F238E27FC236}">
                <a16:creationId xmlns="" xmlns:a16="http://schemas.microsoft.com/office/drawing/2014/main" id="{39D463A9-41F3-A19F-1481-F98EB05F0590}"/>
              </a:ext>
            </a:extLst>
          </p:cNvPr>
          <p:cNvPicPr>
            <a:picLocks noChangeAspect="1"/>
          </p:cNvPicPr>
          <p:nvPr/>
        </p:nvPicPr>
        <p:blipFill rotWithShape="1">
          <a:blip r:embed="rId3">
            <a:extLst>
              <a:ext uri="{28A0092B-C50C-407E-A947-70E740481C1C}">
                <a14:useLocalDpi xmlns:a14="http://schemas.microsoft.com/office/drawing/2010/main" val="0"/>
              </a:ext>
            </a:extLst>
          </a:blip>
          <a:srcRect t="8985"/>
          <a:stretch/>
        </p:blipFill>
        <p:spPr>
          <a:xfrm>
            <a:off x="0" y="0"/>
            <a:ext cx="12191999" cy="6976370"/>
          </a:xfrm>
          <a:prstGeom prst="rect">
            <a:avLst/>
          </a:prstGeom>
        </p:spPr>
      </p:pic>
      <p:sp>
        <p:nvSpPr>
          <p:cNvPr id="3" name="TextBox 2">
            <a:extLst>
              <a:ext uri="{FF2B5EF4-FFF2-40B4-BE49-F238E27FC236}">
                <a16:creationId xmlns="" xmlns:a16="http://schemas.microsoft.com/office/drawing/2014/main" id="{B1BE449A-C061-95B0-76C7-A475C9D640A9}"/>
              </a:ext>
            </a:extLst>
          </p:cNvPr>
          <p:cNvSpPr txBox="1"/>
          <p:nvPr/>
        </p:nvSpPr>
        <p:spPr>
          <a:xfrm>
            <a:off x="0" y="6641284"/>
            <a:ext cx="3426865" cy="300082"/>
          </a:xfrm>
          <a:prstGeom prst="rect">
            <a:avLst/>
          </a:prstGeom>
          <a:noFill/>
        </p:spPr>
        <p:txBody>
          <a:bodyPr wrap="square" rtlCol="0">
            <a:spAutoFit/>
          </a:bodyPr>
          <a:lstStyle/>
          <a:p>
            <a:r>
              <a:rPr lang="en-US" sz="1350" u="sng" dirty="0">
                <a:solidFill>
                  <a:schemeClr val="bg1"/>
                </a:solidFill>
              </a:rPr>
              <a:t>Proposed velocities during a 25-year event.</a:t>
            </a:r>
          </a:p>
        </p:txBody>
      </p:sp>
      <p:sp>
        <p:nvSpPr>
          <p:cNvPr id="5" name="Slide Number Placeholder 4"/>
          <p:cNvSpPr>
            <a:spLocks noGrp="1"/>
          </p:cNvSpPr>
          <p:nvPr>
            <p:ph type="sldNum" sz="quarter" idx="12"/>
          </p:nvPr>
        </p:nvSpPr>
        <p:spPr/>
        <p:txBody>
          <a:bodyPr/>
          <a:lstStyle/>
          <a:p>
            <a:fld id="{3038B724-B001-495B-B997-AAF0E1D35E98}" type="slidenum">
              <a:rPr lang="en-US" smtClean="0">
                <a:solidFill>
                  <a:srgbClr val="DBF5F9">
                    <a:shade val="90000"/>
                  </a:srgbClr>
                </a:solidFill>
              </a:rPr>
              <a:pPr/>
              <a:t>16</a:t>
            </a:fld>
            <a:endParaRPr lang="en-US" dirty="0">
              <a:solidFill>
                <a:srgbClr val="DBF5F9">
                  <a:shade val="90000"/>
                </a:srgbClr>
              </a:solidFill>
            </a:endParaRPr>
          </a:p>
        </p:txBody>
      </p:sp>
    </p:spTree>
    <p:extLst>
      <p:ext uri="{BB962C8B-B14F-4D97-AF65-F5344CB8AC3E}">
        <p14:creationId xmlns:p14="http://schemas.microsoft.com/office/powerpoint/2010/main" val="35376197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3" name="Title 2">
            <a:extLst>
              <a:ext uri="{FF2B5EF4-FFF2-40B4-BE49-F238E27FC236}">
                <a16:creationId xmlns:a16="http://schemas.microsoft.com/office/drawing/2014/main" xmlns="" id="{EBDC24D3-EEF0-4B69-A174-E4DFF7884894}"/>
              </a:ext>
            </a:extLst>
          </p:cNvPr>
          <p:cNvSpPr>
            <a:spLocks noGrp="1"/>
          </p:cNvSpPr>
          <p:nvPr>
            <p:ph type="ctrTitle"/>
          </p:nvPr>
        </p:nvSpPr>
        <p:spPr>
          <a:xfrm>
            <a:off x="152605" y="5266722"/>
            <a:ext cx="5282503" cy="1447344"/>
          </a:xfrm>
          <a:solidFill>
            <a:schemeClr val="tx1">
              <a:alpha val="60000"/>
            </a:schemeClr>
          </a:solidFill>
        </p:spPr>
        <p:txBody>
          <a:bodyPr/>
          <a:lstStyle/>
          <a:p>
            <a:r>
              <a:rPr lang="en-US" dirty="0"/>
              <a:t>Thanks</a:t>
            </a:r>
          </a:p>
        </p:txBody>
      </p:sp>
      <p:cxnSp>
        <p:nvCxnSpPr>
          <p:cNvPr id="5" name="Straight Connector 4" descr="Divider line">
            <a:extLst>
              <a:ext uri="{FF2B5EF4-FFF2-40B4-BE49-F238E27FC236}">
                <a16:creationId xmlns:a16="http://schemas.microsoft.com/office/drawing/2014/main" xmlns="" id="{FE07C9EC-5158-440C-995A-EAC50D3E05DA}"/>
              </a:ext>
              <a:ext uri="{C183D7F6-B498-43B3-948B-1728B52AA6E4}">
                <adec:decorative xmlns:adec="http://schemas.microsoft.com/office/drawing/2017/decorative" xmlns="" val="1"/>
              </a:ext>
            </a:extLst>
          </p:cNvPr>
          <p:cNvCxnSpPr>
            <a:cxnSpLocks/>
          </p:cNvCxnSpPr>
          <p:nvPr/>
        </p:nvCxnSpPr>
        <p:spPr>
          <a:xfrm>
            <a:off x="3554806" y="5495523"/>
            <a:ext cx="0" cy="110019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8027" y="5577432"/>
            <a:ext cx="1413861" cy="936373"/>
          </a:xfrm>
          <a:prstGeom prst="rect">
            <a:avLst/>
          </a:prstGeom>
        </p:spPr>
      </p:pic>
      <p:sp>
        <p:nvSpPr>
          <p:cNvPr id="4" name="TextBox 3">
            <a:extLst>
              <a:ext uri="{FF2B5EF4-FFF2-40B4-BE49-F238E27FC236}">
                <a16:creationId xmlns:a16="http://schemas.microsoft.com/office/drawing/2014/main" xmlns="" id="{93328AFC-575C-4742-A651-4AB11D0AF766}"/>
              </a:ext>
            </a:extLst>
          </p:cNvPr>
          <p:cNvSpPr txBox="1"/>
          <p:nvPr/>
        </p:nvSpPr>
        <p:spPr>
          <a:xfrm>
            <a:off x="7036067" y="6570132"/>
            <a:ext cx="5155933" cy="287867"/>
          </a:xfrm>
          <a:prstGeom prst="rect">
            <a:avLst/>
          </a:prstGeom>
          <a:solidFill>
            <a:schemeClr val="tx1"/>
          </a:solidFill>
        </p:spPr>
        <p:txBody>
          <a:bodyPr wrap="square" lIns="0" tIns="0" rIns="0" bIns="0" rtlCol="0">
            <a:noAutofit/>
          </a:bodyPr>
          <a:lstStyle/>
          <a:p>
            <a:pPr algn="l"/>
            <a:r>
              <a:rPr lang="en-US" dirty="0">
                <a:solidFill>
                  <a:schemeClr val="bg1"/>
                </a:solidFill>
                <a:latin typeface="+mn-lt"/>
              </a:rPr>
              <a:t>Floodplain connectivity on PA 18 completed in 2017</a:t>
            </a:r>
          </a:p>
        </p:txBody>
      </p:sp>
    </p:spTree>
    <p:extLst>
      <p:ext uri="{BB962C8B-B14F-4D97-AF65-F5344CB8AC3E}">
        <p14:creationId xmlns:p14="http://schemas.microsoft.com/office/powerpoint/2010/main" val="2582065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56862" y="179839"/>
            <a:ext cx="8856617" cy="1077218"/>
          </a:xfrm>
          <a:prstGeom prst="rect">
            <a:avLst/>
          </a:prstGeom>
          <a:noFill/>
        </p:spPr>
        <p:txBody>
          <a:bodyPr wrap="square" rtlCol="0">
            <a:spAutoFit/>
          </a:bodyPr>
          <a:lstStyle/>
          <a:p>
            <a:r>
              <a:rPr lang="en-US" sz="3600" b="1" dirty="0">
                <a:solidFill>
                  <a:prstClr val="black"/>
                </a:solidFill>
              </a:rPr>
              <a:t>Presentation overview:</a:t>
            </a:r>
            <a:r>
              <a:rPr lang="en-US" sz="2800" b="1" dirty="0">
                <a:solidFill>
                  <a:prstClr val="black"/>
                </a:solidFill>
              </a:rPr>
              <a:t> </a:t>
            </a:r>
          </a:p>
          <a:p>
            <a:pPr lvl="1"/>
            <a:endParaRPr lang="en-US" sz="2800" b="1" dirty="0">
              <a:solidFill>
                <a:prstClr val="black"/>
              </a:solidFill>
            </a:endParaRPr>
          </a:p>
        </p:txBody>
      </p:sp>
      <p:sp>
        <p:nvSpPr>
          <p:cNvPr id="4" name="TextBox 3"/>
          <p:cNvSpPr txBox="1"/>
          <p:nvPr/>
        </p:nvSpPr>
        <p:spPr>
          <a:xfrm>
            <a:off x="556862" y="807339"/>
            <a:ext cx="8337267" cy="1631216"/>
          </a:xfrm>
          <a:prstGeom prst="rect">
            <a:avLst/>
          </a:prstGeom>
          <a:noFill/>
        </p:spPr>
        <p:txBody>
          <a:bodyPr wrap="square" rtlCol="0">
            <a:spAutoFit/>
          </a:bodyPr>
          <a:lstStyle/>
          <a:p>
            <a:pPr marL="457200" indent="-457200">
              <a:buFont typeface="+mj-lt"/>
              <a:buAutoNum type="arabicPeriod"/>
            </a:pPr>
            <a:r>
              <a:rPr lang="en-US" sz="2000" b="1" dirty="0" smtClean="0">
                <a:solidFill>
                  <a:prstClr val="black"/>
                </a:solidFill>
              </a:rPr>
              <a:t>Why the Tucannon??</a:t>
            </a:r>
            <a:endParaRPr lang="en-US" sz="2000" b="1" dirty="0">
              <a:solidFill>
                <a:prstClr val="black"/>
              </a:solidFill>
            </a:endParaRPr>
          </a:p>
          <a:p>
            <a:pPr marL="457200" indent="-457200">
              <a:buFont typeface="+mj-lt"/>
              <a:buAutoNum type="arabicPeriod"/>
            </a:pPr>
            <a:r>
              <a:rPr lang="en-US" sz="2000" b="1" dirty="0">
                <a:solidFill>
                  <a:prstClr val="black"/>
                </a:solidFill>
              </a:rPr>
              <a:t>Restoration philosophy!</a:t>
            </a:r>
          </a:p>
          <a:p>
            <a:pPr marL="457200" indent="-457200">
              <a:buFont typeface="+mj-lt"/>
              <a:buAutoNum type="arabicPeriod"/>
            </a:pPr>
            <a:r>
              <a:rPr lang="en-US" sz="2000" b="1" dirty="0">
                <a:solidFill>
                  <a:prstClr val="black"/>
                </a:solidFill>
              </a:rPr>
              <a:t>Project Area </a:t>
            </a:r>
            <a:r>
              <a:rPr lang="en-US" sz="2000" b="1" dirty="0" smtClean="0">
                <a:solidFill>
                  <a:prstClr val="black"/>
                </a:solidFill>
              </a:rPr>
              <a:t>27/28.1, past/present/future.</a:t>
            </a:r>
            <a:endParaRPr lang="en-US" sz="2000" b="1" dirty="0">
              <a:solidFill>
                <a:prstClr val="black"/>
              </a:solidFill>
            </a:endParaRPr>
          </a:p>
          <a:p>
            <a:pPr marL="457200" indent="-457200">
              <a:buFont typeface="+mj-lt"/>
              <a:buAutoNum type="arabicPeriod"/>
            </a:pPr>
            <a:r>
              <a:rPr lang="en-US" sz="2000" b="1" dirty="0">
                <a:solidFill>
                  <a:prstClr val="black"/>
                </a:solidFill>
              </a:rPr>
              <a:t>HEC-RAS predictions, Wetted </a:t>
            </a:r>
            <a:r>
              <a:rPr lang="en-US" sz="2000" b="1" dirty="0" smtClean="0">
                <a:solidFill>
                  <a:prstClr val="black"/>
                </a:solidFill>
              </a:rPr>
              <a:t>Area/Velocity</a:t>
            </a:r>
            <a:endParaRPr lang="en-US" sz="2000" b="1" dirty="0">
              <a:solidFill>
                <a:prstClr val="black"/>
              </a:solidFill>
            </a:endParaRPr>
          </a:p>
          <a:p>
            <a:pPr marL="457200" indent="-457200">
              <a:buFont typeface="+mj-lt"/>
              <a:buAutoNum type="arabicPeriod"/>
            </a:pPr>
            <a:endParaRPr lang="en-US" sz="2000" b="1" dirty="0">
              <a:solidFill>
                <a:prstClr val="black"/>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252206"/>
            <a:ext cx="12191999" cy="2330969"/>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0565" r="19198" b="64"/>
          <a:stretch/>
        </p:blipFill>
        <p:spPr>
          <a:xfrm>
            <a:off x="7744968" y="0"/>
            <a:ext cx="4447032" cy="4152596"/>
          </a:xfrm>
          <a:prstGeom prst="rect">
            <a:avLst/>
          </a:prstGeom>
        </p:spPr>
      </p:pic>
      <p:sp>
        <p:nvSpPr>
          <p:cNvPr id="5" name="TextBox 4"/>
          <p:cNvSpPr txBox="1"/>
          <p:nvPr/>
        </p:nvSpPr>
        <p:spPr>
          <a:xfrm>
            <a:off x="8454922" y="6550167"/>
            <a:ext cx="3467819" cy="307777"/>
          </a:xfrm>
          <a:prstGeom prst="rect">
            <a:avLst/>
          </a:prstGeom>
          <a:noFill/>
        </p:spPr>
        <p:txBody>
          <a:bodyPr wrap="square" rtlCol="0">
            <a:spAutoFit/>
          </a:bodyPr>
          <a:lstStyle/>
          <a:p>
            <a:r>
              <a:rPr lang="en-US" sz="1400" dirty="0">
                <a:solidFill>
                  <a:prstClr val="black"/>
                </a:solidFill>
              </a:rPr>
              <a:t>Little Tucannon Landslide, 5/2020</a:t>
            </a:r>
          </a:p>
        </p:txBody>
      </p:sp>
      <p:sp>
        <p:nvSpPr>
          <p:cNvPr id="8" name="Slide Number Placeholder 7"/>
          <p:cNvSpPr>
            <a:spLocks noGrp="1"/>
          </p:cNvSpPr>
          <p:nvPr>
            <p:ph type="sldNum" sz="quarter" idx="12"/>
          </p:nvPr>
        </p:nvSpPr>
        <p:spPr/>
        <p:txBody>
          <a:bodyPr/>
          <a:lstStyle/>
          <a:p>
            <a:fld id="{3038B724-B001-495B-B997-AAF0E1D35E98}" type="slidenum">
              <a:rPr lang="en-US" smtClean="0">
                <a:solidFill>
                  <a:srgbClr val="DBF5F9">
                    <a:shade val="90000"/>
                  </a:srgbClr>
                </a:solidFill>
              </a:rPr>
              <a:pPr/>
              <a:t>2</a:t>
            </a:fld>
            <a:endParaRPr lang="en-US" dirty="0">
              <a:solidFill>
                <a:srgbClr val="DBF5F9">
                  <a:shade val="90000"/>
                </a:srgbClr>
              </a:solidFill>
            </a:endParaRPr>
          </a:p>
        </p:txBody>
      </p:sp>
    </p:spTree>
    <p:extLst>
      <p:ext uri="{BB962C8B-B14F-4D97-AF65-F5344CB8AC3E}">
        <p14:creationId xmlns:p14="http://schemas.microsoft.com/office/powerpoint/2010/main" val="1759851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cific NW"/>
          <p:cNvPicPr>
            <a:picLocks noChangeAspect="1"/>
          </p:cNvPicPr>
          <p:nvPr/>
        </p:nvPicPr>
        <p:blipFill>
          <a:blip r:embed="rId3"/>
          <a:stretch>
            <a:fillRect/>
          </a:stretch>
        </p:blipFill>
        <p:spPr>
          <a:xfrm>
            <a:off x="1658470" y="0"/>
            <a:ext cx="8875059" cy="6858000"/>
          </a:xfrm>
          <a:prstGeom prst="rect">
            <a:avLst/>
          </a:prstGeom>
        </p:spPr>
      </p:pic>
      <p:pic>
        <p:nvPicPr>
          <p:cNvPr id="5" name="Columbia Basin"/>
          <p:cNvPicPr>
            <a:picLocks noChangeAspect="1"/>
          </p:cNvPicPr>
          <p:nvPr/>
        </p:nvPicPr>
        <p:blipFill>
          <a:blip r:embed="rId4"/>
          <a:stretch>
            <a:fillRect/>
          </a:stretch>
        </p:blipFill>
        <p:spPr>
          <a:xfrm>
            <a:off x="1642671" y="0"/>
            <a:ext cx="8875059" cy="6858000"/>
          </a:xfrm>
          <a:prstGeom prst="rect">
            <a:avLst/>
          </a:prstGeom>
        </p:spPr>
      </p:pic>
      <p:sp>
        <p:nvSpPr>
          <p:cNvPr id="8" name="Left Arrow 7" hidden="1"/>
          <p:cNvSpPr/>
          <p:nvPr/>
        </p:nvSpPr>
        <p:spPr>
          <a:xfrm>
            <a:off x="5970494" y="3818965"/>
            <a:ext cx="591671" cy="36755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You Are Here"/>
          <p:cNvSpPr txBox="1"/>
          <p:nvPr/>
        </p:nvSpPr>
        <p:spPr>
          <a:xfrm>
            <a:off x="5262281" y="3172634"/>
            <a:ext cx="1667435" cy="369332"/>
          </a:xfrm>
          <a:prstGeom prst="rect">
            <a:avLst/>
          </a:prstGeom>
          <a:noFill/>
        </p:spPr>
        <p:txBody>
          <a:bodyPr wrap="square" rtlCol="0">
            <a:spAutoFit/>
          </a:bodyPr>
          <a:lstStyle/>
          <a:p>
            <a:pPr algn="ctr"/>
            <a:endParaRPr lang="en-US" b="1" dirty="0">
              <a:solidFill>
                <a:srgbClr val="FF0000"/>
              </a:solidFill>
              <a:latin typeface="Arial" panose="020B0604020202020204" pitchFamily="34" charset="0"/>
              <a:cs typeface="Arial" panose="020B0604020202020204" pitchFamily="34" charset="0"/>
            </a:endParaRPr>
          </a:p>
        </p:txBody>
      </p:sp>
      <p:pic>
        <p:nvPicPr>
          <p:cNvPr id="11" name="Snake Basi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4261" y="0"/>
            <a:ext cx="8875059" cy="6858000"/>
          </a:xfrm>
          <a:prstGeom prst="rect">
            <a:avLst/>
          </a:prstGeom>
        </p:spPr>
      </p:pic>
      <p:sp>
        <p:nvSpPr>
          <p:cNvPr id="9" name="Walla Walla"/>
          <p:cNvSpPr/>
          <p:nvPr/>
        </p:nvSpPr>
        <p:spPr>
          <a:xfrm>
            <a:off x="5880847" y="3953435"/>
            <a:ext cx="89647" cy="10309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7" name="Snake Basin Close Up" hidden="1"/>
          <p:cNvGrpSpPr/>
          <p:nvPr/>
        </p:nvGrpSpPr>
        <p:grpSpPr>
          <a:xfrm>
            <a:off x="1658470" y="0"/>
            <a:ext cx="8875059" cy="6858000"/>
            <a:chOff x="1658470" y="0"/>
            <a:chExt cx="8875059" cy="6858000"/>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15" name="Oval 14"/>
            <p:cNvSpPr/>
            <p:nvPr/>
          </p:nvSpPr>
          <p:spPr>
            <a:xfrm>
              <a:off x="3747248" y="1667435"/>
              <a:ext cx="125506" cy="116541"/>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3137647" y="1725705"/>
              <a:ext cx="923366" cy="253916"/>
            </a:xfrm>
            <a:prstGeom prst="rect">
              <a:avLst/>
            </a:prstGeom>
            <a:noFill/>
          </p:spPr>
          <p:txBody>
            <a:bodyPr wrap="square" rtlCol="0">
              <a:spAutoFit/>
            </a:bodyPr>
            <a:lstStyle/>
            <a:p>
              <a:r>
                <a:rPr lang="en-US" sz="1050" b="1" dirty="0">
                  <a:solidFill>
                    <a:prstClr val="black"/>
                  </a:solidFill>
                  <a:latin typeface="Arial" panose="020B0604020202020204" pitchFamily="34" charset="0"/>
                  <a:cs typeface="Arial" panose="020B0604020202020204" pitchFamily="34" charset="0"/>
                </a:rPr>
                <a:t>Walla Walla</a:t>
              </a:r>
            </a:p>
          </p:txBody>
        </p:sp>
      </p:grpSp>
      <p:sp>
        <p:nvSpPr>
          <p:cNvPr id="18" name="Hells Canyon" hidden="1"/>
          <p:cNvSpPr txBox="1"/>
          <p:nvPr/>
        </p:nvSpPr>
        <p:spPr>
          <a:xfrm>
            <a:off x="5069539" y="2474800"/>
            <a:ext cx="1398494" cy="253916"/>
          </a:xfrm>
          <a:prstGeom prst="rect">
            <a:avLst/>
          </a:prstGeom>
          <a:solidFill>
            <a:schemeClr val="bg1"/>
          </a:solidFill>
        </p:spPr>
        <p:txBody>
          <a:bodyPr wrap="square" rtlCol="0">
            <a:spAutoFit/>
          </a:bodyPr>
          <a:lstStyle/>
          <a:p>
            <a:pPr algn="ctr"/>
            <a:r>
              <a:rPr lang="en-US" sz="1000" b="1" dirty="0">
                <a:solidFill>
                  <a:prstClr val="white"/>
                </a:solidFill>
                <a:latin typeface="Arial" panose="020B0604020202020204" pitchFamily="34" charset="0"/>
                <a:cs typeface="Arial" panose="020B0604020202020204" pitchFamily="34" charset="0"/>
              </a:rPr>
              <a:t>Hells Canyon Dam</a:t>
            </a:r>
          </a:p>
        </p:txBody>
      </p:sp>
      <p:sp>
        <p:nvSpPr>
          <p:cNvPr id="19" name="dworshak" hidden="1"/>
          <p:cNvSpPr txBox="1"/>
          <p:nvPr/>
        </p:nvSpPr>
        <p:spPr>
          <a:xfrm>
            <a:off x="5311587" y="1205443"/>
            <a:ext cx="1102658" cy="253916"/>
          </a:xfrm>
          <a:prstGeom prst="rect">
            <a:avLst/>
          </a:prstGeom>
          <a:solidFill>
            <a:schemeClr val="bg1"/>
          </a:solidFill>
        </p:spPr>
        <p:txBody>
          <a:bodyPr wrap="square" rtlCol="0">
            <a:spAutoFit/>
          </a:bodyPr>
          <a:lstStyle/>
          <a:p>
            <a:r>
              <a:rPr lang="en-US" sz="1000" b="1" dirty="0" err="1">
                <a:solidFill>
                  <a:prstClr val="white"/>
                </a:solidFill>
                <a:latin typeface="Arial" panose="020B0604020202020204" pitchFamily="34" charset="0"/>
                <a:cs typeface="Arial" panose="020B0604020202020204" pitchFamily="34" charset="0"/>
              </a:rPr>
              <a:t>Dworshak</a:t>
            </a:r>
            <a:r>
              <a:rPr lang="en-US" sz="1000" b="1" dirty="0">
                <a:solidFill>
                  <a:prstClr val="white"/>
                </a:solidFill>
                <a:latin typeface="Arial" panose="020B0604020202020204" pitchFamily="34" charset="0"/>
                <a:cs typeface="Arial" panose="020B0604020202020204" pitchFamily="34" charset="0"/>
              </a:rPr>
              <a:t> Dam</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2673" y="0"/>
            <a:ext cx="8875059" cy="6858000"/>
          </a:xfrm>
          <a:prstGeom prst="rect">
            <a:avLst/>
          </a:prstGeom>
        </p:spPr>
      </p:pic>
      <p:pic>
        <p:nvPicPr>
          <p:cNvPr id="24" name="Anadromus Zon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8468" y="0"/>
            <a:ext cx="8875059" cy="6858000"/>
          </a:xfrm>
          <a:prstGeom prst="rect">
            <a:avLst/>
          </a:prstGeom>
        </p:spPr>
      </p:pic>
      <p:pic>
        <p:nvPicPr>
          <p:cNvPr id="25" name="Picture 24"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grpSp>
        <p:nvGrpSpPr>
          <p:cNvPr id="2" name="tuc &amp; stream lenght"/>
          <p:cNvGrpSpPr/>
          <p:nvPr/>
        </p:nvGrpSpPr>
        <p:grpSpPr>
          <a:xfrm>
            <a:off x="1642675" y="0"/>
            <a:ext cx="8875059" cy="6858000"/>
            <a:chOff x="1658470" y="0"/>
            <a:chExt cx="8875059" cy="6858000"/>
          </a:xfrm>
        </p:grpSpPr>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34" name="TextBox 33"/>
            <p:cNvSpPr txBox="1"/>
            <p:nvPr/>
          </p:nvSpPr>
          <p:spPr>
            <a:xfrm>
              <a:off x="3072098" y="905431"/>
              <a:ext cx="800656" cy="461665"/>
            </a:xfrm>
            <a:prstGeom prst="rect">
              <a:avLst/>
            </a:prstGeom>
            <a:noFill/>
          </p:spPr>
          <p:txBody>
            <a:bodyPr wrap="square" rtlCol="0">
              <a:spAutoFit/>
            </a:bodyPr>
            <a:lstStyle/>
            <a:p>
              <a:r>
                <a:rPr lang="en-US" sz="2400" b="1" dirty="0">
                  <a:solidFill>
                    <a:prstClr val="black"/>
                  </a:solidFill>
                </a:rPr>
                <a:t>2%</a:t>
              </a:r>
            </a:p>
          </p:txBody>
        </p:sp>
      </p:grpSp>
      <p:grpSp>
        <p:nvGrpSpPr>
          <p:cNvPr id="12" name="My group"/>
          <p:cNvGrpSpPr/>
          <p:nvPr/>
        </p:nvGrpSpPr>
        <p:grpSpPr>
          <a:xfrm>
            <a:off x="2316401" y="256912"/>
            <a:ext cx="8048625" cy="6200775"/>
            <a:chOff x="2333625" y="247650"/>
            <a:chExt cx="8048625" cy="6200775"/>
          </a:xfrm>
        </p:grpSpPr>
        <p:grpSp>
          <p:nvGrpSpPr>
            <p:cNvPr id="7" name="Group 6"/>
            <p:cNvGrpSpPr/>
            <p:nvPr/>
          </p:nvGrpSpPr>
          <p:grpSpPr>
            <a:xfrm>
              <a:off x="4800600" y="247650"/>
              <a:ext cx="3657600" cy="2828925"/>
              <a:chOff x="4800600" y="247650"/>
              <a:chExt cx="3657600" cy="2828925"/>
            </a:xfrm>
          </p:grpSpPr>
          <p:sp>
            <p:nvSpPr>
              <p:cNvPr id="3" name="Freeform 2"/>
              <p:cNvSpPr/>
              <p:nvPr/>
            </p:nvSpPr>
            <p:spPr>
              <a:xfrm>
                <a:off x="4800600" y="247650"/>
                <a:ext cx="3657600" cy="2828925"/>
              </a:xfrm>
              <a:custGeom>
                <a:avLst/>
                <a:gdLst>
                  <a:gd name="connsiteX0" fmla="*/ 209550 w 3657600"/>
                  <a:gd name="connsiteY0" fmla="*/ 276225 h 2828925"/>
                  <a:gd name="connsiteX1" fmla="*/ 57150 w 3657600"/>
                  <a:gd name="connsiteY1" fmla="*/ 504825 h 2828925"/>
                  <a:gd name="connsiteX2" fmla="*/ 190500 w 3657600"/>
                  <a:gd name="connsiteY2" fmla="*/ 638175 h 2828925"/>
                  <a:gd name="connsiteX3" fmla="*/ 247650 w 3657600"/>
                  <a:gd name="connsiteY3" fmla="*/ 733425 h 2828925"/>
                  <a:gd name="connsiteX4" fmla="*/ 190500 w 3657600"/>
                  <a:gd name="connsiteY4" fmla="*/ 838200 h 2828925"/>
                  <a:gd name="connsiteX5" fmla="*/ 0 w 3657600"/>
                  <a:gd name="connsiteY5" fmla="*/ 885825 h 2828925"/>
                  <a:gd name="connsiteX6" fmla="*/ 161925 w 3657600"/>
                  <a:gd name="connsiteY6" fmla="*/ 1095375 h 2828925"/>
                  <a:gd name="connsiteX7" fmla="*/ 219075 w 3657600"/>
                  <a:gd name="connsiteY7" fmla="*/ 1352550 h 2828925"/>
                  <a:gd name="connsiteX8" fmla="*/ 352425 w 3657600"/>
                  <a:gd name="connsiteY8" fmla="*/ 1552575 h 2828925"/>
                  <a:gd name="connsiteX9" fmla="*/ 657225 w 3657600"/>
                  <a:gd name="connsiteY9" fmla="*/ 1619250 h 2828925"/>
                  <a:gd name="connsiteX10" fmla="*/ 1266825 w 3657600"/>
                  <a:gd name="connsiteY10" fmla="*/ 1943100 h 2828925"/>
                  <a:gd name="connsiteX11" fmla="*/ 1533525 w 3657600"/>
                  <a:gd name="connsiteY11" fmla="*/ 2371725 h 2828925"/>
                  <a:gd name="connsiteX12" fmla="*/ 1400175 w 3657600"/>
                  <a:gd name="connsiteY12" fmla="*/ 2600325 h 2828925"/>
                  <a:gd name="connsiteX13" fmla="*/ 2000250 w 3657600"/>
                  <a:gd name="connsiteY13" fmla="*/ 2600325 h 2828925"/>
                  <a:gd name="connsiteX14" fmla="*/ 2676525 w 3657600"/>
                  <a:gd name="connsiteY14" fmla="*/ 2428875 h 2828925"/>
                  <a:gd name="connsiteX15" fmla="*/ 2876550 w 3657600"/>
                  <a:gd name="connsiteY15" fmla="*/ 2257425 h 2828925"/>
                  <a:gd name="connsiteX16" fmla="*/ 3057525 w 3657600"/>
                  <a:gd name="connsiteY16" fmla="*/ 2676525 h 2828925"/>
                  <a:gd name="connsiteX17" fmla="*/ 3171825 w 3657600"/>
                  <a:gd name="connsiteY17" fmla="*/ 2828925 h 2828925"/>
                  <a:gd name="connsiteX18" fmla="*/ 3352800 w 3657600"/>
                  <a:gd name="connsiteY18" fmla="*/ 2790825 h 2828925"/>
                  <a:gd name="connsiteX19" fmla="*/ 3438525 w 3657600"/>
                  <a:gd name="connsiteY19" fmla="*/ 2495550 h 2828925"/>
                  <a:gd name="connsiteX20" fmla="*/ 3533775 w 3657600"/>
                  <a:gd name="connsiteY20" fmla="*/ 2200275 h 2828925"/>
                  <a:gd name="connsiteX21" fmla="*/ 3600450 w 3657600"/>
                  <a:gd name="connsiteY21" fmla="*/ 2066925 h 2828925"/>
                  <a:gd name="connsiteX22" fmla="*/ 3457575 w 3657600"/>
                  <a:gd name="connsiteY22" fmla="*/ 1752600 h 2828925"/>
                  <a:gd name="connsiteX23" fmla="*/ 3429000 w 3657600"/>
                  <a:gd name="connsiteY23" fmla="*/ 1457325 h 2828925"/>
                  <a:gd name="connsiteX24" fmla="*/ 3648075 w 3657600"/>
                  <a:gd name="connsiteY24" fmla="*/ 885825 h 2828925"/>
                  <a:gd name="connsiteX25" fmla="*/ 3657600 w 3657600"/>
                  <a:gd name="connsiteY25" fmla="*/ 733425 h 2828925"/>
                  <a:gd name="connsiteX26" fmla="*/ 3419475 w 3657600"/>
                  <a:gd name="connsiteY26" fmla="*/ 666750 h 2828925"/>
                  <a:gd name="connsiteX27" fmla="*/ 3228975 w 3657600"/>
                  <a:gd name="connsiteY27" fmla="*/ 600075 h 2828925"/>
                  <a:gd name="connsiteX28" fmla="*/ 3048000 w 3657600"/>
                  <a:gd name="connsiteY28" fmla="*/ 762000 h 2828925"/>
                  <a:gd name="connsiteX29" fmla="*/ 2781300 w 3657600"/>
                  <a:gd name="connsiteY29" fmla="*/ 876300 h 2828925"/>
                  <a:gd name="connsiteX30" fmla="*/ 2600325 w 3657600"/>
                  <a:gd name="connsiteY30" fmla="*/ 962025 h 2828925"/>
                  <a:gd name="connsiteX31" fmla="*/ 2371725 w 3657600"/>
                  <a:gd name="connsiteY31" fmla="*/ 1104900 h 2828925"/>
                  <a:gd name="connsiteX32" fmla="*/ 2143125 w 3657600"/>
                  <a:gd name="connsiteY32" fmla="*/ 1143000 h 2828925"/>
                  <a:gd name="connsiteX33" fmla="*/ 1857375 w 3657600"/>
                  <a:gd name="connsiteY33" fmla="*/ 1009650 h 2828925"/>
                  <a:gd name="connsiteX34" fmla="*/ 1362075 w 3657600"/>
                  <a:gd name="connsiteY34" fmla="*/ 838200 h 2828925"/>
                  <a:gd name="connsiteX35" fmla="*/ 962025 w 3657600"/>
                  <a:gd name="connsiteY35" fmla="*/ 895350 h 2828925"/>
                  <a:gd name="connsiteX36" fmla="*/ 857250 w 3657600"/>
                  <a:gd name="connsiteY36" fmla="*/ 733425 h 2828925"/>
                  <a:gd name="connsiteX37" fmla="*/ 790575 w 3657600"/>
                  <a:gd name="connsiteY37" fmla="*/ 561975 h 2828925"/>
                  <a:gd name="connsiteX38" fmla="*/ 781050 w 3657600"/>
                  <a:gd name="connsiteY38" fmla="*/ 400050 h 2828925"/>
                  <a:gd name="connsiteX39" fmla="*/ 1009650 w 3657600"/>
                  <a:gd name="connsiteY39" fmla="*/ 190500 h 2828925"/>
                  <a:gd name="connsiteX40" fmla="*/ 866775 w 3657600"/>
                  <a:gd name="connsiteY40" fmla="*/ 0 h 2828925"/>
                  <a:gd name="connsiteX41" fmla="*/ 571500 w 3657600"/>
                  <a:gd name="connsiteY41" fmla="*/ 133350 h 2828925"/>
                  <a:gd name="connsiteX42" fmla="*/ 342900 w 3657600"/>
                  <a:gd name="connsiteY42" fmla="*/ 295275 h 2828925"/>
                  <a:gd name="connsiteX43" fmla="*/ 190500 w 3657600"/>
                  <a:gd name="connsiteY43" fmla="*/ 428625 h 2828925"/>
                  <a:gd name="connsiteX44" fmla="*/ 238125 w 3657600"/>
                  <a:gd name="connsiteY44" fmla="*/ 638175 h 2828925"/>
                  <a:gd name="connsiteX45" fmla="*/ 266700 w 3657600"/>
                  <a:gd name="connsiteY45" fmla="*/ 819150 h 2828925"/>
                  <a:gd name="connsiteX46" fmla="*/ 38100 w 3657600"/>
                  <a:gd name="connsiteY46" fmla="*/ 885825 h 28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57600" h="2828925">
                    <a:moveTo>
                      <a:pt x="209550" y="276225"/>
                    </a:moveTo>
                    <a:lnTo>
                      <a:pt x="57150" y="504825"/>
                    </a:lnTo>
                    <a:lnTo>
                      <a:pt x="190500" y="638175"/>
                    </a:lnTo>
                    <a:lnTo>
                      <a:pt x="247650" y="733425"/>
                    </a:lnTo>
                    <a:lnTo>
                      <a:pt x="190500" y="838200"/>
                    </a:lnTo>
                    <a:lnTo>
                      <a:pt x="0" y="885825"/>
                    </a:lnTo>
                    <a:lnTo>
                      <a:pt x="161925" y="1095375"/>
                    </a:lnTo>
                    <a:lnTo>
                      <a:pt x="219075" y="1352550"/>
                    </a:lnTo>
                    <a:lnTo>
                      <a:pt x="352425" y="1552575"/>
                    </a:lnTo>
                    <a:lnTo>
                      <a:pt x="657225" y="1619250"/>
                    </a:lnTo>
                    <a:lnTo>
                      <a:pt x="1266825" y="1943100"/>
                    </a:lnTo>
                    <a:lnTo>
                      <a:pt x="1533525" y="2371725"/>
                    </a:lnTo>
                    <a:lnTo>
                      <a:pt x="1400175" y="2600325"/>
                    </a:lnTo>
                    <a:lnTo>
                      <a:pt x="2000250" y="2600325"/>
                    </a:lnTo>
                    <a:lnTo>
                      <a:pt x="2676525" y="2428875"/>
                    </a:lnTo>
                    <a:lnTo>
                      <a:pt x="2876550" y="2257425"/>
                    </a:lnTo>
                    <a:lnTo>
                      <a:pt x="3057525" y="2676525"/>
                    </a:lnTo>
                    <a:lnTo>
                      <a:pt x="3171825" y="2828925"/>
                    </a:lnTo>
                    <a:lnTo>
                      <a:pt x="3352800" y="2790825"/>
                    </a:lnTo>
                    <a:lnTo>
                      <a:pt x="3438525" y="2495550"/>
                    </a:lnTo>
                    <a:lnTo>
                      <a:pt x="3533775" y="2200275"/>
                    </a:lnTo>
                    <a:lnTo>
                      <a:pt x="3600450" y="2066925"/>
                    </a:lnTo>
                    <a:lnTo>
                      <a:pt x="3457575" y="1752600"/>
                    </a:lnTo>
                    <a:lnTo>
                      <a:pt x="3429000" y="1457325"/>
                    </a:lnTo>
                    <a:lnTo>
                      <a:pt x="3648075" y="885825"/>
                    </a:lnTo>
                    <a:lnTo>
                      <a:pt x="3657600" y="733425"/>
                    </a:lnTo>
                    <a:lnTo>
                      <a:pt x="3419475" y="666750"/>
                    </a:lnTo>
                    <a:lnTo>
                      <a:pt x="3228975" y="600075"/>
                    </a:lnTo>
                    <a:lnTo>
                      <a:pt x="3048000" y="762000"/>
                    </a:lnTo>
                    <a:lnTo>
                      <a:pt x="2781300" y="876300"/>
                    </a:lnTo>
                    <a:lnTo>
                      <a:pt x="2600325" y="962025"/>
                    </a:lnTo>
                    <a:lnTo>
                      <a:pt x="2371725" y="1104900"/>
                    </a:lnTo>
                    <a:lnTo>
                      <a:pt x="2143125" y="1143000"/>
                    </a:lnTo>
                    <a:lnTo>
                      <a:pt x="1857375" y="1009650"/>
                    </a:lnTo>
                    <a:lnTo>
                      <a:pt x="1362075" y="838200"/>
                    </a:lnTo>
                    <a:lnTo>
                      <a:pt x="962025" y="895350"/>
                    </a:lnTo>
                    <a:lnTo>
                      <a:pt x="857250" y="733425"/>
                    </a:lnTo>
                    <a:lnTo>
                      <a:pt x="790575" y="561975"/>
                    </a:lnTo>
                    <a:lnTo>
                      <a:pt x="781050" y="400050"/>
                    </a:lnTo>
                    <a:lnTo>
                      <a:pt x="1009650" y="190500"/>
                    </a:lnTo>
                    <a:lnTo>
                      <a:pt x="866775" y="0"/>
                    </a:lnTo>
                    <a:lnTo>
                      <a:pt x="571500" y="133350"/>
                    </a:lnTo>
                    <a:lnTo>
                      <a:pt x="342900" y="295275"/>
                    </a:lnTo>
                    <a:lnTo>
                      <a:pt x="190500" y="428625"/>
                    </a:lnTo>
                    <a:lnTo>
                      <a:pt x="238125" y="638175"/>
                    </a:lnTo>
                    <a:lnTo>
                      <a:pt x="266700" y="819150"/>
                    </a:lnTo>
                    <a:lnTo>
                      <a:pt x="38100" y="885825"/>
                    </a:lnTo>
                  </a:path>
                </a:pathLst>
              </a:cu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134225" y="1599310"/>
                <a:ext cx="923925" cy="523220"/>
              </a:xfrm>
              <a:prstGeom prst="rect">
                <a:avLst/>
              </a:prstGeom>
              <a:noFill/>
            </p:spPr>
            <p:txBody>
              <a:bodyPr wrap="square" rtlCol="0">
                <a:spAutoFit/>
              </a:bodyPr>
              <a:lstStyle/>
              <a:p>
                <a:r>
                  <a:rPr lang="en-US" sz="2800" b="1" dirty="0">
                    <a:solidFill>
                      <a:prstClr val="black"/>
                    </a:solidFill>
                  </a:rPr>
                  <a:t>25%</a:t>
                </a:r>
              </a:p>
            </p:txBody>
          </p:sp>
        </p:grpSp>
        <p:grpSp>
          <p:nvGrpSpPr>
            <p:cNvPr id="35" name="Group 34"/>
            <p:cNvGrpSpPr/>
            <p:nvPr/>
          </p:nvGrpSpPr>
          <p:grpSpPr>
            <a:xfrm>
              <a:off x="4086225" y="1457325"/>
              <a:ext cx="647700" cy="476250"/>
              <a:chOff x="4086225" y="1457325"/>
              <a:chExt cx="647700" cy="476250"/>
            </a:xfrm>
          </p:grpSpPr>
          <p:sp>
            <p:nvSpPr>
              <p:cNvPr id="13" name="Freeform 12"/>
              <p:cNvSpPr/>
              <p:nvPr/>
            </p:nvSpPr>
            <p:spPr>
              <a:xfrm>
                <a:off x="4086225" y="1457325"/>
                <a:ext cx="647700" cy="476250"/>
              </a:xfrm>
              <a:custGeom>
                <a:avLst/>
                <a:gdLst>
                  <a:gd name="connsiteX0" fmla="*/ 76200 w 647700"/>
                  <a:gd name="connsiteY0" fmla="*/ 95250 h 476250"/>
                  <a:gd name="connsiteX1" fmla="*/ 304800 w 647700"/>
                  <a:gd name="connsiteY1" fmla="*/ 57150 h 476250"/>
                  <a:gd name="connsiteX2" fmla="*/ 495300 w 647700"/>
                  <a:gd name="connsiteY2" fmla="*/ 9525 h 476250"/>
                  <a:gd name="connsiteX3" fmla="*/ 600075 w 647700"/>
                  <a:gd name="connsiteY3" fmla="*/ 0 h 476250"/>
                  <a:gd name="connsiteX4" fmla="*/ 647700 w 647700"/>
                  <a:gd name="connsiteY4" fmla="*/ 66675 h 476250"/>
                  <a:gd name="connsiteX5" fmla="*/ 619125 w 647700"/>
                  <a:gd name="connsiteY5" fmla="*/ 190500 h 476250"/>
                  <a:gd name="connsiteX6" fmla="*/ 609600 w 647700"/>
                  <a:gd name="connsiteY6" fmla="*/ 342900 h 476250"/>
                  <a:gd name="connsiteX7" fmla="*/ 542925 w 647700"/>
                  <a:gd name="connsiteY7" fmla="*/ 447675 h 476250"/>
                  <a:gd name="connsiteX8" fmla="*/ 381000 w 647700"/>
                  <a:gd name="connsiteY8" fmla="*/ 476250 h 476250"/>
                  <a:gd name="connsiteX9" fmla="*/ 266700 w 647700"/>
                  <a:gd name="connsiteY9" fmla="*/ 428625 h 476250"/>
                  <a:gd name="connsiteX10" fmla="*/ 76200 w 647700"/>
                  <a:gd name="connsiteY10" fmla="*/ 371475 h 476250"/>
                  <a:gd name="connsiteX11" fmla="*/ 0 w 647700"/>
                  <a:gd name="connsiteY11" fmla="*/ 314325 h 476250"/>
                  <a:gd name="connsiteX12" fmla="*/ 0 w 647700"/>
                  <a:gd name="connsiteY12" fmla="*/ 219075 h 476250"/>
                  <a:gd name="connsiteX13" fmla="*/ 76200 w 647700"/>
                  <a:gd name="connsiteY13" fmla="*/ 95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7700" h="476250">
                    <a:moveTo>
                      <a:pt x="76200" y="95250"/>
                    </a:moveTo>
                    <a:lnTo>
                      <a:pt x="304800" y="57150"/>
                    </a:lnTo>
                    <a:lnTo>
                      <a:pt x="495300" y="9525"/>
                    </a:lnTo>
                    <a:lnTo>
                      <a:pt x="600075" y="0"/>
                    </a:lnTo>
                    <a:lnTo>
                      <a:pt x="647700" y="66675"/>
                    </a:lnTo>
                    <a:lnTo>
                      <a:pt x="619125" y="190500"/>
                    </a:lnTo>
                    <a:lnTo>
                      <a:pt x="609600" y="342900"/>
                    </a:lnTo>
                    <a:lnTo>
                      <a:pt x="542925" y="447675"/>
                    </a:lnTo>
                    <a:lnTo>
                      <a:pt x="381000" y="476250"/>
                    </a:lnTo>
                    <a:lnTo>
                      <a:pt x="266700" y="428625"/>
                    </a:lnTo>
                    <a:lnTo>
                      <a:pt x="76200" y="371475"/>
                    </a:lnTo>
                    <a:lnTo>
                      <a:pt x="0" y="314325"/>
                    </a:lnTo>
                    <a:lnTo>
                      <a:pt x="0" y="219075"/>
                    </a:lnTo>
                    <a:lnTo>
                      <a:pt x="76200" y="95250"/>
                    </a:lnTo>
                    <a:close/>
                  </a:path>
                </a:pathLst>
              </a:custGeom>
              <a:solidFill>
                <a:srgbClr val="FFFF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4229657" y="1510784"/>
                <a:ext cx="504267" cy="400110"/>
              </a:xfrm>
              <a:prstGeom prst="rect">
                <a:avLst/>
              </a:prstGeom>
              <a:noFill/>
            </p:spPr>
            <p:txBody>
              <a:bodyPr wrap="square" rtlCol="0">
                <a:spAutoFit/>
              </a:bodyPr>
              <a:lstStyle/>
              <a:p>
                <a:r>
                  <a:rPr lang="en-US" sz="2000" b="1" dirty="0">
                    <a:solidFill>
                      <a:prstClr val="black"/>
                    </a:solidFill>
                  </a:rPr>
                  <a:t>1%</a:t>
                </a:r>
              </a:p>
            </p:txBody>
          </p:sp>
        </p:grpSp>
        <p:grpSp>
          <p:nvGrpSpPr>
            <p:cNvPr id="27" name="Group 26"/>
            <p:cNvGrpSpPr/>
            <p:nvPr/>
          </p:nvGrpSpPr>
          <p:grpSpPr>
            <a:xfrm>
              <a:off x="2333625" y="1952625"/>
              <a:ext cx="2628900" cy="2219325"/>
              <a:chOff x="2333625" y="1952625"/>
              <a:chExt cx="2628900" cy="2219325"/>
            </a:xfrm>
          </p:grpSpPr>
          <p:sp>
            <p:nvSpPr>
              <p:cNvPr id="21" name="Freeform 20"/>
              <p:cNvSpPr/>
              <p:nvPr/>
            </p:nvSpPr>
            <p:spPr>
              <a:xfrm>
                <a:off x="2333625" y="1952625"/>
                <a:ext cx="2628900" cy="2219325"/>
              </a:xfrm>
              <a:custGeom>
                <a:avLst/>
                <a:gdLst>
                  <a:gd name="connsiteX0" fmla="*/ 1876425 w 2628900"/>
                  <a:gd name="connsiteY0" fmla="*/ 9525 h 2219325"/>
                  <a:gd name="connsiteX1" fmla="*/ 1514475 w 2628900"/>
                  <a:gd name="connsiteY1" fmla="*/ 0 h 2219325"/>
                  <a:gd name="connsiteX2" fmla="*/ 1323975 w 2628900"/>
                  <a:gd name="connsiteY2" fmla="*/ 47625 h 2219325"/>
                  <a:gd name="connsiteX3" fmla="*/ 1228725 w 2628900"/>
                  <a:gd name="connsiteY3" fmla="*/ 104775 h 2219325"/>
                  <a:gd name="connsiteX4" fmla="*/ 1200150 w 2628900"/>
                  <a:gd name="connsiteY4" fmla="*/ 228600 h 2219325"/>
                  <a:gd name="connsiteX5" fmla="*/ 1152525 w 2628900"/>
                  <a:gd name="connsiteY5" fmla="*/ 371475 h 2219325"/>
                  <a:gd name="connsiteX6" fmla="*/ 1114425 w 2628900"/>
                  <a:gd name="connsiteY6" fmla="*/ 542925 h 2219325"/>
                  <a:gd name="connsiteX7" fmla="*/ 981075 w 2628900"/>
                  <a:gd name="connsiteY7" fmla="*/ 638175 h 2219325"/>
                  <a:gd name="connsiteX8" fmla="*/ 981075 w 2628900"/>
                  <a:gd name="connsiteY8" fmla="*/ 752475 h 2219325"/>
                  <a:gd name="connsiteX9" fmla="*/ 885825 w 2628900"/>
                  <a:gd name="connsiteY9" fmla="*/ 876300 h 2219325"/>
                  <a:gd name="connsiteX10" fmla="*/ 914400 w 2628900"/>
                  <a:gd name="connsiteY10" fmla="*/ 1047750 h 2219325"/>
                  <a:gd name="connsiteX11" fmla="*/ 933450 w 2628900"/>
                  <a:gd name="connsiteY11" fmla="*/ 1228725 h 2219325"/>
                  <a:gd name="connsiteX12" fmla="*/ 733425 w 2628900"/>
                  <a:gd name="connsiteY12" fmla="*/ 1381125 h 2219325"/>
                  <a:gd name="connsiteX13" fmla="*/ 552450 w 2628900"/>
                  <a:gd name="connsiteY13" fmla="*/ 1409700 h 2219325"/>
                  <a:gd name="connsiteX14" fmla="*/ 352425 w 2628900"/>
                  <a:gd name="connsiteY14" fmla="*/ 1504950 h 2219325"/>
                  <a:gd name="connsiteX15" fmla="*/ 190500 w 2628900"/>
                  <a:gd name="connsiteY15" fmla="*/ 1543050 h 2219325"/>
                  <a:gd name="connsiteX16" fmla="*/ 0 w 2628900"/>
                  <a:gd name="connsiteY16" fmla="*/ 1619250 h 2219325"/>
                  <a:gd name="connsiteX17" fmla="*/ 85725 w 2628900"/>
                  <a:gd name="connsiteY17" fmla="*/ 1781175 h 2219325"/>
                  <a:gd name="connsiteX18" fmla="*/ 333375 w 2628900"/>
                  <a:gd name="connsiteY18" fmla="*/ 1828800 h 2219325"/>
                  <a:gd name="connsiteX19" fmla="*/ 285750 w 2628900"/>
                  <a:gd name="connsiteY19" fmla="*/ 1952625 h 2219325"/>
                  <a:gd name="connsiteX20" fmla="*/ 209550 w 2628900"/>
                  <a:gd name="connsiteY20" fmla="*/ 1962150 h 2219325"/>
                  <a:gd name="connsiteX21" fmla="*/ 352425 w 2628900"/>
                  <a:gd name="connsiteY21" fmla="*/ 2162175 h 2219325"/>
                  <a:gd name="connsiteX22" fmla="*/ 647700 w 2628900"/>
                  <a:gd name="connsiteY22" fmla="*/ 2219325 h 2219325"/>
                  <a:gd name="connsiteX23" fmla="*/ 742950 w 2628900"/>
                  <a:gd name="connsiteY23" fmla="*/ 1990725 h 2219325"/>
                  <a:gd name="connsiteX24" fmla="*/ 828675 w 2628900"/>
                  <a:gd name="connsiteY24" fmla="*/ 1857375 h 2219325"/>
                  <a:gd name="connsiteX25" fmla="*/ 1066800 w 2628900"/>
                  <a:gd name="connsiteY25" fmla="*/ 1790700 h 2219325"/>
                  <a:gd name="connsiteX26" fmla="*/ 1257300 w 2628900"/>
                  <a:gd name="connsiteY26" fmla="*/ 1924050 h 2219325"/>
                  <a:gd name="connsiteX27" fmla="*/ 1485900 w 2628900"/>
                  <a:gd name="connsiteY27" fmla="*/ 2019300 h 2219325"/>
                  <a:gd name="connsiteX28" fmla="*/ 1647825 w 2628900"/>
                  <a:gd name="connsiteY28" fmla="*/ 2047875 h 2219325"/>
                  <a:gd name="connsiteX29" fmla="*/ 1981200 w 2628900"/>
                  <a:gd name="connsiteY29" fmla="*/ 1838325 h 2219325"/>
                  <a:gd name="connsiteX30" fmla="*/ 2219325 w 2628900"/>
                  <a:gd name="connsiteY30" fmla="*/ 1543050 h 2219325"/>
                  <a:gd name="connsiteX31" fmla="*/ 2343150 w 2628900"/>
                  <a:gd name="connsiteY31" fmla="*/ 1123950 h 2219325"/>
                  <a:gd name="connsiteX32" fmla="*/ 2628900 w 2628900"/>
                  <a:gd name="connsiteY32" fmla="*/ 742950 h 2219325"/>
                  <a:gd name="connsiteX33" fmla="*/ 2505075 w 2628900"/>
                  <a:gd name="connsiteY33" fmla="*/ 581025 h 2219325"/>
                  <a:gd name="connsiteX34" fmla="*/ 2466975 w 2628900"/>
                  <a:gd name="connsiteY34" fmla="*/ 323850 h 2219325"/>
                  <a:gd name="connsiteX35" fmla="*/ 2352675 w 2628900"/>
                  <a:gd name="connsiteY35" fmla="*/ 180975 h 2219325"/>
                  <a:gd name="connsiteX36" fmla="*/ 2428875 w 2628900"/>
                  <a:gd name="connsiteY36" fmla="*/ 47625 h 2219325"/>
                  <a:gd name="connsiteX37" fmla="*/ 2181225 w 2628900"/>
                  <a:gd name="connsiteY37" fmla="*/ 28575 h 2219325"/>
                  <a:gd name="connsiteX38" fmla="*/ 1876425 w 2628900"/>
                  <a:gd name="connsiteY38" fmla="*/ 952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28900" h="2219325">
                    <a:moveTo>
                      <a:pt x="1876425" y="9525"/>
                    </a:moveTo>
                    <a:lnTo>
                      <a:pt x="1514475" y="0"/>
                    </a:lnTo>
                    <a:lnTo>
                      <a:pt x="1323975" y="47625"/>
                    </a:lnTo>
                    <a:lnTo>
                      <a:pt x="1228725" y="104775"/>
                    </a:lnTo>
                    <a:lnTo>
                      <a:pt x="1200150" y="228600"/>
                    </a:lnTo>
                    <a:lnTo>
                      <a:pt x="1152525" y="371475"/>
                    </a:lnTo>
                    <a:lnTo>
                      <a:pt x="1114425" y="542925"/>
                    </a:lnTo>
                    <a:lnTo>
                      <a:pt x="981075" y="638175"/>
                    </a:lnTo>
                    <a:lnTo>
                      <a:pt x="981075" y="752475"/>
                    </a:lnTo>
                    <a:lnTo>
                      <a:pt x="885825" y="876300"/>
                    </a:lnTo>
                    <a:lnTo>
                      <a:pt x="914400" y="1047750"/>
                    </a:lnTo>
                    <a:lnTo>
                      <a:pt x="933450" y="1228725"/>
                    </a:lnTo>
                    <a:lnTo>
                      <a:pt x="733425" y="1381125"/>
                    </a:lnTo>
                    <a:lnTo>
                      <a:pt x="552450" y="1409700"/>
                    </a:lnTo>
                    <a:lnTo>
                      <a:pt x="352425" y="1504950"/>
                    </a:lnTo>
                    <a:lnTo>
                      <a:pt x="190500" y="1543050"/>
                    </a:lnTo>
                    <a:lnTo>
                      <a:pt x="0" y="1619250"/>
                    </a:lnTo>
                    <a:lnTo>
                      <a:pt x="85725" y="1781175"/>
                    </a:lnTo>
                    <a:lnTo>
                      <a:pt x="333375" y="1828800"/>
                    </a:lnTo>
                    <a:lnTo>
                      <a:pt x="285750" y="1952625"/>
                    </a:lnTo>
                    <a:lnTo>
                      <a:pt x="209550" y="1962150"/>
                    </a:lnTo>
                    <a:lnTo>
                      <a:pt x="352425" y="2162175"/>
                    </a:lnTo>
                    <a:lnTo>
                      <a:pt x="647700" y="2219325"/>
                    </a:lnTo>
                    <a:lnTo>
                      <a:pt x="742950" y="1990725"/>
                    </a:lnTo>
                    <a:lnTo>
                      <a:pt x="828675" y="1857375"/>
                    </a:lnTo>
                    <a:lnTo>
                      <a:pt x="1066800" y="1790700"/>
                    </a:lnTo>
                    <a:lnTo>
                      <a:pt x="1257300" y="1924050"/>
                    </a:lnTo>
                    <a:lnTo>
                      <a:pt x="1485900" y="2019300"/>
                    </a:lnTo>
                    <a:lnTo>
                      <a:pt x="1647825" y="2047875"/>
                    </a:lnTo>
                    <a:lnTo>
                      <a:pt x="1981200" y="1838325"/>
                    </a:lnTo>
                    <a:lnTo>
                      <a:pt x="2219325" y="1543050"/>
                    </a:lnTo>
                    <a:lnTo>
                      <a:pt x="2343150" y="1123950"/>
                    </a:lnTo>
                    <a:lnTo>
                      <a:pt x="2628900" y="742950"/>
                    </a:lnTo>
                    <a:lnTo>
                      <a:pt x="2505075" y="581025"/>
                    </a:lnTo>
                    <a:lnTo>
                      <a:pt x="2466975" y="323850"/>
                    </a:lnTo>
                    <a:lnTo>
                      <a:pt x="2352675" y="180975"/>
                    </a:lnTo>
                    <a:lnTo>
                      <a:pt x="2428875" y="47625"/>
                    </a:lnTo>
                    <a:lnTo>
                      <a:pt x="2181225" y="28575"/>
                    </a:lnTo>
                    <a:lnTo>
                      <a:pt x="1876425" y="9525"/>
                    </a:lnTo>
                    <a:close/>
                  </a:path>
                </a:pathLst>
              </a:custGeom>
              <a:solidFill>
                <a:srgbClr val="FFC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3578038" y="2474800"/>
                <a:ext cx="886384" cy="461665"/>
              </a:xfrm>
              <a:prstGeom prst="rect">
                <a:avLst/>
              </a:prstGeom>
              <a:noFill/>
            </p:spPr>
            <p:txBody>
              <a:bodyPr wrap="square" rtlCol="0">
                <a:spAutoFit/>
              </a:bodyPr>
              <a:lstStyle/>
              <a:p>
                <a:r>
                  <a:rPr lang="en-US" sz="2400" b="1" dirty="0">
                    <a:solidFill>
                      <a:prstClr val="black"/>
                    </a:solidFill>
                  </a:rPr>
                  <a:t>22%</a:t>
                </a:r>
              </a:p>
            </p:txBody>
          </p:sp>
        </p:grpSp>
        <p:grpSp>
          <p:nvGrpSpPr>
            <p:cNvPr id="30" name="Group 29"/>
            <p:cNvGrpSpPr/>
            <p:nvPr/>
          </p:nvGrpSpPr>
          <p:grpSpPr>
            <a:xfrm>
              <a:off x="5095875" y="1943100"/>
              <a:ext cx="5286375" cy="4505325"/>
              <a:chOff x="5095875" y="1943100"/>
              <a:chExt cx="5286375" cy="4505325"/>
            </a:xfrm>
          </p:grpSpPr>
          <p:sp>
            <p:nvSpPr>
              <p:cNvPr id="28" name="Freeform 27"/>
              <p:cNvSpPr/>
              <p:nvPr/>
            </p:nvSpPr>
            <p:spPr>
              <a:xfrm>
                <a:off x="5095875" y="1943100"/>
                <a:ext cx="5286375" cy="4505325"/>
              </a:xfrm>
              <a:custGeom>
                <a:avLst/>
                <a:gdLst>
                  <a:gd name="connsiteX0" fmla="*/ 0 w 5286375"/>
                  <a:gd name="connsiteY0" fmla="*/ 0 h 4505325"/>
                  <a:gd name="connsiteX1" fmla="*/ 0 w 5286375"/>
                  <a:gd name="connsiteY1" fmla="*/ 390525 h 4505325"/>
                  <a:gd name="connsiteX2" fmla="*/ 228600 w 5286375"/>
                  <a:gd name="connsiteY2" fmla="*/ 342900 h 4505325"/>
                  <a:gd name="connsiteX3" fmla="*/ 400050 w 5286375"/>
                  <a:gd name="connsiteY3" fmla="*/ 371475 h 4505325"/>
                  <a:gd name="connsiteX4" fmla="*/ 571500 w 5286375"/>
                  <a:gd name="connsiteY4" fmla="*/ 657225 h 4505325"/>
                  <a:gd name="connsiteX5" fmla="*/ 638175 w 5286375"/>
                  <a:gd name="connsiteY5" fmla="*/ 1247775 h 4505325"/>
                  <a:gd name="connsiteX6" fmla="*/ 323850 w 5286375"/>
                  <a:gd name="connsiteY6" fmla="*/ 1714500 h 4505325"/>
                  <a:gd name="connsiteX7" fmla="*/ 361950 w 5286375"/>
                  <a:gd name="connsiteY7" fmla="*/ 1981200 h 4505325"/>
                  <a:gd name="connsiteX8" fmla="*/ 447675 w 5286375"/>
                  <a:gd name="connsiteY8" fmla="*/ 2076450 h 4505325"/>
                  <a:gd name="connsiteX9" fmla="*/ 619125 w 5286375"/>
                  <a:gd name="connsiteY9" fmla="*/ 2019300 h 4505325"/>
                  <a:gd name="connsiteX10" fmla="*/ 819150 w 5286375"/>
                  <a:gd name="connsiteY10" fmla="*/ 2019300 h 4505325"/>
                  <a:gd name="connsiteX11" fmla="*/ 876300 w 5286375"/>
                  <a:gd name="connsiteY11" fmla="*/ 1657350 h 4505325"/>
                  <a:gd name="connsiteX12" fmla="*/ 1276350 w 5286375"/>
                  <a:gd name="connsiteY12" fmla="*/ 1762125 h 4505325"/>
                  <a:gd name="connsiteX13" fmla="*/ 1314450 w 5286375"/>
                  <a:gd name="connsiteY13" fmla="*/ 2152650 h 4505325"/>
                  <a:gd name="connsiteX14" fmla="*/ 1419225 w 5286375"/>
                  <a:gd name="connsiteY14" fmla="*/ 3086100 h 4505325"/>
                  <a:gd name="connsiteX15" fmla="*/ 1552575 w 5286375"/>
                  <a:gd name="connsiteY15" fmla="*/ 3305175 h 4505325"/>
                  <a:gd name="connsiteX16" fmla="*/ 1762125 w 5286375"/>
                  <a:gd name="connsiteY16" fmla="*/ 3162300 h 4505325"/>
                  <a:gd name="connsiteX17" fmla="*/ 1838325 w 5286375"/>
                  <a:gd name="connsiteY17" fmla="*/ 3705225 h 4505325"/>
                  <a:gd name="connsiteX18" fmla="*/ 2124075 w 5286375"/>
                  <a:gd name="connsiteY18" fmla="*/ 3429000 h 4505325"/>
                  <a:gd name="connsiteX19" fmla="*/ 2657475 w 5286375"/>
                  <a:gd name="connsiteY19" fmla="*/ 4400550 h 4505325"/>
                  <a:gd name="connsiteX20" fmla="*/ 2762250 w 5286375"/>
                  <a:gd name="connsiteY20" fmla="*/ 4505325 h 4505325"/>
                  <a:gd name="connsiteX21" fmla="*/ 2981325 w 5286375"/>
                  <a:gd name="connsiteY21" fmla="*/ 4362450 h 4505325"/>
                  <a:gd name="connsiteX22" fmla="*/ 3267075 w 5286375"/>
                  <a:gd name="connsiteY22" fmla="*/ 4352925 h 4505325"/>
                  <a:gd name="connsiteX23" fmla="*/ 3762375 w 5286375"/>
                  <a:gd name="connsiteY23" fmla="*/ 3952875 h 4505325"/>
                  <a:gd name="connsiteX24" fmla="*/ 3952875 w 5286375"/>
                  <a:gd name="connsiteY24" fmla="*/ 3200400 h 4505325"/>
                  <a:gd name="connsiteX25" fmla="*/ 4562475 w 5286375"/>
                  <a:gd name="connsiteY25" fmla="*/ 3200400 h 4505325"/>
                  <a:gd name="connsiteX26" fmla="*/ 5286375 w 5286375"/>
                  <a:gd name="connsiteY26" fmla="*/ 3324225 h 4505325"/>
                  <a:gd name="connsiteX27" fmla="*/ 5076825 w 5286375"/>
                  <a:gd name="connsiteY27" fmla="*/ 2686050 h 4505325"/>
                  <a:gd name="connsiteX28" fmla="*/ 4857750 w 5286375"/>
                  <a:gd name="connsiteY28" fmla="*/ 2667000 h 4505325"/>
                  <a:gd name="connsiteX29" fmla="*/ 4629150 w 5286375"/>
                  <a:gd name="connsiteY29" fmla="*/ 2419350 h 4505325"/>
                  <a:gd name="connsiteX30" fmla="*/ 4600575 w 5286375"/>
                  <a:gd name="connsiteY30" fmla="*/ 2143125 h 4505325"/>
                  <a:gd name="connsiteX31" fmla="*/ 4162425 w 5286375"/>
                  <a:gd name="connsiteY31" fmla="*/ 1323975 h 4505325"/>
                  <a:gd name="connsiteX32" fmla="*/ 4133850 w 5286375"/>
                  <a:gd name="connsiteY32" fmla="*/ 1047750 h 4505325"/>
                  <a:gd name="connsiteX33" fmla="*/ 3962400 w 5286375"/>
                  <a:gd name="connsiteY33" fmla="*/ 876300 h 4505325"/>
                  <a:gd name="connsiteX34" fmla="*/ 3714750 w 5286375"/>
                  <a:gd name="connsiteY34" fmla="*/ 1171575 h 4505325"/>
                  <a:gd name="connsiteX35" fmla="*/ 3543300 w 5286375"/>
                  <a:gd name="connsiteY35" fmla="*/ 1304925 h 4505325"/>
                  <a:gd name="connsiteX36" fmla="*/ 3381375 w 5286375"/>
                  <a:gd name="connsiteY36" fmla="*/ 1333500 h 4505325"/>
                  <a:gd name="connsiteX37" fmla="*/ 3238500 w 5286375"/>
                  <a:gd name="connsiteY37" fmla="*/ 1190625 h 4505325"/>
                  <a:gd name="connsiteX38" fmla="*/ 3086100 w 5286375"/>
                  <a:gd name="connsiteY38" fmla="*/ 1171575 h 4505325"/>
                  <a:gd name="connsiteX39" fmla="*/ 2771775 w 5286375"/>
                  <a:gd name="connsiteY39" fmla="*/ 1266825 h 4505325"/>
                  <a:gd name="connsiteX40" fmla="*/ 2647950 w 5286375"/>
                  <a:gd name="connsiteY40" fmla="*/ 1009650 h 4505325"/>
                  <a:gd name="connsiteX41" fmla="*/ 2543175 w 5286375"/>
                  <a:gd name="connsiteY41" fmla="*/ 885825 h 4505325"/>
                  <a:gd name="connsiteX42" fmla="*/ 2457450 w 5286375"/>
                  <a:gd name="connsiteY42" fmla="*/ 762000 h 4505325"/>
                  <a:gd name="connsiteX43" fmla="*/ 2228850 w 5286375"/>
                  <a:gd name="connsiteY43" fmla="*/ 923925 h 4505325"/>
                  <a:gd name="connsiteX44" fmla="*/ 2057400 w 5286375"/>
                  <a:gd name="connsiteY44" fmla="*/ 1104900 h 4505325"/>
                  <a:gd name="connsiteX45" fmla="*/ 1838325 w 5286375"/>
                  <a:gd name="connsiteY45" fmla="*/ 1143000 h 4505325"/>
                  <a:gd name="connsiteX46" fmla="*/ 1619250 w 5286375"/>
                  <a:gd name="connsiteY46" fmla="*/ 1028700 h 4505325"/>
                  <a:gd name="connsiteX47" fmla="*/ 1447800 w 5286375"/>
                  <a:gd name="connsiteY47" fmla="*/ 1076325 h 4505325"/>
                  <a:gd name="connsiteX48" fmla="*/ 1047750 w 5286375"/>
                  <a:gd name="connsiteY48" fmla="*/ 1114425 h 4505325"/>
                  <a:gd name="connsiteX49" fmla="*/ 1038225 w 5286375"/>
                  <a:gd name="connsiteY49" fmla="*/ 933450 h 4505325"/>
                  <a:gd name="connsiteX50" fmla="*/ 990600 w 5286375"/>
                  <a:gd name="connsiteY50" fmla="*/ 790575 h 4505325"/>
                  <a:gd name="connsiteX51" fmla="*/ 1095375 w 5286375"/>
                  <a:gd name="connsiteY51" fmla="*/ 714375 h 4505325"/>
                  <a:gd name="connsiteX52" fmla="*/ 895350 w 5286375"/>
                  <a:gd name="connsiteY52" fmla="*/ 457200 h 4505325"/>
                  <a:gd name="connsiteX53" fmla="*/ 704850 w 5286375"/>
                  <a:gd name="connsiteY53" fmla="*/ 238125 h 4505325"/>
                  <a:gd name="connsiteX54" fmla="*/ 400050 w 5286375"/>
                  <a:gd name="connsiteY54" fmla="*/ 104775 h 4505325"/>
                  <a:gd name="connsiteX55" fmla="*/ 0 w 5286375"/>
                  <a:gd name="connsiteY55" fmla="*/ 0 h 450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286375" h="4505325">
                    <a:moveTo>
                      <a:pt x="0" y="0"/>
                    </a:moveTo>
                    <a:lnTo>
                      <a:pt x="0" y="390525"/>
                    </a:lnTo>
                    <a:lnTo>
                      <a:pt x="228600" y="342900"/>
                    </a:lnTo>
                    <a:lnTo>
                      <a:pt x="400050" y="371475"/>
                    </a:lnTo>
                    <a:lnTo>
                      <a:pt x="571500" y="657225"/>
                    </a:lnTo>
                    <a:lnTo>
                      <a:pt x="638175" y="1247775"/>
                    </a:lnTo>
                    <a:lnTo>
                      <a:pt x="323850" y="1714500"/>
                    </a:lnTo>
                    <a:lnTo>
                      <a:pt x="361950" y="1981200"/>
                    </a:lnTo>
                    <a:lnTo>
                      <a:pt x="447675" y="2076450"/>
                    </a:lnTo>
                    <a:lnTo>
                      <a:pt x="619125" y="2019300"/>
                    </a:lnTo>
                    <a:lnTo>
                      <a:pt x="819150" y="2019300"/>
                    </a:lnTo>
                    <a:lnTo>
                      <a:pt x="876300" y="1657350"/>
                    </a:lnTo>
                    <a:lnTo>
                      <a:pt x="1276350" y="1762125"/>
                    </a:lnTo>
                    <a:lnTo>
                      <a:pt x="1314450" y="2152650"/>
                    </a:lnTo>
                    <a:lnTo>
                      <a:pt x="1419225" y="3086100"/>
                    </a:lnTo>
                    <a:lnTo>
                      <a:pt x="1552575" y="3305175"/>
                    </a:lnTo>
                    <a:lnTo>
                      <a:pt x="1762125" y="3162300"/>
                    </a:lnTo>
                    <a:lnTo>
                      <a:pt x="1838325" y="3705225"/>
                    </a:lnTo>
                    <a:lnTo>
                      <a:pt x="2124075" y="3429000"/>
                    </a:lnTo>
                    <a:lnTo>
                      <a:pt x="2657475" y="4400550"/>
                    </a:lnTo>
                    <a:lnTo>
                      <a:pt x="2762250" y="4505325"/>
                    </a:lnTo>
                    <a:lnTo>
                      <a:pt x="2981325" y="4362450"/>
                    </a:lnTo>
                    <a:lnTo>
                      <a:pt x="3267075" y="4352925"/>
                    </a:lnTo>
                    <a:lnTo>
                      <a:pt x="3762375" y="3952875"/>
                    </a:lnTo>
                    <a:lnTo>
                      <a:pt x="3952875" y="3200400"/>
                    </a:lnTo>
                    <a:lnTo>
                      <a:pt x="4562475" y="3200400"/>
                    </a:lnTo>
                    <a:lnTo>
                      <a:pt x="5286375" y="3324225"/>
                    </a:lnTo>
                    <a:lnTo>
                      <a:pt x="5076825" y="2686050"/>
                    </a:lnTo>
                    <a:lnTo>
                      <a:pt x="4857750" y="2667000"/>
                    </a:lnTo>
                    <a:lnTo>
                      <a:pt x="4629150" y="2419350"/>
                    </a:lnTo>
                    <a:lnTo>
                      <a:pt x="4600575" y="2143125"/>
                    </a:lnTo>
                    <a:lnTo>
                      <a:pt x="4162425" y="1323975"/>
                    </a:lnTo>
                    <a:lnTo>
                      <a:pt x="4133850" y="1047750"/>
                    </a:lnTo>
                    <a:lnTo>
                      <a:pt x="3962400" y="876300"/>
                    </a:lnTo>
                    <a:lnTo>
                      <a:pt x="3714750" y="1171575"/>
                    </a:lnTo>
                    <a:lnTo>
                      <a:pt x="3543300" y="1304925"/>
                    </a:lnTo>
                    <a:lnTo>
                      <a:pt x="3381375" y="1333500"/>
                    </a:lnTo>
                    <a:lnTo>
                      <a:pt x="3238500" y="1190625"/>
                    </a:lnTo>
                    <a:lnTo>
                      <a:pt x="3086100" y="1171575"/>
                    </a:lnTo>
                    <a:lnTo>
                      <a:pt x="2771775" y="1266825"/>
                    </a:lnTo>
                    <a:lnTo>
                      <a:pt x="2647950" y="1009650"/>
                    </a:lnTo>
                    <a:lnTo>
                      <a:pt x="2543175" y="885825"/>
                    </a:lnTo>
                    <a:lnTo>
                      <a:pt x="2457450" y="762000"/>
                    </a:lnTo>
                    <a:lnTo>
                      <a:pt x="2228850" y="923925"/>
                    </a:lnTo>
                    <a:lnTo>
                      <a:pt x="2057400" y="1104900"/>
                    </a:lnTo>
                    <a:lnTo>
                      <a:pt x="1838325" y="1143000"/>
                    </a:lnTo>
                    <a:lnTo>
                      <a:pt x="1619250" y="1028700"/>
                    </a:lnTo>
                    <a:lnTo>
                      <a:pt x="1447800" y="1076325"/>
                    </a:lnTo>
                    <a:lnTo>
                      <a:pt x="1047750" y="1114425"/>
                    </a:lnTo>
                    <a:lnTo>
                      <a:pt x="1038225" y="933450"/>
                    </a:lnTo>
                    <a:lnTo>
                      <a:pt x="990600" y="790575"/>
                    </a:lnTo>
                    <a:lnTo>
                      <a:pt x="1095375" y="714375"/>
                    </a:lnTo>
                    <a:lnTo>
                      <a:pt x="895350" y="457200"/>
                    </a:lnTo>
                    <a:lnTo>
                      <a:pt x="704850" y="238125"/>
                    </a:lnTo>
                    <a:lnTo>
                      <a:pt x="400050" y="104775"/>
                    </a:lnTo>
                    <a:lnTo>
                      <a:pt x="0" y="0"/>
                    </a:lnTo>
                    <a:close/>
                  </a:path>
                </a:pathLst>
              </a:custGeom>
              <a:solidFill>
                <a:srgbClr val="7030A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7334248" y="3495799"/>
                <a:ext cx="760880" cy="461665"/>
              </a:xfrm>
              <a:prstGeom prst="rect">
                <a:avLst/>
              </a:prstGeom>
              <a:noFill/>
            </p:spPr>
            <p:txBody>
              <a:bodyPr wrap="square" rtlCol="0">
                <a:spAutoFit/>
              </a:bodyPr>
              <a:lstStyle/>
              <a:p>
                <a:r>
                  <a:rPr lang="en-US" sz="2400" b="1" dirty="0">
                    <a:solidFill>
                      <a:prstClr val="black"/>
                    </a:solidFill>
                  </a:rPr>
                  <a:t>45%</a:t>
                </a:r>
              </a:p>
            </p:txBody>
          </p:sp>
        </p:grpSp>
        <p:grpSp>
          <p:nvGrpSpPr>
            <p:cNvPr id="33" name="Group 32"/>
            <p:cNvGrpSpPr/>
            <p:nvPr/>
          </p:nvGrpSpPr>
          <p:grpSpPr>
            <a:xfrm>
              <a:off x="4429125" y="2590800"/>
              <a:ext cx="885825" cy="1457325"/>
              <a:chOff x="4429125" y="2590800"/>
              <a:chExt cx="885825" cy="1457325"/>
            </a:xfrm>
          </p:grpSpPr>
          <p:sp>
            <p:nvSpPr>
              <p:cNvPr id="31" name="Freeform 30"/>
              <p:cNvSpPr/>
              <p:nvPr/>
            </p:nvSpPr>
            <p:spPr>
              <a:xfrm>
                <a:off x="4429125" y="2590800"/>
                <a:ext cx="885825" cy="1457325"/>
              </a:xfrm>
              <a:custGeom>
                <a:avLst/>
                <a:gdLst>
                  <a:gd name="connsiteX0" fmla="*/ 628650 w 885825"/>
                  <a:gd name="connsiteY0" fmla="*/ 9525 h 1457325"/>
                  <a:gd name="connsiteX1" fmla="*/ 428625 w 885825"/>
                  <a:gd name="connsiteY1" fmla="*/ 285750 h 1457325"/>
                  <a:gd name="connsiteX2" fmla="*/ 295275 w 885825"/>
                  <a:gd name="connsiteY2" fmla="*/ 695325 h 1457325"/>
                  <a:gd name="connsiteX3" fmla="*/ 47625 w 885825"/>
                  <a:gd name="connsiteY3" fmla="*/ 1285875 h 1457325"/>
                  <a:gd name="connsiteX4" fmla="*/ 0 w 885825"/>
                  <a:gd name="connsiteY4" fmla="*/ 1457325 h 1457325"/>
                  <a:gd name="connsiteX5" fmla="*/ 600075 w 885825"/>
                  <a:gd name="connsiteY5" fmla="*/ 1371600 h 1457325"/>
                  <a:gd name="connsiteX6" fmla="*/ 647700 w 885825"/>
                  <a:gd name="connsiteY6" fmla="*/ 914400 h 1457325"/>
                  <a:gd name="connsiteX7" fmla="*/ 847725 w 885825"/>
                  <a:gd name="connsiteY7" fmla="*/ 561975 h 1457325"/>
                  <a:gd name="connsiteX8" fmla="*/ 885825 w 885825"/>
                  <a:gd name="connsiteY8" fmla="*/ 400050 h 1457325"/>
                  <a:gd name="connsiteX9" fmla="*/ 704850 w 885825"/>
                  <a:gd name="connsiteY9" fmla="*/ 0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825" h="1457325">
                    <a:moveTo>
                      <a:pt x="628650" y="9525"/>
                    </a:moveTo>
                    <a:lnTo>
                      <a:pt x="428625" y="285750"/>
                    </a:lnTo>
                    <a:lnTo>
                      <a:pt x="295275" y="695325"/>
                    </a:lnTo>
                    <a:lnTo>
                      <a:pt x="47625" y="1285875"/>
                    </a:lnTo>
                    <a:lnTo>
                      <a:pt x="0" y="1457325"/>
                    </a:lnTo>
                    <a:lnTo>
                      <a:pt x="600075" y="1371600"/>
                    </a:lnTo>
                    <a:lnTo>
                      <a:pt x="647700" y="914400"/>
                    </a:lnTo>
                    <a:lnTo>
                      <a:pt x="847725" y="561975"/>
                    </a:lnTo>
                    <a:lnTo>
                      <a:pt x="885825" y="400050"/>
                    </a:lnTo>
                    <a:lnTo>
                      <a:pt x="704850" y="0"/>
                    </a:lnTo>
                  </a:path>
                </a:pathLst>
              </a:custGeom>
              <a:solidFill>
                <a:srgbClr val="FF006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TextBox 31"/>
              <p:cNvSpPr txBox="1"/>
              <p:nvPr/>
            </p:nvSpPr>
            <p:spPr>
              <a:xfrm>
                <a:off x="4517093" y="3560316"/>
                <a:ext cx="611838" cy="400110"/>
              </a:xfrm>
              <a:prstGeom prst="rect">
                <a:avLst/>
              </a:prstGeom>
              <a:noFill/>
            </p:spPr>
            <p:txBody>
              <a:bodyPr wrap="square" rtlCol="0">
                <a:spAutoFit/>
              </a:bodyPr>
              <a:lstStyle/>
              <a:p>
                <a:r>
                  <a:rPr lang="en-US" sz="2000" b="1" dirty="0">
                    <a:solidFill>
                      <a:prstClr val="black"/>
                    </a:solidFill>
                  </a:rPr>
                  <a:t>5%</a:t>
                </a:r>
              </a:p>
            </p:txBody>
          </p:sp>
        </p:grpSp>
      </p:grpSp>
    </p:spTree>
    <p:extLst>
      <p:ext uri="{BB962C8B-B14F-4D97-AF65-F5344CB8AC3E}">
        <p14:creationId xmlns:p14="http://schemas.microsoft.com/office/powerpoint/2010/main" val="37559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1" presetClass="exit"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42" presetClass="path" presetSubtype="0" fill="hold" nodeType="withEffect">
                                  <p:stCondLst>
                                    <p:cond delay="0"/>
                                  </p:stCondLst>
                                  <p:childTnLst>
                                    <p:animMotion origin="layout" path="M 0.09115 0.27917 L 0 0 " pathEditMode="relative" rAng="0" ptsTypes="AA">
                                      <p:cBhvr>
                                        <p:cTn id="16" dur="2000" fill="hold"/>
                                        <p:tgtEl>
                                          <p:spTgt spid="17"/>
                                        </p:tgtEl>
                                        <p:attrNameLst>
                                          <p:attrName>ppt_x</p:attrName>
                                          <p:attrName>ppt_y</p:attrName>
                                        </p:attrNameLst>
                                      </p:cBhvr>
                                      <p:rCtr x="-4557" y="-13958"/>
                                    </p:animMotion>
                                  </p:childTnLst>
                                </p:cTn>
                              </p:par>
                              <p:par>
                                <p:cTn id="17" presetID="53"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2000" fill="hold"/>
                                        <p:tgtEl>
                                          <p:spTgt spid="17"/>
                                        </p:tgtEl>
                                        <p:attrNameLst>
                                          <p:attrName>ppt_w</p:attrName>
                                        </p:attrNameLst>
                                      </p:cBhvr>
                                      <p:tavLst>
                                        <p:tav tm="0">
                                          <p:val>
                                            <p:fltVal val="0"/>
                                          </p:val>
                                        </p:tav>
                                        <p:tav tm="100000">
                                          <p:val>
                                            <p:strVal val="#ppt_w"/>
                                          </p:val>
                                        </p:tav>
                                      </p:tavLst>
                                    </p:anim>
                                    <p:anim calcmode="lin" valueType="num">
                                      <p:cBhvr>
                                        <p:cTn id="20" dur="2000" fill="hold"/>
                                        <p:tgtEl>
                                          <p:spTgt spid="17"/>
                                        </p:tgtEl>
                                        <p:attrNameLst>
                                          <p:attrName>ppt_h</p:attrName>
                                        </p:attrNameLst>
                                      </p:cBhvr>
                                      <p:tavLst>
                                        <p:tav tm="0">
                                          <p:val>
                                            <p:fltVal val="0"/>
                                          </p:val>
                                        </p:tav>
                                        <p:tav tm="100000">
                                          <p:val>
                                            <p:strVal val="#ppt_h"/>
                                          </p:val>
                                        </p:tav>
                                      </p:tavLst>
                                    </p:anim>
                                    <p:animEffect transition="in" filter="fade">
                                      <p:cBhvr>
                                        <p:cTn id="21" dur="2000"/>
                                        <p:tgtEl>
                                          <p:spTgt spid="17"/>
                                        </p:tgtEl>
                                      </p:cBhvr>
                                    </p:animEffect>
                                  </p:childTnLst>
                                </p:cTn>
                              </p:par>
                            </p:childTnLst>
                          </p:cTn>
                        </p:par>
                        <p:par>
                          <p:cTn id="22" fill="hold">
                            <p:stCondLst>
                              <p:cond delay="2000"/>
                            </p:stCondLst>
                            <p:childTnLst>
                              <p:par>
                                <p:cTn id="23" presetID="9" presetClass="entr" presetSubtype="0" fill="hold" grpId="0" nodeType="afterEffect">
                                  <p:stCondLst>
                                    <p:cond delay="30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33734" y="115304"/>
            <a:ext cx="11293570" cy="1325563"/>
          </a:xfrm>
        </p:spPr>
        <p:txBody>
          <a:bodyPr>
            <a:normAutofit/>
          </a:bodyPr>
          <a:lstStyle/>
          <a:p>
            <a:pPr algn="ctr"/>
            <a:r>
              <a:rPr lang="en-US" sz="3800" b="1" dirty="0">
                <a:solidFill>
                  <a:schemeClr val="bg1"/>
                </a:solidFill>
                <a:latin typeface="Times New Roman" panose="02020603050405020304" pitchFamily="18" charset="0"/>
                <a:cs typeface="Times New Roman" panose="02020603050405020304" pitchFamily="18" charset="0"/>
              </a:rPr>
              <a:t>Snake Basin </a:t>
            </a:r>
            <a:r>
              <a:rPr lang="en-US" sz="3800" b="1" dirty="0" smtClean="0">
                <a:solidFill>
                  <a:schemeClr val="bg1"/>
                </a:solidFill>
                <a:latin typeface="Times New Roman" panose="02020603050405020304" pitchFamily="18" charset="0"/>
                <a:cs typeface="Times New Roman" panose="02020603050405020304" pitchFamily="18" charset="0"/>
              </a:rPr>
              <a:t>Chinook </a:t>
            </a:r>
            <a:br>
              <a:rPr lang="en-US" sz="3800" b="1" dirty="0" smtClean="0">
                <a:solidFill>
                  <a:schemeClr val="bg1"/>
                </a:solidFill>
                <a:latin typeface="Times New Roman" panose="02020603050405020304" pitchFamily="18" charset="0"/>
                <a:cs typeface="Times New Roman" panose="02020603050405020304" pitchFamily="18" charset="0"/>
              </a:rPr>
            </a:br>
            <a:r>
              <a:rPr lang="en-US" sz="3800" b="1" dirty="0" smtClean="0">
                <a:solidFill>
                  <a:schemeClr val="bg1"/>
                </a:solidFill>
                <a:latin typeface="Times New Roman" panose="02020603050405020304" pitchFamily="18" charset="0"/>
                <a:cs typeface="Times New Roman" panose="02020603050405020304" pitchFamily="18" charset="0"/>
              </a:rPr>
              <a:t>Quasi-Extinction </a:t>
            </a:r>
            <a:r>
              <a:rPr lang="en-US" sz="3800" b="1" dirty="0">
                <a:solidFill>
                  <a:schemeClr val="bg1"/>
                </a:solidFill>
                <a:latin typeface="Times New Roman" panose="02020603050405020304" pitchFamily="18" charset="0"/>
                <a:cs typeface="Times New Roman" panose="02020603050405020304" pitchFamily="18" charset="0"/>
              </a:rPr>
              <a:t>Threshold Alarm and Call to Action</a:t>
            </a:r>
            <a:endParaRPr lang="en-US" sz="3800" dirty="0">
              <a:solidFill>
                <a:schemeClr val="bg1"/>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056EA92E-B4D0-4D1C-984C-E6977CF45AC2}" type="slidenum">
              <a:rPr lang="en-US" smtClean="0"/>
              <a:t>4</a:t>
            </a:fld>
            <a:endParaRPr lang="en-US"/>
          </a:p>
        </p:txBody>
      </p:sp>
      <p:sp>
        <p:nvSpPr>
          <p:cNvPr id="5" name="Content Placeholder 2"/>
          <p:cNvSpPr txBox="1">
            <a:spLocks/>
          </p:cNvSpPr>
          <p:nvPr/>
        </p:nvSpPr>
        <p:spPr bwMode="auto">
          <a:xfrm>
            <a:off x="933734" y="5360160"/>
            <a:ext cx="10996799" cy="1361315"/>
          </a:xfrm>
          <a:prstGeom prst="rect">
            <a:avLst/>
          </a:prstGeom>
          <a:solidFill>
            <a:schemeClr val="bg1"/>
          </a:solidFill>
          <a:ln w="47625">
            <a:solidFill>
              <a:schemeClr val="tx1"/>
            </a:solid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endParaRPr lang="en-US" sz="2600" i="1" kern="0" dirty="0" smtClean="0"/>
          </a:p>
          <a:p>
            <a:r>
              <a:rPr lang="en-US" sz="2600" i="1" kern="0" dirty="0" smtClean="0"/>
              <a:t>“We are the circle. That’s what life is all about. We take care of one another. So when we have someone in trouble, that’s when the rest of us have to step in.”</a:t>
            </a:r>
          </a:p>
          <a:p>
            <a:r>
              <a:rPr lang="en-US" sz="2600" kern="0" dirty="0" smtClean="0"/>
              <a:t>—Elmer Crow, Nez Perce</a:t>
            </a:r>
          </a:p>
          <a:p>
            <a:endParaRPr lang="en-US" kern="0" dirty="0" smtClean="0"/>
          </a:p>
          <a:p>
            <a:endParaRPr lang="en-US" kern="0" dirty="0"/>
          </a:p>
        </p:txBody>
      </p:sp>
      <p:sp>
        <p:nvSpPr>
          <p:cNvPr id="10" name="TextBox 9"/>
          <p:cNvSpPr txBox="1"/>
          <p:nvPr/>
        </p:nvSpPr>
        <p:spPr>
          <a:xfrm>
            <a:off x="6545656" y="1695157"/>
            <a:ext cx="5545855" cy="3693319"/>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solidFill>
                  <a:schemeClr val="bg1"/>
                </a:solidFill>
                <a:latin typeface="Times New Roman" panose="02020603050405020304" pitchFamily="18" charset="0"/>
                <a:cs typeface="Times New Roman" panose="02020603050405020304" pitchFamily="18" charset="0"/>
              </a:rPr>
              <a:t>42% of the Snake </a:t>
            </a:r>
            <a:r>
              <a:rPr lang="en-US" sz="2400" b="1" dirty="0">
                <a:solidFill>
                  <a:schemeClr val="bg1"/>
                </a:solidFill>
                <a:latin typeface="Times New Roman" panose="02020603050405020304" pitchFamily="18" charset="0"/>
                <a:cs typeface="Times New Roman" panose="02020603050405020304" pitchFamily="18" charset="0"/>
              </a:rPr>
              <a:t>Basin </a:t>
            </a:r>
            <a:r>
              <a:rPr lang="en-US" sz="2400" b="1" dirty="0" smtClean="0">
                <a:solidFill>
                  <a:schemeClr val="bg1"/>
                </a:solidFill>
                <a:latin typeface="Times New Roman" panose="02020603050405020304" pitchFamily="18" charset="0"/>
                <a:cs typeface="Times New Roman" panose="02020603050405020304" pitchFamily="18" charset="0"/>
              </a:rPr>
              <a:t>spring/summer </a:t>
            </a:r>
            <a:r>
              <a:rPr lang="en-US" sz="2400" b="1" dirty="0">
                <a:solidFill>
                  <a:schemeClr val="bg1"/>
                </a:solidFill>
                <a:latin typeface="Times New Roman" panose="02020603050405020304" pitchFamily="18" charset="0"/>
                <a:cs typeface="Times New Roman" panose="02020603050405020304" pitchFamily="18" charset="0"/>
              </a:rPr>
              <a:t>Chinook </a:t>
            </a:r>
            <a:r>
              <a:rPr lang="en-US" sz="2400" b="1" dirty="0" smtClean="0">
                <a:solidFill>
                  <a:schemeClr val="bg1"/>
                </a:solidFill>
                <a:latin typeface="Times New Roman" panose="02020603050405020304" pitchFamily="18" charset="0"/>
                <a:cs typeface="Times New Roman" panose="02020603050405020304" pitchFamily="18" charset="0"/>
              </a:rPr>
              <a:t>populations have natural origin spawner </a:t>
            </a:r>
            <a:r>
              <a:rPr lang="en-US" sz="2400" b="1" dirty="0">
                <a:solidFill>
                  <a:schemeClr val="bg1"/>
                </a:solidFill>
                <a:latin typeface="Times New Roman" panose="02020603050405020304" pitchFamily="18" charset="0"/>
                <a:cs typeface="Times New Roman" panose="02020603050405020304" pitchFamily="18" charset="0"/>
              </a:rPr>
              <a:t>abundance </a:t>
            </a:r>
            <a:r>
              <a:rPr lang="en-US" sz="2400" b="1" dirty="0" smtClean="0">
                <a:solidFill>
                  <a:schemeClr val="bg1"/>
                </a:solidFill>
                <a:latin typeface="Times New Roman" panose="02020603050405020304" pitchFamily="18" charset="0"/>
                <a:cs typeface="Times New Roman" panose="02020603050405020304" pitchFamily="18" charset="0"/>
              </a:rPr>
              <a:t>currently </a:t>
            </a:r>
            <a:r>
              <a:rPr lang="en-US" sz="2400" b="1" dirty="0">
                <a:solidFill>
                  <a:schemeClr val="bg1"/>
                </a:solidFill>
                <a:latin typeface="Times New Roman" panose="02020603050405020304" pitchFamily="18" charset="0"/>
                <a:cs typeface="Times New Roman" panose="02020603050405020304" pitchFamily="18" charset="0"/>
              </a:rPr>
              <a:t>at or below QET (</a:t>
            </a:r>
            <a:r>
              <a:rPr lang="en-US" sz="2400" b="1" dirty="0" smtClean="0">
                <a:solidFill>
                  <a:schemeClr val="bg1"/>
                </a:solidFill>
                <a:latin typeface="Times New Roman" panose="02020603050405020304" pitchFamily="18" charset="0"/>
                <a:cs typeface="Times New Roman" panose="02020603050405020304" pitchFamily="18" charset="0"/>
              </a:rPr>
              <a:t>50 </a:t>
            </a:r>
            <a:r>
              <a:rPr lang="en-US" sz="2400" b="1" dirty="0" err="1" smtClean="0">
                <a:solidFill>
                  <a:schemeClr val="bg1"/>
                </a:solidFill>
                <a:latin typeface="Times New Roman" panose="02020603050405020304" pitchFamily="18" charset="0"/>
                <a:cs typeface="Times New Roman" panose="02020603050405020304" pitchFamily="18" charset="0"/>
              </a:rPr>
              <a:t>spawners</a:t>
            </a:r>
            <a:r>
              <a:rPr lang="en-US" sz="2400" b="1" dirty="0" smtClean="0">
                <a:solidFill>
                  <a:schemeClr val="bg1"/>
                </a:solidFill>
                <a:latin typeface="Times New Roman" panose="02020603050405020304" pitchFamily="18" charset="0"/>
                <a:cs typeface="Times New Roman" panose="02020603050405020304" pitchFamily="18" charset="0"/>
              </a:rPr>
              <a:t>) </a:t>
            </a:r>
          </a:p>
          <a:p>
            <a:pPr marL="342900" indent="-342900" algn="ctr">
              <a:buFont typeface="Arial" panose="020B0604020202020204" pitchFamily="34" charset="0"/>
              <a:buChar char="•"/>
            </a:pPr>
            <a:endParaRPr lang="en-US" sz="2400" b="1"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dirty="0" smtClean="0">
                <a:solidFill>
                  <a:schemeClr val="bg1"/>
                </a:solidFill>
                <a:latin typeface="Times New Roman" panose="02020603050405020304" pitchFamily="18" charset="0"/>
                <a:cs typeface="Times New Roman" panose="02020603050405020304" pitchFamily="18" charset="0"/>
              </a:rPr>
              <a:t>77% of the </a:t>
            </a:r>
            <a:r>
              <a:rPr lang="en-US" sz="2400" b="1" dirty="0">
                <a:solidFill>
                  <a:schemeClr val="bg1"/>
                </a:solidFill>
                <a:latin typeface="Times New Roman" panose="02020603050405020304" pitchFamily="18" charset="0"/>
                <a:cs typeface="Times New Roman" panose="02020603050405020304" pitchFamily="18" charset="0"/>
              </a:rPr>
              <a:t>populations predicted </a:t>
            </a:r>
            <a:r>
              <a:rPr lang="en-US" sz="2400" b="1" dirty="0" smtClean="0">
                <a:solidFill>
                  <a:schemeClr val="bg1"/>
                </a:solidFill>
                <a:latin typeface="Times New Roman" panose="02020603050405020304" pitchFamily="18" charset="0"/>
                <a:cs typeface="Times New Roman" panose="02020603050405020304" pitchFamily="18" charset="0"/>
              </a:rPr>
              <a:t>to drop below critical level of 50 </a:t>
            </a:r>
            <a:r>
              <a:rPr lang="en-US" sz="2400" b="1" dirty="0" err="1" smtClean="0">
                <a:solidFill>
                  <a:schemeClr val="bg1"/>
                </a:solidFill>
                <a:latin typeface="Times New Roman" panose="02020603050405020304" pitchFamily="18" charset="0"/>
                <a:cs typeface="Times New Roman" panose="02020603050405020304" pitchFamily="18" charset="0"/>
              </a:rPr>
              <a:t>spawners</a:t>
            </a:r>
            <a:r>
              <a:rPr lang="en-US" sz="2400" b="1" dirty="0" smtClean="0">
                <a:solidFill>
                  <a:schemeClr val="bg1"/>
                </a:solidFill>
                <a:latin typeface="Times New Roman" panose="02020603050405020304" pitchFamily="18" charset="0"/>
                <a:cs typeface="Times New Roman" panose="02020603050405020304" pitchFamily="18" charset="0"/>
              </a:rPr>
              <a:t> by 2025</a:t>
            </a:r>
            <a:endParaRPr lang="en-US" sz="2400" b="1"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734" y="1695158"/>
            <a:ext cx="5457139" cy="3410712"/>
          </a:xfrm>
          <a:prstGeom prst="rect">
            <a:avLst/>
          </a:prstGeom>
        </p:spPr>
      </p:pic>
      <p:sp>
        <p:nvSpPr>
          <p:cNvPr id="8" name="TextBox 7"/>
          <p:cNvSpPr txBox="1"/>
          <p:nvPr/>
        </p:nvSpPr>
        <p:spPr>
          <a:xfrm rot="16200000">
            <a:off x="-4206429" y="2980371"/>
            <a:ext cx="9143999" cy="900246"/>
          </a:xfrm>
          <a:prstGeom prst="rect">
            <a:avLst/>
          </a:prstGeom>
          <a:solidFill>
            <a:schemeClr val="accent1">
              <a:lumMod val="50000"/>
            </a:schemeClr>
          </a:solidFill>
        </p:spPr>
        <p:txBody>
          <a:bodyPr wrap="square" rtlCol="0" anchor="ctr">
            <a:spAutoFit/>
          </a:bodyPr>
          <a:lstStyle/>
          <a:p>
            <a:pPr algn="ctr"/>
            <a:endParaRPr lang="en-US" sz="1050" b="1" dirty="0" smtClean="0">
              <a:solidFill>
                <a:schemeClr val="bg1"/>
              </a:solidFill>
              <a:latin typeface="Times New Roman" panose="02020603050405020304" pitchFamily="18" charset="0"/>
              <a:cs typeface="Times New Roman" panose="02020603050405020304" pitchFamily="18" charset="0"/>
            </a:endParaRPr>
          </a:p>
          <a:p>
            <a:pPr algn="ctr"/>
            <a:r>
              <a:rPr lang="en-US" sz="1050" b="1" dirty="0" smtClean="0">
                <a:solidFill>
                  <a:schemeClr val="bg1"/>
                </a:solidFill>
                <a:latin typeface="Times New Roman" panose="02020603050405020304" pitchFamily="18" charset="0"/>
                <a:cs typeface="Times New Roman" panose="02020603050405020304" pitchFamily="18" charset="0"/>
              </a:rPr>
              <a:t>Snake </a:t>
            </a:r>
            <a:r>
              <a:rPr lang="en-US" sz="1050" b="1" dirty="0">
                <a:solidFill>
                  <a:schemeClr val="bg1"/>
                </a:solidFill>
                <a:latin typeface="Times New Roman" panose="02020603050405020304" pitchFamily="18" charset="0"/>
                <a:cs typeface="Times New Roman" panose="02020603050405020304" pitchFamily="18" charset="0"/>
              </a:rPr>
              <a:t>Basin Chinook and Steelhead </a:t>
            </a:r>
            <a:r>
              <a:rPr lang="en-US" sz="1050" b="1" dirty="0" smtClean="0">
                <a:solidFill>
                  <a:schemeClr val="bg1"/>
                </a:solidFill>
                <a:latin typeface="Times New Roman" panose="02020603050405020304" pitchFamily="18" charset="0"/>
                <a:cs typeface="Times New Roman" panose="02020603050405020304" pitchFamily="18" charset="0"/>
              </a:rPr>
              <a:t>Quasi-Extinction </a:t>
            </a:r>
            <a:r>
              <a:rPr lang="en-US" sz="1050" b="1" dirty="0">
                <a:solidFill>
                  <a:schemeClr val="bg1"/>
                </a:solidFill>
                <a:latin typeface="Times New Roman" panose="02020603050405020304" pitchFamily="18" charset="0"/>
                <a:cs typeface="Times New Roman" panose="02020603050405020304" pitchFamily="18" charset="0"/>
              </a:rPr>
              <a:t>Threshold Alarm and Call to </a:t>
            </a:r>
            <a:r>
              <a:rPr lang="en-US" sz="1050" b="1" dirty="0" smtClean="0">
                <a:solidFill>
                  <a:schemeClr val="bg1"/>
                </a:solidFill>
                <a:latin typeface="Times New Roman" panose="02020603050405020304" pitchFamily="18" charset="0"/>
                <a:cs typeface="Times New Roman" panose="02020603050405020304" pitchFamily="18" charset="0"/>
              </a:rPr>
              <a:t>Action</a:t>
            </a:r>
          </a:p>
          <a:p>
            <a:pPr algn="ctr"/>
            <a:r>
              <a:rPr lang="en-US" sz="1050" dirty="0" smtClean="0">
                <a:solidFill>
                  <a:schemeClr val="bg1"/>
                </a:solidFill>
                <a:latin typeface="Times New Roman" panose="02020603050405020304" pitchFamily="18" charset="0"/>
                <a:cs typeface="Times New Roman" panose="02020603050405020304" pitchFamily="18" charset="0"/>
              </a:rPr>
              <a:t>Presented to Northwest Power and Conservation Council May 5, 2021 </a:t>
            </a:r>
          </a:p>
          <a:p>
            <a:pPr algn="ctr"/>
            <a:r>
              <a:rPr lang="en-US" sz="1050" dirty="0" smtClean="0">
                <a:solidFill>
                  <a:schemeClr val="bg1"/>
                </a:solidFill>
                <a:latin typeface="Times New Roman" panose="02020603050405020304" pitchFamily="18" charset="0"/>
                <a:cs typeface="Times New Roman" panose="02020603050405020304" pitchFamily="18" charset="0"/>
              </a:rPr>
              <a:t>Nez Perce Tribe Department of Fisheries Resources Management </a:t>
            </a:r>
          </a:p>
          <a:p>
            <a:pPr algn="ctr"/>
            <a:endParaRPr lang="en-US" sz="1050" dirty="0" smtClean="0">
              <a:solidFill>
                <a:schemeClr val="bg1"/>
              </a:solidFill>
            </a:endParaRPr>
          </a:p>
        </p:txBody>
      </p:sp>
      <p:pic>
        <p:nvPicPr>
          <p:cNvPr id="9" name="Picture 5" descr="NPT"/>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2551" y="57804"/>
            <a:ext cx="790903" cy="802299"/>
          </a:xfrm>
          <a:prstGeom prst="rect">
            <a:avLst/>
          </a:prstGeom>
          <a:noFill/>
        </p:spPr>
      </p:pic>
      <p:pic>
        <p:nvPicPr>
          <p:cNvPr id="11" name="Picture 6" descr="Fisheries Logo transparent"/>
          <p:cNvPicPr>
            <a:picLocks noChangeAspect="1" noChangeArrowheads="1"/>
          </p:cNvPicPr>
          <p:nvPr/>
        </p:nvPicPr>
        <p:blipFill>
          <a:blip r:embed="rId5" cstate="print"/>
          <a:srcRect/>
          <a:stretch>
            <a:fillRect/>
          </a:stretch>
        </p:blipFill>
        <p:spPr bwMode="auto">
          <a:xfrm>
            <a:off x="88919" y="6040852"/>
            <a:ext cx="707326" cy="767476"/>
          </a:xfrm>
          <a:prstGeom prst="rect">
            <a:avLst/>
          </a:prstGeom>
          <a:noFill/>
        </p:spPr>
      </p:pic>
      <p:graphicFrame>
        <p:nvGraphicFramePr>
          <p:cNvPr id="12" name="Content Placeholder 5"/>
          <p:cNvGraphicFramePr>
            <a:graphicFrameLocks/>
          </p:cNvGraphicFramePr>
          <p:nvPr>
            <p:extLst>
              <p:ext uri="{D42A27DB-BD31-4B8C-83A1-F6EECF244321}">
                <p14:modId xmlns:p14="http://schemas.microsoft.com/office/powerpoint/2010/main" val="2968354087"/>
              </p:ext>
            </p:extLst>
          </p:nvPr>
        </p:nvGraphicFramePr>
        <p:xfrm>
          <a:off x="843454" y="1563624"/>
          <a:ext cx="5895674" cy="394106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06278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6275" y="105824"/>
            <a:ext cx="4952999" cy="4772526"/>
          </a:xfrm>
          <a:prstGeom prst="rect">
            <a:avLst/>
          </a:prstGeom>
          <a:noFill/>
        </p:spPr>
      </p:pic>
      <p:sp>
        <p:nvSpPr>
          <p:cNvPr id="2" name="TextBox 1"/>
          <p:cNvSpPr txBox="1"/>
          <p:nvPr/>
        </p:nvSpPr>
        <p:spPr>
          <a:xfrm>
            <a:off x="417096" y="256674"/>
            <a:ext cx="7347284" cy="646331"/>
          </a:xfrm>
          <a:prstGeom prst="rect">
            <a:avLst/>
          </a:prstGeom>
          <a:noFill/>
        </p:spPr>
        <p:txBody>
          <a:bodyPr wrap="square" rtlCol="0">
            <a:spAutoFit/>
          </a:bodyPr>
          <a:lstStyle/>
          <a:p>
            <a:r>
              <a:rPr lang="en-US" sz="3600" dirty="0">
                <a:solidFill>
                  <a:prstClr val="black"/>
                </a:solidFill>
              </a:rPr>
              <a:t>CTUIR - River and Upland Vision</a:t>
            </a:r>
          </a:p>
        </p:txBody>
      </p:sp>
      <p:sp>
        <p:nvSpPr>
          <p:cNvPr id="8" name="TextBox 7"/>
          <p:cNvSpPr txBox="1"/>
          <p:nvPr/>
        </p:nvSpPr>
        <p:spPr>
          <a:xfrm>
            <a:off x="417096" y="1403638"/>
            <a:ext cx="5366084" cy="830997"/>
          </a:xfrm>
          <a:prstGeom prst="rect">
            <a:avLst/>
          </a:prstGeom>
          <a:noFill/>
        </p:spPr>
        <p:txBody>
          <a:bodyPr wrap="square" rtlCol="0">
            <a:spAutoFit/>
          </a:bodyPr>
          <a:lstStyle/>
          <a:p>
            <a:r>
              <a:rPr lang="en-US" sz="2800" b="1" dirty="0">
                <a:solidFill>
                  <a:prstClr val="black"/>
                </a:solidFill>
              </a:rPr>
              <a:t>“The Floodplain is the River” </a:t>
            </a:r>
            <a:r>
              <a:rPr lang="en-US" sz="2400" b="1" dirty="0">
                <a:solidFill>
                  <a:prstClr val="black"/>
                </a:solidFill>
              </a:rPr>
              <a:t>– </a:t>
            </a:r>
            <a:r>
              <a:rPr lang="en-US" sz="2000" b="1" dirty="0">
                <a:solidFill>
                  <a:prstClr val="black"/>
                </a:solidFill>
              </a:rPr>
              <a:t>Eric Quaempts, </a:t>
            </a:r>
            <a:r>
              <a:rPr lang="en-US" sz="2000" b="1" dirty="0" smtClean="0">
                <a:solidFill>
                  <a:prstClr val="black"/>
                </a:solidFill>
              </a:rPr>
              <a:t>CTUIR DNR </a:t>
            </a:r>
            <a:r>
              <a:rPr lang="en-US" sz="2000" b="1" dirty="0">
                <a:solidFill>
                  <a:prstClr val="black"/>
                </a:solidFill>
              </a:rPr>
              <a:t>Director</a:t>
            </a:r>
          </a:p>
        </p:txBody>
      </p:sp>
      <p:sp>
        <p:nvSpPr>
          <p:cNvPr id="9" name="TextBox 8"/>
          <p:cNvSpPr txBox="1"/>
          <p:nvPr/>
        </p:nvSpPr>
        <p:spPr>
          <a:xfrm>
            <a:off x="255171" y="2514613"/>
            <a:ext cx="6254637" cy="1569660"/>
          </a:xfrm>
          <a:prstGeom prst="rect">
            <a:avLst/>
          </a:prstGeom>
          <a:noFill/>
        </p:spPr>
        <p:txBody>
          <a:bodyPr wrap="square" rtlCol="0">
            <a:spAutoFit/>
          </a:bodyPr>
          <a:lstStyle/>
          <a:p>
            <a:r>
              <a:rPr lang="en-US" sz="2400" dirty="0">
                <a:solidFill>
                  <a:prstClr val="black"/>
                </a:solidFill>
              </a:rPr>
              <a:t>RV - Requires a river that is dynamic, and shaped not only by physical and biological processes, but the interactions and interconnections between those processes</a:t>
            </a:r>
          </a:p>
        </p:txBody>
      </p:sp>
      <p:sp>
        <p:nvSpPr>
          <p:cNvPr id="4" name="TextBox 3"/>
          <p:cNvSpPr txBox="1"/>
          <p:nvPr/>
        </p:nvSpPr>
        <p:spPr>
          <a:xfrm>
            <a:off x="10726736" y="4375672"/>
            <a:ext cx="2371725" cy="1200329"/>
          </a:xfrm>
          <a:prstGeom prst="rect">
            <a:avLst/>
          </a:prstGeom>
          <a:noFill/>
        </p:spPr>
        <p:txBody>
          <a:bodyPr wrap="square" rtlCol="0">
            <a:spAutoFit/>
          </a:bodyPr>
          <a:lstStyle/>
          <a:p>
            <a:r>
              <a:rPr lang="en-US" sz="2400" b="1" dirty="0">
                <a:solidFill>
                  <a:prstClr val="black"/>
                </a:solidFill>
              </a:rPr>
              <a:t>CTUIR Seasonal Round</a:t>
            </a:r>
          </a:p>
        </p:txBody>
      </p:sp>
      <p:pic>
        <p:nvPicPr>
          <p:cNvPr id="10" name="Picture 12" descr="http://fisherieshabitat.ctuir.org/wp-content/uploads/2020/02/4Hydrolog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870" y="4631073"/>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fisherieshabitat.ctuir.org/wp-content/uploads/2020/02/5Geomorphology.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1120" y="4631073"/>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http://fisherieshabitat.ctuir.org/wp-content/uploads/2020/02/3Connectivity.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4370" y="4631073"/>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fisherieshabitat.ctuir.org/wp-content/uploads/2020/02/1Vegetatio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7620" y="4631073"/>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fisherieshabitat.ctuir.org/wp-content/uploads/2020/02/2Aquatic.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0870" y="4631073"/>
            <a:ext cx="1280160" cy="1280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7">
            <a:extLst>
              <a:ext uri="{FF2B5EF4-FFF2-40B4-BE49-F238E27FC236}">
                <a16:creationId xmlns:a16="http://schemas.microsoft.com/office/drawing/2014/main" xmlns="" id="{E6971D8C-ECC5-4EDD-AC10-DDF4CA7E9DC3}"/>
              </a:ext>
            </a:extLst>
          </p:cNvPr>
          <p:cNvSpPr txBox="1">
            <a:spLocks/>
          </p:cNvSpPr>
          <p:nvPr/>
        </p:nvSpPr>
        <p:spPr>
          <a:xfrm>
            <a:off x="107950" y="6132231"/>
            <a:ext cx="2160000" cy="504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solidFill>
                  <a:sysClr val="windowText" lastClr="000000">
                    <a:lumMod val="75000"/>
                    <a:lumOff val="25000"/>
                  </a:sysClr>
                </a:solidFill>
                <a:latin typeface="Rockwell"/>
              </a:rPr>
              <a:t>Hydrology</a:t>
            </a:r>
          </a:p>
        </p:txBody>
      </p:sp>
      <p:sp>
        <p:nvSpPr>
          <p:cNvPr id="18" name="Text Placeholder 8">
            <a:extLst>
              <a:ext uri="{FF2B5EF4-FFF2-40B4-BE49-F238E27FC236}">
                <a16:creationId xmlns:a16="http://schemas.microsoft.com/office/drawing/2014/main" xmlns="" id="{A6E9F776-E542-4D93-851A-A3A10F6D2A7D}"/>
              </a:ext>
            </a:extLst>
          </p:cNvPr>
          <p:cNvSpPr txBox="1">
            <a:spLocks/>
          </p:cNvSpPr>
          <p:nvPr/>
        </p:nvSpPr>
        <p:spPr>
          <a:xfrm>
            <a:off x="1828030" y="6132231"/>
            <a:ext cx="2160587" cy="504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solidFill>
                  <a:sysClr val="windowText" lastClr="000000">
                    <a:lumMod val="75000"/>
                    <a:lumOff val="25000"/>
                  </a:sysClr>
                </a:solidFill>
                <a:latin typeface="Rockwell"/>
              </a:rPr>
              <a:t>Geomorphology</a:t>
            </a:r>
          </a:p>
        </p:txBody>
      </p:sp>
      <p:sp>
        <p:nvSpPr>
          <p:cNvPr id="19" name="Text Placeholder 9">
            <a:extLst>
              <a:ext uri="{FF2B5EF4-FFF2-40B4-BE49-F238E27FC236}">
                <a16:creationId xmlns:a16="http://schemas.microsoft.com/office/drawing/2014/main" xmlns="" id="{CE222CAE-9234-4B0E-90FC-584C469313C6}"/>
              </a:ext>
            </a:extLst>
          </p:cNvPr>
          <p:cNvSpPr txBox="1">
            <a:spLocks/>
          </p:cNvSpPr>
          <p:nvPr/>
        </p:nvSpPr>
        <p:spPr>
          <a:xfrm>
            <a:off x="3622592" y="6166634"/>
            <a:ext cx="2160588" cy="504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solidFill>
                  <a:sysClr val="windowText" lastClr="000000">
                    <a:lumMod val="75000"/>
                    <a:lumOff val="25000"/>
                  </a:sysClr>
                </a:solidFill>
                <a:latin typeface="Rockwell"/>
              </a:rPr>
              <a:t>Connectivity</a:t>
            </a:r>
          </a:p>
        </p:txBody>
      </p:sp>
      <p:sp>
        <p:nvSpPr>
          <p:cNvPr id="20" name="Text Placeholder 10">
            <a:extLst>
              <a:ext uri="{FF2B5EF4-FFF2-40B4-BE49-F238E27FC236}">
                <a16:creationId xmlns:a16="http://schemas.microsoft.com/office/drawing/2014/main" xmlns="" id="{ACD29343-5246-427C-BFCC-F61B25177CF4}"/>
              </a:ext>
            </a:extLst>
          </p:cNvPr>
          <p:cNvSpPr txBox="1">
            <a:spLocks/>
          </p:cNvSpPr>
          <p:nvPr/>
        </p:nvSpPr>
        <p:spPr>
          <a:xfrm>
            <a:off x="5154530" y="6040678"/>
            <a:ext cx="2160587" cy="504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solidFill>
                  <a:sysClr val="windowText" lastClr="000000">
                    <a:lumMod val="75000"/>
                    <a:lumOff val="25000"/>
                  </a:sysClr>
                </a:solidFill>
                <a:latin typeface="Rockwell"/>
              </a:rPr>
              <a:t>Riparian Vegetation</a:t>
            </a:r>
          </a:p>
        </p:txBody>
      </p:sp>
      <p:sp>
        <p:nvSpPr>
          <p:cNvPr id="21" name="Text Placeholder 11">
            <a:extLst>
              <a:ext uri="{FF2B5EF4-FFF2-40B4-BE49-F238E27FC236}">
                <a16:creationId xmlns:a16="http://schemas.microsoft.com/office/drawing/2014/main" xmlns="" id="{6248F5E2-762B-44E2-83B5-C078E3551BEA}"/>
              </a:ext>
            </a:extLst>
          </p:cNvPr>
          <p:cNvSpPr txBox="1">
            <a:spLocks/>
          </p:cNvSpPr>
          <p:nvPr/>
        </p:nvSpPr>
        <p:spPr>
          <a:xfrm>
            <a:off x="6875198" y="6040678"/>
            <a:ext cx="2160588" cy="504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solidFill>
                  <a:sysClr val="windowText" lastClr="000000">
                    <a:lumMod val="75000"/>
                    <a:lumOff val="25000"/>
                  </a:sysClr>
                </a:solidFill>
                <a:latin typeface="Rockwell"/>
              </a:rPr>
              <a:t>Aquatic Biota</a:t>
            </a:r>
          </a:p>
        </p:txBody>
      </p:sp>
      <p:sp>
        <p:nvSpPr>
          <p:cNvPr id="6" name="Slide Number Placeholder 5"/>
          <p:cNvSpPr>
            <a:spLocks noGrp="1"/>
          </p:cNvSpPr>
          <p:nvPr>
            <p:ph type="sldNum" sz="quarter" idx="12"/>
          </p:nvPr>
        </p:nvSpPr>
        <p:spPr/>
        <p:txBody>
          <a:bodyPr/>
          <a:lstStyle/>
          <a:p>
            <a:fld id="{3038B724-B001-495B-B997-AAF0E1D35E98}" type="slidenum">
              <a:rPr lang="en-US" smtClean="0">
                <a:solidFill>
                  <a:srgbClr val="DBF5F9">
                    <a:shade val="90000"/>
                  </a:srgbClr>
                </a:solidFill>
              </a:rPr>
              <a:pPr/>
              <a:t>5</a:t>
            </a:fld>
            <a:endParaRPr lang="en-US" dirty="0">
              <a:solidFill>
                <a:srgbClr val="DBF5F9">
                  <a:shade val="90000"/>
                </a:srgbClr>
              </a:solidFill>
            </a:endParaRPr>
          </a:p>
        </p:txBody>
      </p:sp>
    </p:spTree>
    <p:extLst>
      <p:ext uri="{BB962C8B-B14F-4D97-AF65-F5344CB8AC3E}">
        <p14:creationId xmlns:p14="http://schemas.microsoft.com/office/powerpoint/2010/main" val="11533422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1" y="375339"/>
            <a:ext cx="9686380" cy="2000548"/>
          </a:xfrm>
          <a:prstGeom prst="rect">
            <a:avLst/>
          </a:prstGeom>
          <a:noFill/>
        </p:spPr>
        <p:txBody>
          <a:bodyPr wrap="square" rtlCol="0">
            <a:spAutoFit/>
          </a:bodyPr>
          <a:lstStyle/>
          <a:p>
            <a:r>
              <a:rPr lang="en-US" sz="4000" b="1" dirty="0" smtClean="0">
                <a:solidFill>
                  <a:schemeClr val="bg1"/>
                </a:solidFill>
              </a:rPr>
              <a:t>Existing Conditions:</a:t>
            </a:r>
          </a:p>
          <a:p>
            <a:pPr marL="800100" lvl="1" indent="-342900">
              <a:buFont typeface="Wingdings" panose="05000000000000000000" pitchFamily="2" charset="2"/>
              <a:buChar char="Ø"/>
            </a:pPr>
            <a:r>
              <a:rPr lang="en-US" sz="2000" b="1" dirty="0" smtClean="0">
                <a:solidFill>
                  <a:schemeClr val="bg1"/>
                </a:solidFill>
              </a:rPr>
              <a:t>Past Anastomosing Channel to Current Plain Bed</a:t>
            </a:r>
            <a:endParaRPr lang="en-US" sz="1600" b="1" dirty="0" smtClean="0">
              <a:solidFill>
                <a:schemeClr val="bg1"/>
              </a:solidFill>
            </a:endParaRPr>
          </a:p>
          <a:p>
            <a:pPr marL="1257300" lvl="2" indent="-342900">
              <a:buFont typeface="Wingdings" panose="05000000000000000000" pitchFamily="2" charset="2"/>
              <a:buChar char="Ø"/>
            </a:pPr>
            <a:r>
              <a:rPr lang="en-US" sz="1600" b="1" dirty="0" smtClean="0">
                <a:solidFill>
                  <a:schemeClr val="bg1"/>
                </a:solidFill>
              </a:rPr>
              <a:t>7-20</a:t>
            </a:r>
            <a:r>
              <a:rPr lang="en-US" sz="1600" b="1" dirty="0">
                <a:solidFill>
                  <a:schemeClr val="bg1"/>
                </a:solidFill>
              </a:rPr>
              <a:t>% </a:t>
            </a:r>
            <a:r>
              <a:rPr lang="en-US" sz="1600" b="1" dirty="0" smtClean="0">
                <a:solidFill>
                  <a:schemeClr val="bg1"/>
                </a:solidFill>
              </a:rPr>
              <a:t>Loss </a:t>
            </a:r>
            <a:r>
              <a:rPr lang="en-US" sz="1600" b="1" dirty="0">
                <a:solidFill>
                  <a:schemeClr val="bg1"/>
                </a:solidFill>
              </a:rPr>
              <a:t>of Channel </a:t>
            </a:r>
            <a:r>
              <a:rPr lang="en-US" sz="1600" b="1" dirty="0" smtClean="0">
                <a:solidFill>
                  <a:schemeClr val="bg1"/>
                </a:solidFill>
              </a:rPr>
              <a:t>Length Based on Reach </a:t>
            </a:r>
            <a:r>
              <a:rPr lang="en-US" sz="1200" b="1" dirty="0">
                <a:solidFill>
                  <a:schemeClr val="bg1"/>
                </a:solidFill>
              </a:rPr>
              <a:t>(Hecht 1982</a:t>
            </a:r>
            <a:r>
              <a:rPr lang="en-US" sz="1200" b="1" dirty="0" smtClean="0">
                <a:solidFill>
                  <a:schemeClr val="bg1"/>
                </a:solidFill>
              </a:rPr>
              <a:t>)</a:t>
            </a:r>
          </a:p>
          <a:p>
            <a:pPr marL="1257300" lvl="2" indent="-342900">
              <a:buFont typeface="Wingdings" panose="05000000000000000000" pitchFamily="2" charset="2"/>
              <a:buChar char="Ø"/>
            </a:pPr>
            <a:r>
              <a:rPr lang="en-US" sz="1600" b="1" dirty="0">
                <a:solidFill>
                  <a:schemeClr val="bg1"/>
                </a:solidFill>
              </a:rPr>
              <a:t>With Est. as </a:t>
            </a:r>
            <a:r>
              <a:rPr lang="en-US" sz="1600" b="1" dirty="0" smtClean="0">
                <a:solidFill>
                  <a:schemeClr val="bg1"/>
                </a:solidFill>
              </a:rPr>
              <a:t>Loss of Channel Sinuosity of 50</a:t>
            </a:r>
            <a:r>
              <a:rPr lang="en-US" sz="1600" b="1" dirty="0">
                <a:solidFill>
                  <a:schemeClr val="bg1"/>
                </a:solidFill>
              </a:rPr>
              <a:t>% </a:t>
            </a:r>
            <a:r>
              <a:rPr lang="en-US" sz="1200" b="1" dirty="0" smtClean="0">
                <a:solidFill>
                  <a:schemeClr val="bg1"/>
                </a:solidFill>
              </a:rPr>
              <a:t>(</a:t>
            </a:r>
            <a:r>
              <a:rPr lang="en-US" sz="1200" b="1" dirty="0">
                <a:solidFill>
                  <a:schemeClr val="bg1"/>
                </a:solidFill>
              </a:rPr>
              <a:t>Hecht 1982)</a:t>
            </a:r>
          </a:p>
          <a:p>
            <a:pPr marL="1257300" lvl="2" indent="-342900">
              <a:buFont typeface="Wingdings" panose="05000000000000000000" pitchFamily="2" charset="2"/>
              <a:buChar char="Ø"/>
            </a:pPr>
            <a:r>
              <a:rPr lang="en-US" sz="1600" b="1" dirty="0" smtClean="0">
                <a:solidFill>
                  <a:schemeClr val="bg1"/>
                </a:solidFill>
              </a:rPr>
              <a:t>Increased </a:t>
            </a:r>
            <a:r>
              <a:rPr lang="en-US" sz="1600" b="1" dirty="0">
                <a:solidFill>
                  <a:schemeClr val="bg1"/>
                </a:solidFill>
              </a:rPr>
              <a:t>Slope and </a:t>
            </a:r>
            <a:r>
              <a:rPr lang="en-US" sz="1600" b="1" dirty="0" smtClean="0">
                <a:solidFill>
                  <a:schemeClr val="bg1"/>
                </a:solidFill>
              </a:rPr>
              <a:t>Stream </a:t>
            </a:r>
            <a:r>
              <a:rPr lang="en-US" sz="1600" b="1" dirty="0">
                <a:solidFill>
                  <a:schemeClr val="bg1"/>
                </a:solidFill>
              </a:rPr>
              <a:t>Power (Anchor QEA 2021)</a:t>
            </a:r>
          </a:p>
          <a:p>
            <a:pPr marL="1257300" lvl="2" indent="-342900">
              <a:buFont typeface="Wingdings" panose="05000000000000000000" pitchFamily="2" charset="2"/>
              <a:buChar char="Ø"/>
            </a:pPr>
            <a:r>
              <a:rPr lang="en-US" sz="1600" b="1" dirty="0">
                <a:solidFill>
                  <a:schemeClr val="bg1"/>
                </a:solidFill>
              </a:rPr>
              <a:t>L</a:t>
            </a:r>
            <a:r>
              <a:rPr lang="en-US" sz="1600" b="1" dirty="0" smtClean="0">
                <a:solidFill>
                  <a:schemeClr val="bg1"/>
                </a:solidFill>
              </a:rPr>
              <a:t>oss of Floodplain </a:t>
            </a:r>
            <a:r>
              <a:rPr lang="en-US" sz="1600" b="1" dirty="0">
                <a:solidFill>
                  <a:schemeClr val="bg1"/>
                </a:solidFill>
              </a:rPr>
              <a:t>C</a:t>
            </a:r>
            <a:r>
              <a:rPr lang="en-US" sz="1600" b="1" dirty="0" smtClean="0">
                <a:solidFill>
                  <a:schemeClr val="bg1"/>
                </a:solidFill>
              </a:rPr>
              <a:t>onnectivity &amp; Channel Complexity</a:t>
            </a:r>
          </a:p>
        </p:txBody>
      </p:sp>
      <p:grpSp>
        <p:nvGrpSpPr>
          <p:cNvPr id="16" name="Group 15" hidden="1"/>
          <p:cNvGrpSpPr/>
          <p:nvPr/>
        </p:nvGrpSpPr>
        <p:grpSpPr>
          <a:xfrm>
            <a:off x="339773" y="2458458"/>
            <a:ext cx="11640024" cy="4002519"/>
            <a:chOff x="339773" y="2458458"/>
            <a:chExt cx="11640024" cy="4002519"/>
          </a:xfrm>
        </p:grpSpPr>
        <p:grpSp>
          <p:nvGrpSpPr>
            <p:cNvPr id="9" name="Group 8"/>
            <p:cNvGrpSpPr/>
            <p:nvPr/>
          </p:nvGrpSpPr>
          <p:grpSpPr>
            <a:xfrm>
              <a:off x="339773" y="2458458"/>
              <a:ext cx="11640024" cy="4002519"/>
              <a:chOff x="339773" y="2458458"/>
              <a:chExt cx="11640024" cy="4002519"/>
            </a:xfrm>
          </p:grpSpPr>
          <p:grpSp>
            <p:nvGrpSpPr>
              <p:cNvPr id="7" name="Group 6"/>
              <p:cNvGrpSpPr/>
              <p:nvPr/>
            </p:nvGrpSpPr>
            <p:grpSpPr>
              <a:xfrm>
                <a:off x="339773" y="2458458"/>
                <a:ext cx="11640024" cy="4002519"/>
                <a:chOff x="150281" y="2242411"/>
                <a:chExt cx="11336811" cy="3637528"/>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2052" y="2246160"/>
                  <a:ext cx="4845040" cy="363377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81" y="2242411"/>
                  <a:ext cx="6466717" cy="3637528"/>
                </a:xfrm>
                <a:prstGeom prst="rect">
                  <a:avLst/>
                </a:prstGeom>
              </p:spPr>
            </p:pic>
          </p:grpSp>
          <p:sp>
            <p:nvSpPr>
              <p:cNvPr id="8" name="TextBox 7"/>
              <p:cNvSpPr txBox="1"/>
              <p:nvPr/>
            </p:nvSpPr>
            <p:spPr>
              <a:xfrm>
                <a:off x="4444495" y="2824223"/>
                <a:ext cx="1585732" cy="369332"/>
              </a:xfrm>
              <a:prstGeom prst="rect">
                <a:avLst/>
              </a:prstGeom>
              <a:noFill/>
            </p:spPr>
            <p:txBody>
              <a:bodyPr wrap="square" rtlCol="0">
                <a:spAutoFit/>
              </a:bodyPr>
              <a:lstStyle/>
              <a:p>
                <a:r>
                  <a:rPr lang="en-US" b="1" dirty="0" smtClean="0"/>
                  <a:t>August 2012</a:t>
                </a:r>
                <a:endParaRPr lang="en-US" b="1" dirty="0"/>
              </a:p>
            </p:txBody>
          </p:sp>
        </p:grpSp>
        <p:sp>
          <p:nvSpPr>
            <p:cNvPr id="15" name="TextBox 14"/>
            <p:cNvSpPr txBox="1"/>
            <p:nvPr/>
          </p:nvSpPr>
          <p:spPr>
            <a:xfrm>
              <a:off x="8955062" y="2824223"/>
              <a:ext cx="1585732" cy="369332"/>
            </a:xfrm>
            <a:prstGeom prst="rect">
              <a:avLst/>
            </a:prstGeom>
            <a:noFill/>
          </p:spPr>
          <p:txBody>
            <a:bodyPr wrap="square" rtlCol="0">
              <a:spAutoFit/>
            </a:bodyPr>
            <a:lstStyle/>
            <a:p>
              <a:r>
                <a:rPr lang="en-US" b="1" dirty="0" smtClean="0"/>
                <a:t>July 2020</a:t>
              </a:r>
              <a:endParaRPr lang="en-US" b="1" dirty="0"/>
            </a:p>
          </p:txBody>
        </p:sp>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6979" y="296892"/>
            <a:ext cx="4028229" cy="2265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1" name="Group 10"/>
          <p:cNvGrpSpPr/>
          <p:nvPr/>
        </p:nvGrpSpPr>
        <p:grpSpPr>
          <a:xfrm>
            <a:off x="726280" y="2458459"/>
            <a:ext cx="11033204" cy="4178389"/>
            <a:chOff x="726280" y="2458459"/>
            <a:chExt cx="11033204" cy="4178389"/>
          </a:xfrm>
        </p:grpSpPr>
        <p:pic>
          <p:nvPicPr>
            <p:cNvPr id="2" name="Picture 1"/>
            <p:cNvPicPr/>
            <p:nvPr/>
          </p:nvPicPr>
          <p:blipFill>
            <a:blip r:embed="rId6">
              <a:extLst>
                <a:ext uri="{28A0092B-C50C-407E-A947-70E740481C1C}">
                  <a14:useLocalDpi xmlns:a14="http://schemas.microsoft.com/office/drawing/2010/main" val="0"/>
                </a:ext>
              </a:extLst>
            </a:blip>
            <a:srcRect/>
            <a:stretch>
              <a:fillRect/>
            </a:stretch>
          </p:blipFill>
          <p:spPr bwMode="auto">
            <a:xfrm>
              <a:off x="726280" y="2458459"/>
              <a:ext cx="5339773" cy="4002519"/>
            </a:xfrm>
            <a:prstGeom prst="rect">
              <a:avLst/>
            </a:prstGeom>
            <a:noFill/>
          </p:spPr>
        </p:pic>
        <p:pic>
          <p:nvPicPr>
            <p:cNvPr id="3" name="Picture 2"/>
            <p:cNvPicPr>
              <a:picLocks noChangeAspect="1"/>
            </p:cNvPicPr>
            <p:nvPr/>
          </p:nvPicPr>
          <p:blipFill>
            <a:blip r:embed="rId7"/>
            <a:stretch>
              <a:fillRect/>
            </a:stretch>
          </p:blipFill>
          <p:spPr>
            <a:xfrm>
              <a:off x="6279630" y="2458459"/>
              <a:ext cx="5479854" cy="4178389"/>
            </a:xfrm>
            <a:prstGeom prst="rect">
              <a:avLst/>
            </a:prstGeom>
          </p:spPr>
        </p:pic>
      </p:grpSp>
      <p:grpSp>
        <p:nvGrpSpPr>
          <p:cNvPr id="13" name="Group 12"/>
          <p:cNvGrpSpPr/>
          <p:nvPr/>
        </p:nvGrpSpPr>
        <p:grpSpPr>
          <a:xfrm>
            <a:off x="2113577" y="4048845"/>
            <a:ext cx="9596442" cy="2663713"/>
            <a:chOff x="2113577" y="4048845"/>
            <a:chExt cx="9596442" cy="2663713"/>
          </a:xfrm>
        </p:grpSpPr>
        <p:sp>
          <p:nvSpPr>
            <p:cNvPr id="14" name="Oval 13"/>
            <p:cNvSpPr/>
            <p:nvPr/>
          </p:nvSpPr>
          <p:spPr>
            <a:xfrm rot="20322480">
              <a:off x="2113577" y="4048845"/>
              <a:ext cx="3763372" cy="2337142"/>
            </a:xfrm>
            <a:prstGeom prst="ellipse">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20322480">
              <a:off x="7946647" y="4375416"/>
              <a:ext cx="3763372" cy="2337142"/>
            </a:xfrm>
            <a:prstGeom prst="ellipse">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Slide Number Placeholder 16"/>
          <p:cNvSpPr>
            <a:spLocks noGrp="1"/>
          </p:cNvSpPr>
          <p:nvPr>
            <p:ph type="sldNum" sz="quarter" idx="12"/>
          </p:nvPr>
        </p:nvSpPr>
        <p:spPr/>
        <p:txBody>
          <a:bodyPr/>
          <a:lstStyle/>
          <a:p>
            <a:fld id="{3038B724-B001-495B-B997-AAF0E1D35E98}" type="slidenum">
              <a:rPr lang="en-US" smtClean="0">
                <a:solidFill>
                  <a:srgbClr val="DBF5F9">
                    <a:shade val="90000"/>
                  </a:srgbClr>
                </a:solidFill>
              </a:rPr>
              <a:pPr/>
              <a:t>6</a:t>
            </a:fld>
            <a:endParaRPr lang="en-US" dirty="0">
              <a:solidFill>
                <a:srgbClr val="DBF5F9">
                  <a:shade val="90000"/>
                </a:srgbClr>
              </a:solidFill>
            </a:endParaRPr>
          </a:p>
        </p:txBody>
      </p:sp>
    </p:spTree>
    <p:extLst>
      <p:ext uri="{BB962C8B-B14F-4D97-AF65-F5344CB8AC3E}">
        <p14:creationId xmlns:p14="http://schemas.microsoft.com/office/powerpoint/2010/main" val="57444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267200" y="57665"/>
            <a:ext cx="7493396" cy="6800335"/>
            <a:chOff x="5008604" y="448893"/>
            <a:chExt cx="7073268" cy="6409107"/>
          </a:xfrm>
        </p:grpSpPr>
        <p:pic>
          <p:nvPicPr>
            <p:cNvPr id="4" name="Picture 3"/>
            <p:cNvPicPr>
              <a:picLocks noChangeAspect="1"/>
            </p:cNvPicPr>
            <p:nvPr/>
          </p:nvPicPr>
          <p:blipFill>
            <a:blip r:embed="rId3"/>
            <a:stretch>
              <a:fillRect/>
            </a:stretch>
          </p:blipFill>
          <p:spPr>
            <a:xfrm>
              <a:off x="5008604" y="1791824"/>
              <a:ext cx="6956725" cy="5066176"/>
            </a:xfrm>
            <a:prstGeom prst="rect">
              <a:avLst/>
            </a:prstGeom>
          </p:spPr>
        </p:pic>
        <p:pic>
          <p:nvPicPr>
            <p:cNvPr id="5" name="Picture 4"/>
            <p:cNvPicPr>
              <a:picLocks noChangeAspect="1"/>
            </p:cNvPicPr>
            <p:nvPr/>
          </p:nvPicPr>
          <p:blipFill>
            <a:blip r:embed="rId4"/>
            <a:stretch>
              <a:fillRect/>
            </a:stretch>
          </p:blipFill>
          <p:spPr>
            <a:xfrm>
              <a:off x="6705599" y="448893"/>
              <a:ext cx="5376273" cy="1396571"/>
            </a:xfrm>
            <a:prstGeom prst="rect">
              <a:avLst/>
            </a:prstGeom>
          </p:spPr>
        </p:pic>
      </p:grpSp>
      <p:cxnSp>
        <p:nvCxnSpPr>
          <p:cNvPr id="26" name="Straight Connector 25"/>
          <p:cNvCxnSpPr/>
          <p:nvPr/>
        </p:nvCxnSpPr>
        <p:spPr>
          <a:xfrm flipV="1">
            <a:off x="6293708" y="411892"/>
            <a:ext cx="280086" cy="7414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7085093" y="362465"/>
            <a:ext cx="320723" cy="98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12590" y="2624919"/>
            <a:ext cx="3295135" cy="1815882"/>
          </a:xfrm>
          <a:prstGeom prst="rect">
            <a:avLst/>
          </a:prstGeom>
          <a:noFill/>
        </p:spPr>
        <p:txBody>
          <a:bodyPr wrap="square" rtlCol="0">
            <a:spAutoFit/>
          </a:bodyPr>
          <a:lstStyle/>
          <a:p>
            <a:pPr algn="ctr"/>
            <a:r>
              <a:rPr lang="en-US" sz="2800" b="1" dirty="0">
                <a:solidFill>
                  <a:schemeClr val="bg1"/>
                </a:solidFill>
              </a:rPr>
              <a:t>Channel Lengths </a:t>
            </a:r>
          </a:p>
          <a:p>
            <a:pPr algn="ctr"/>
            <a:r>
              <a:rPr lang="en-US" sz="2800" b="1" dirty="0">
                <a:solidFill>
                  <a:srgbClr val="00B0F0"/>
                </a:solidFill>
              </a:rPr>
              <a:t>1937</a:t>
            </a:r>
            <a:r>
              <a:rPr lang="en-US" sz="2800" b="1" dirty="0">
                <a:solidFill>
                  <a:schemeClr val="bg1"/>
                </a:solidFill>
              </a:rPr>
              <a:t> = 8,240 </a:t>
            </a:r>
            <a:r>
              <a:rPr lang="en-US" sz="2800" b="1" dirty="0" err="1">
                <a:solidFill>
                  <a:schemeClr val="bg1"/>
                </a:solidFill>
              </a:rPr>
              <a:t>ft</a:t>
            </a:r>
            <a:r>
              <a:rPr lang="en-US" sz="2800" b="1" dirty="0">
                <a:solidFill>
                  <a:schemeClr val="bg1"/>
                </a:solidFill>
              </a:rPr>
              <a:t> </a:t>
            </a:r>
          </a:p>
          <a:p>
            <a:pPr algn="ctr"/>
            <a:r>
              <a:rPr lang="en-US" sz="2800" b="1" dirty="0">
                <a:solidFill>
                  <a:srgbClr val="FF0000"/>
                </a:solidFill>
              </a:rPr>
              <a:t>1978</a:t>
            </a:r>
            <a:r>
              <a:rPr lang="en-US" sz="2800" b="1" dirty="0">
                <a:solidFill>
                  <a:schemeClr val="bg1"/>
                </a:solidFill>
              </a:rPr>
              <a:t> = 7,105 </a:t>
            </a:r>
            <a:r>
              <a:rPr lang="en-US" sz="2800" b="1" dirty="0" err="1" smtClean="0">
                <a:solidFill>
                  <a:schemeClr val="bg1"/>
                </a:solidFill>
              </a:rPr>
              <a:t>ft</a:t>
            </a:r>
            <a:endParaRPr lang="en-US" sz="2800" b="1" dirty="0" smtClean="0">
              <a:solidFill>
                <a:schemeClr val="bg1"/>
              </a:solidFill>
            </a:endParaRPr>
          </a:p>
          <a:p>
            <a:pPr algn="ctr"/>
            <a:r>
              <a:rPr lang="en-US" sz="2800" b="1" dirty="0" smtClean="0">
                <a:solidFill>
                  <a:srgbClr val="00B050"/>
                </a:solidFill>
              </a:rPr>
              <a:t>2021</a:t>
            </a:r>
            <a:r>
              <a:rPr lang="en-US" sz="2800" b="1" dirty="0" smtClean="0">
                <a:solidFill>
                  <a:schemeClr val="bg1"/>
                </a:solidFill>
              </a:rPr>
              <a:t> =  7,025 </a:t>
            </a:r>
            <a:r>
              <a:rPr lang="en-US" sz="2800" b="1" dirty="0" err="1" smtClean="0">
                <a:solidFill>
                  <a:schemeClr val="bg1"/>
                </a:solidFill>
              </a:rPr>
              <a:t>ft</a:t>
            </a:r>
            <a:endParaRPr lang="en-US" sz="2800" b="1" dirty="0">
              <a:solidFill>
                <a:schemeClr val="bg1"/>
              </a:solidFill>
            </a:endParaRPr>
          </a:p>
        </p:txBody>
      </p:sp>
      <p:sp>
        <p:nvSpPr>
          <p:cNvPr id="2" name="TextBox 1"/>
          <p:cNvSpPr txBox="1"/>
          <p:nvPr/>
        </p:nvSpPr>
        <p:spPr>
          <a:xfrm>
            <a:off x="67733" y="135467"/>
            <a:ext cx="5317067" cy="1754326"/>
          </a:xfrm>
          <a:prstGeom prst="rect">
            <a:avLst/>
          </a:prstGeom>
          <a:noFill/>
        </p:spPr>
        <p:txBody>
          <a:bodyPr wrap="square" rtlCol="0">
            <a:spAutoFit/>
          </a:bodyPr>
          <a:lstStyle/>
          <a:p>
            <a:r>
              <a:rPr lang="en-US" sz="3600" b="1" dirty="0">
                <a:solidFill>
                  <a:schemeClr val="bg1"/>
                </a:solidFill>
              </a:rPr>
              <a:t>Channel length changes from 1937 to 1978 @PA-27/28.1</a:t>
            </a:r>
          </a:p>
        </p:txBody>
      </p:sp>
      <p:sp>
        <p:nvSpPr>
          <p:cNvPr id="8" name="Freeform 7"/>
          <p:cNvSpPr/>
          <p:nvPr/>
        </p:nvSpPr>
        <p:spPr>
          <a:xfrm>
            <a:off x="4384810" y="2303842"/>
            <a:ext cx="6983104" cy="3614263"/>
          </a:xfrm>
          <a:custGeom>
            <a:avLst/>
            <a:gdLst>
              <a:gd name="connsiteX0" fmla="*/ 6983104 w 6983104"/>
              <a:gd name="connsiteY0" fmla="*/ 3614263 h 3614263"/>
              <a:gd name="connsiteX1" fmla="*/ 6910316 w 6983104"/>
              <a:gd name="connsiteY1" fmla="*/ 3491433 h 3614263"/>
              <a:gd name="connsiteX2" fmla="*/ 6805683 w 6983104"/>
              <a:gd name="connsiteY2" fmla="*/ 3368603 h 3614263"/>
              <a:gd name="connsiteX3" fmla="*/ 6655558 w 6983104"/>
              <a:gd name="connsiteY3" fmla="*/ 3259421 h 3614263"/>
              <a:gd name="connsiteX4" fmla="*/ 6446292 w 6983104"/>
              <a:gd name="connsiteY4" fmla="*/ 3241224 h 3614263"/>
              <a:gd name="connsiteX5" fmla="*/ 6186985 w 6983104"/>
              <a:gd name="connsiteY5" fmla="*/ 3154788 h 3614263"/>
              <a:gd name="connsiteX6" fmla="*/ 6014113 w 6983104"/>
              <a:gd name="connsiteY6" fmla="*/ 3159338 h 3614263"/>
              <a:gd name="connsiteX7" fmla="*/ 5877636 w 6983104"/>
              <a:gd name="connsiteY7" fmla="*/ 3091099 h 3614263"/>
              <a:gd name="connsiteX8" fmla="*/ 5718412 w 6983104"/>
              <a:gd name="connsiteY8" fmla="*/ 3127493 h 3614263"/>
              <a:gd name="connsiteX9" fmla="*/ 5522794 w 6983104"/>
              <a:gd name="connsiteY9" fmla="*/ 3009212 h 3614263"/>
              <a:gd name="connsiteX10" fmla="*/ 5468203 w 6983104"/>
              <a:gd name="connsiteY10" fmla="*/ 2991015 h 3614263"/>
              <a:gd name="connsiteX11" fmla="*/ 5413612 w 6983104"/>
              <a:gd name="connsiteY11" fmla="*/ 3022860 h 3614263"/>
              <a:gd name="connsiteX12" fmla="*/ 5418161 w 6983104"/>
              <a:gd name="connsiteY12" fmla="*/ 3109296 h 3614263"/>
              <a:gd name="connsiteX13" fmla="*/ 5386316 w 6983104"/>
              <a:gd name="connsiteY13" fmla="*/ 3159338 h 3614263"/>
              <a:gd name="connsiteX14" fmla="*/ 5127009 w 6983104"/>
              <a:gd name="connsiteY14" fmla="*/ 3145690 h 3614263"/>
              <a:gd name="connsiteX15" fmla="*/ 5013277 w 6983104"/>
              <a:gd name="connsiteY15" fmla="*/ 3095648 h 3614263"/>
              <a:gd name="connsiteX16" fmla="*/ 4935940 w 6983104"/>
              <a:gd name="connsiteY16" fmla="*/ 2945523 h 3614263"/>
              <a:gd name="connsiteX17" fmla="*/ 4703928 w 6983104"/>
              <a:gd name="connsiteY17" fmla="*/ 2936424 h 3614263"/>
              <a:gd name="connsiteX18" fmla="*/ 4540155 w 6983104"/>
              <a:gd name="connsiteY18" fmla="*/ 3036508 h 3614263"/>
              <a:gd name="connsiteX19" fmla="*/ 4476465 w 6983104"/>
              <a:gd name="connsiteY19" fmla="*/ 3013762 h 3614263"/>
              <a:gd name="connsiteX20" fmla="*/ 4421874 w 6983104"/>
              <a:gd name="connsiteY20" fmla="*/ 2904580 h 3614263"/>
              <a:gd name="connsiteX21" fmla="*/ 4385480 w 6983104"/>
              <a:gd name="connsiteY21" fmla="*/ 2786299 h 3614263"/>
              <a:gd name="connsiteX22" fmla="*/ 4299045 w 6983104"/>
              <a:gd name="connsiteY22" fmla="*/ 2704412 h 3614263"/>
              <a:gd name="connsiteX23" fmla="*/ 4194412 w 6983104"/>
              <a:gd name="connsiteY23" fmla="*/ 2672568 h 3614263"/>
              <a:gd name="connsiteX24" fmla="*/ 4071582 w 6983104"/>
              <a:gd name="connsiteY24" fmla="*/ 2677117 h 3614263"/>
              <a:gd name="connsiteX25" fmla="*/ 4003343 w 6983104"/>
              <a:gd name="connsiteY25" fmla="*/ 2677117 h 3614263"/>
              <a:gd name="connsiteX26" fmla="*/ 3985146 w 6983104"/>
              <a:gd name="connsiteY26" fmla="*/ 2631624 h 3614263"/>
              <a:gd name="connsiteX27" fmla="*/ 3989695 w 6983104"/>
              <a:gd name="connsiteY27" fmla="*/ 2531541 h 3614263"/>
              <a:gd name="connsiteX28" fmla="*/ 4030639 w 6983104"/>
              <a:gd name="connsiteY28" fmla="*/ 2495147 h 3614263"/>
              <a:gd name="connsiteX29" fmla="*/ 4016991 w 6983104"/>
              <a:gd name="connsiteY29" fmla="*/ 2422359 h 3614263"/>
              <a:gd name="connsiteX30" fmla="*/ 3939654 w 6983104"/>
              <a:gd name="connsiteY30" fmla="*/ 2399612 h 3614263"/>
              <a:gd name="connsiteX31" fmla="*/ 3771331 w 6983104"/>
              <a:gd name="connsiteY31" fmla="*/ 2376866 h 3614263"/>
              <a:gd name="connsiteX32" fmla="*/ 3707642 w 6983104"/>
              <a:gd name="connsiteY32" fmla="*/ 2326824 h 3614263"/>
              <a:gd name="connsiteX33" fmla="*/ 3571164 w 6983104"/>
              <a:gd name="connsiteY33" fmla="*/ 1931039 h 3614263"/>
              <a:gd name="connsiteX34" fmla="*/ 3507474 w 6983104"/>
              <a:gd name="connsiteY34" fmla="*/ 1826406 h 3614263"/>
              <a:gd name="connsiteX35" fmla="*/ 3407391 w 6983104"/>
              <a:gd name="connsiteY35" fmla="*/ 1776365 h 3614263"/>
              <a:gd name="connsiteX36" fmla="*/ 3298209 w 6983104"/>
              <a:gd name="connsiteY36" fmla="*/ 1767266 h 3614263"/>
              <a:gd name="connsiteX37" fmla="*/ 3125337 w 6983104"/>
              <a:gd name="connsiteY37" fmla="*/ 1785463 h 3614263"/>
              <a:gd name="connsiteX38" fmla="*/ 2925170 w 6983104"/>
              <a:gd name="connsiteY38" fmla="*/ 1862800 h 3614263"/>
              <a:gd name="connsiteX39" fmla="*/ 2829636 w 6983104"/>
              <a:gd name="connsiteY39" fmla="*/ 1862800 h 3614263"/>
              <a:gd name="connsiteX40" fmla="*/ 2775045 w 6983104"/>
              <a:gd name="connsiteY40" fmla="*/ 1758168 h 3614263"/>
              <a:gd name="connsiteX41" fmla="*/ 2779594 w 6983104"/>
              <a:gd name="connsiteY41" fmla="*/ 1589845 h 3614263"/>
              <a:gd name="connsiteX42" fmla="*/ 2761397 w 6983104"/>
              <a:gd name="connsiteY42" fmla="*/ 1544353 h 3614263"/>
              <a:gd name="connsiteX43" fmla="*/ 2725003 w 6983104"/>
              <a:gd name="connsiteY43" fmla="*/ 1507959 h 3614263"/>
              <a:gd name="connsiteX44" fmla="*/ 2624919 w 6983104"/>
              <a:gd name="connsiteY44" fmla="*/ 1535254 h 3614263"/>
              <a:gd name="connsiteX45" fmla="*/ 2556680 w 6983104"/>
              <a:gd name="connsiteY45" fmla="*/ 1608042 h 3614263"/>
              <a:gd name="connsiteX46" fmla="*/ 2461146 w 6983104"/>
              <a:gd name="connsiteY46" fmla="*/ 1667183 h 3614263"/>
              <a:gd name="connsiteX47" fmla="*/ 2333767 w 6983104"/>
              <a:gd name="connsiteY47" fmla="*/ 1708126 h 3614263"/>
              <a:gd name="connsiteX48" fmla="*/ 2206388 w 6983104"/>
              <a:gd name="connsiteY48" fmla="*/ 1689929 h 3614263"/>
              <a:gd name="connsiteX49" fmla="*/ 2151797 w 6983104"/>
              <a:gd name="connsiteY49" fmla="*/ 1626239 h 3614263"/>
              <a:gd name="connsiteX50" fmla="*/ 2092657 w 6983104"/>
              <a:gd name="connsiteY50" fmla="*/ 1571648 h 3614263"/>
              <a:gd name="connsiteX51" fmla="*/ 1988024 w 6983104"/>
              <a:gd name="connsiteY51" fmla="*/ 1521606 h 3614263"/>
              <a:gd name="connsiteX52" fmla="*/ 1937982 w 6983104"/>
              <a:gd name="connsiteY52" fmla="*/ 1426072 h 3614263"/>
              <a:gd name="connsiteX53" fmla="*/ 1815152 w 6983104"/>
              <a:gd name="connsiteY53" fmla="*/ 1289594 h 3614263"/>
              <a:gd name="connsiteX54" fmla="*/ 1601337 w 6983104"/>
              <a:gd name="connsiteY54" fmla="*/ 1144018 h 3614263"/>
              <a:gd name="connsiteX55" fmla="*/ 1510352 w 6983104"/>
              <a:gd name="connsiteY55" fmla="*/ 1093977 h 3614263"/>
              <a:gd name="connsiteX56" fmla="*/ 1423916 w 6983104"/>
              <a:gd name="connsiteY56" fmla="*/ 1062132 h 3614263"/>
              <a:gd name="connsiteX57" fmla="*/ 1355677 w 6983104"/>
              <a:gd name="connsiteY57" fmla="*/ 1007541 h 3614263"/>
              <a:gd name="connsiteX58" fmla="*/ 1219200 w 6983104"/>
              <a:gd name="connsiteY58" fmla="*/ 966597 h 3614263"/>
              <a:gd name="connsiteX59" fmla="*/ 1123665 w 6983104"/>
              <a:gd name="connsiteY59" fmla="*/ 952950 h 3614263"/>
              <a:gd name="connsiteX60" fmla="*/ 1009934 w 6983104"/>
              <a:gd name="connsiteY60" fmla="*/ 902908 h 3614263"/>
              <a:gd name="connsiteX61" fmla="*/ 941695 w 6983104"/>
              <a:gd name="connsiteY61" fmla="*/ 798275 h 3614263"/>
              <a:gd name="connsiteX62" fmla="*/ 891654 w 6983104"/>
              <a:gd name="connsiteY62" fmla="*/ 743684 h 3614263"/>
              <a:gd name="connsiteX63" fmla="*/ 768824 w 6983104"/>
              <a:gd name="connsiteY63" fmla="*/ 730036 h 3614263"/>
              <a:gd name="connsiteX64" fmla="*/ 691486 w 6983104"/>
              <a:gd name="connsiteY64" fmla="*/ 761881 h 3614263"/>
              <a:gd name="connsiteX65" fmla="*/ 650543 w 6983104"/>
              <a:gd name="connsiteY65" fmla="*/ 793726 h 3614263"/>
              <a:gd name="connsiteX66" fmla="*/ 605051 w 6983104"/>
              <a:gd name="connsiteY66" fmla="*/ 861965 h 3614263"/>
              <a:gd name="connsiteX67" fmla="*/ 450376 w 6983104"/>
              <a:gd name="connsiteY67" fmla="*/ 889260 h 3614263"/>
              <a:gd name="connsiteX68" fmla="*/ 363940 w 6983104"/>
              <a:gd name="connsiteY68" fmla="*/ 902908 h 3614263"/>
              <a:gd name="connsiteX69" fmla="*/ 313898 w 6983104"/>
              <a:gd name="connsiteY69" fmla="*/ 802824 h 3614263"/>
              <a:gd name="connsiteX70" fmla="*/ 359391 w 6983104"/>
              <a:gd name="connsiteY70" fmla="*/ 566263 h 3614263"/>
              <a:gd name="connsiteX71" fmla="*/ 468573 w 6983104"/>
              <a:gd name="connsiteY71" fmla="*/ 484377 h 3614263"/>
              <a:gd name="connsiteX72" fmla="*/ 477671 w 6983104"/>
              <a:gd name="connsiteY72" fmla="*/ 411588 h 3614263"/>
              <a:gd name="connsiteX73" fmla="*/ 436728 w 6983104"/>
              <a:gd name="connsiteY73" fmla="*/ 343350 h 3614263"/>
              <a:gd name="connsiteX74" fmla="*/ 359391 w 6983104"/>
              <a:gd name="connsiteY74" fmla="*/ 247815 h 3614263"/>
              <a:gd name="connsiteX75" fmla="*/ 336645 w 6983104"/>
              <a:gd name="connsiteY75" fmla="*/ 120436 h 3614263"/>
              <a:gd name="connsiteX76" fmla="*/ 268406 w 6983104"/>
              <a:gd name="connsiteY76" fmla="*/ 24902 h 3614263"/>
              <a:gd name="connsiteX77" fmla="*/ 177421 w 6983104"/>
              <a:gd name="connsiteY77" fmla="*/ 2156 h 3614263"/>
              <a:gd name="connsiteX78" fmla="*/ 81886 w 6983104"/>
              <a:gd name="connsiteY78" fmla="*/ 65845 h 3614263"/>
              <a:gd name="connsiteX79" fmla="*/ 72788 w 6983104"/>
              <a:gd name="connsiteY79" fmla="*/ 225069 h 3614263"/>
              <a:gd name="connsiteX80" fmla="*/ 59140 w 6983104"/>
              <a:gd name="connsiteY80" fmla="*/ 325153 h 3614263"/>
              <a:gd name="connsiteX81" fmla="*/ 36394 w 6983104"/>
              <a:gd name="connsiteY81" fmla="*/ 379744 h 3614263"/>
              <a:gd name="connsiteX82" fmla="*/ 0 w 6983104"/>
              <a:gd name="connsiteY82" fmla="*/ 384293 h 36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983104" h="3614263">
                <a:moveTo>
                  <a:pt x="6983104" y="3614263"/>
                </a:moveTo>
                <a:cubicBezTo>
                  <a:pt x="6961495" y="3573319"/>
                  <a:pt x="6939886" y="3532376"/>
                  <a:pt x="6910316" y="3491433"/>
                </a:cubicBezTo>
                <a:cubicBezTo>
                  <a:pt x="6880746" y="3450490"/>
                  <a:pt x="6848143" y="3407272"/>
                  <a:pt x="6805683" y="3368603"/>
                </a:cubicBezTo>
                <a:cubicBezTo>
                  <a:pt x="6763223" y="3329934"/>
                  <a:pt x="6715456" y="3280651"/>
                  <a:pt x="6655558" y="3259421"/>
                </a:cubicBezTo>
                <a:cubicBezTo>
                  <a:pt x="6595660" y="3238191"/>
                  <a:pt x="6524387" y="3258663"/>
                  <a:pt x="6446292" y="3241224"/>
                </a:cubicBezTo>
                <a:cubicBezTo>
                  <a:pt x="6368196" y="3223785"/>
                  <a:pt x="6259015" y="3168436"/>
                  <a:pt x="6186985" y="3154788"/>
                </a:cubicBezTo>
                <a:cubicBezTo>
                  <a:pt x="6114955" y="3141140"/>
                  <a:pt x="6065671" y="3169953"/>
                  <a:pt x="6014113" y="3159338"/>
                </a:cubicBezTo>
                <a:cubicBezTo>
                  <a:pt x="5962555" y="3148723"/>
                  <a:pt x="5926920" y="3096407"/>
                  <a:pt x="5877636" y="3091099"/>
                </a:cubicBezTo>
                <a:cubicBezTo>
                  <a:pt x="5828352" y="3085791"/>
                  <a:pt x="5777552" y="3141141"/>
                  <a:pt x="5718412" y="3127493"/>
                </a:cubicBezTo>
                <a:cubicBezTo>
                  <a:pt x="5659272" y="3113845"/>
                  <a:pt x="5564495" y="3031958"/>
                  <a:pt x="5522794" y="3009212"/>
                </a:cubicBezTo>
                <a:cubicBezTo>
                  <a:pt x="5481093" y="2986466"/>
                  <a:pt x="5486400" y="2988740"/>
                  <a:pt x="5468203" y="2991015"/>
                </a:cubicBezTo>
                <a:cubicBezTo>
                  <a:pt x="5450006" y="2993290"/>
                  <a:pt x="5421952" y="3003147"/>
                  <a:pt x="5413612" y="3022860"/>
                </a:cubicBezTo>
                <a:cubicBezTo>
                  <a:pt x="5405272" y="3042573"/>
                  <a:pt x="5422710" y="3086550"/>
                  <a:pt x="5418161" y="3109296"/>
                </a:cubicBezTo>
                <a:cubicBezTo>
                  <a:pt x="5413612" y="3132042"/>
                  <a:pt x="5434841" y="3153272"/>
                  <a:pt x="5386316" y="3159338"/>
                </a:cubicBezTo>
                <a:cubicBezTo>
                  <a:pt x="5337791" y="3165404"/>
                  <a:pt x="5189182" y="3156305"/>
                  <a:pt x="5127009" y="3145690"/>
                </a:cubicBezTo>
                <a:cubicBezTo>
                  <a:pt x="5064836" y="3135075"/>
                  <a:pt x="5045122" y="3129009"/>
                  <a:pt x="5013277" y="3095648"/>
                </a:cubicBezTo>
                <a:cubicBezTo>
                  <a:pt x="4981432" y="3062287"/>
                  <a:pt x="4987498" y="2972060"/>
                  <a:pt x="4935940" y="2945523"/>
                </a:cubicBezTo>
                <a:cubicBezTo>
                  <a:pt x="4884382" y="2918986"/>
                  <a:pt x="4769892" y="2921260"/>
                  <a:pt x="4703928" y="2936424"/>
                </a:cubicBezTo>
                <a:cubicBezTo>
                  <a:pt x="4637964" y="2951588"/>
                  <a:pt x="4578065" y="3023618"/>
                  <a:pt x="4540155" y="3036508"/>
                </a:cubicBezTo>
                <a:cubicBezTo>
                  <a:pt x="4502245" y="3049398"/>
                  <a:pt x="4496178" y="3035750"/>
                  <a:pt x="4476465" y="3013762"/>
                </a:cubicBezTo>
                <a:cubicBezTo>
                  <a:pt x="4456751" y="2991774"/>
                  <a:pt x="4437038" y="2942490"/>
                  <a:pt x="4421874" y="2904580"/>
                </a:cubicBezTo>
                <a:cubicBezTo>
                  <a:pt x="4406710" y="2866670"/>
                  <a:pt x="4405952" y="2819660"/>
                  <a:pt x="4385480" y="2786299"/>
                </a:cubicBezTo>
                <a:cubicBezTo>
                  <a:pt x="4365008" y="2752938"/>
                  <a:pt x="4330890" y="2723367"/>
                  <a:pt x="4299045" y="2704412"/>
                </a:cubicBezTo>
                <a:cubicBezTo>
                  <a:pt x="4267200" y="2685457"/>
                  <a:pt x="4232322" y="2677117"/>
                  <a:pt x="4194412" y="2672568"/>
                </a:cubicBezTo>
                <a:cubicBezTo>
                  <a:pt x="4156502" y="2668019"/>
                  <a:pt x="4103427" y="2676359"/>
                  <a:pt x="4071582" y="2677117"/>
                </a:cubicBezTo>
                <a:cubicBezTo>
                  <a:pt x="4039737" y="2677875"/>
                  <a:pt x="4017749" y="2684699"/>
                  <a:pt x="4003343" y="2677117"/>
                </a:cubicBezTo>
                <a:cubicBezTo>
                  <a:pt x="3988937" y="2669535"/>
                  <a:pt x="3987421" y="2655887"/>
                  <a:pt x="3985146" y="2631624"/>
                </a:cubicBezTo>
                <a:cubicBezTo>
                  <a:pt x="3982871" y="2607361"/>
                  <a:pt x="3982113" y="2554287"/>
                  <a:pt x="3989695" y="2531541"/>
                </a:cubicBezTo>
                <a:cubicBezTo>
                  <a:pt x="3997277" y="2508795"/>
                  <a:pt x="4026090" y="2513344"/>
                  <a:pt x="4030639" y="2495147"/>
                </a:cubicBezTo>
                <a:cubicBezTo>
                  <a:pt x="4035188" y="2476950"/>
                  <a:pt x="4032155" y="2438282"/>
                  <a:pt x="4016991" y="2422359"/>
                </a:cubicBezTo>
                <a:cubicBezTo>
                  <a:pt x="4001827" y="2406436"/>
                  <a:pt x="3980597" y="2407194"/>
                  <a:pt x="3939654" y="2399612"/>
                </a:cubicBezTo>
                <a:cubicBezTo>
                  <a:pt x="3898711" y="2392030"/>
                  <a:pt x="3810000" y="2388997"/>
                  <a:pt x="3771331" y="2376866"/>
                </a:cubicBezTo>
                <a:cubicBezTo>
                  <a:pt x="3732662" y="2364735"/>
                  <a:pt x="3741003" y="2401128"/>
                  <a:pt x="3707642" y="2326824"/>
                </a:cubicBezTo>
                <a:cubicBezTo>
                  <a:pt x="3674281" y="2252520"/>
                  <a:pt x="3604525" y="2014442"/>
                  <a:pt x="3571164" y="1931039"/>
                </a:cubicBezTo>
                <a:cubicBezTo>
                  <a:pt x="3537803" y="1847636"/>
                  <a:pt x="3534769" y="1852185"/>
                  <a:pt x="3507474" y="1826406"/>
                </a:cubicBezTo>
                <a:cubicBezTo>
                  <a:pt x="3480179" y="1800627"/>
                  <a:pt x="3442269" y="1786222"/>
                  <a:pt x="3407391" y="1776365"/>
                </a:cubicBezTo>
                <a:cubicBezTo>
                  <a:pt x="3372513" y="1766508"/>
                  <a:pt x="3345218" y="1765750"/>
                  <a:pt x="3298209" y="1767266"/>
                </a:cubicBezTo>
                <a:cubicBezTo>
                  <a:pt x="3251200" y="1768782"/>
                  <a:pt x="3187510" y="1769541"/>
                  <a:pt x="3125337" y="1785463"/>
                </a:cubicBezTo>
                <a:cubicBezTo>
                  <a:pt x="3063164" y="1801385"/>
                  <a:pt x="2974453" y="1849911"/>
                  <a:pt x="2925170" y="1862800"/>
                </a:cubicBezTo>
                <a:cubicBezTo>
                  <a:pt x="2875887" y="1875689"/>
                  <a:pt x="2854657" y="1880239"/>
                  <a:pt x="2829636" y="1862800"/>
                </a:cubicBezTo>
                <a:cubicBezTo>
                  <a:pt x="2804615" y="1845361"/>
                  <a:pt x="2783385" y="1803660"/>
                  <a:pt x="2775045" y="1758168"/>
                </a:cubicBezTo>
                <a:cubicBezTo>
                  <a:pt x="2766705" y="1712676"/>
                  <a:pt x="2781869" y="1625481"/>
                  <a:pt x="2779594" y="1589845"/>
                </a:cubicBezTo>
                <a:cubicBezTo>
                  <a:pt x="2777319" y="1554209"/>
                  <a:pt x="2770495" y="1558001"/>
                  <a:pt x="2761397" y="1544353"/>
                </a:cubicBezTo>
                <a:cubicBezTo>
                  <a:pt x="2752299" y="1530705"/>
                  <a:pt x="2747749" y="1509475"/>
                  <a:pt x="2725003" y="1507959"/>
                </a:cubicBezTo>
                <a:cubicBezTo>
                  <a:pt x="2702257" y="1506443"/>
                  <a:pt x="2652973" y="1518573"/>
                  <a:pt x="2624919" y="1535254"/>
                </a:cubicBezTo>
                <a:cubicBezTo>
                  <a:pt x="2596865" y="1551934"/>
                  <a:pt x="2583975" y="1586054"/>
                  <a:pt x="2556680" y="1608042"/>
                </a:cubicBezTo>
                <a:cubicBezTo>
                  <a:pt x="2529384" y="1630030"/>
                  <a:pt x="2498298" y="1650502"/>
                  <a:pt x="2461146" y="1667183"/>
                </a:cubicBezTo>
                <a:cubicBezTo>
                  <a:pt x="2423994" y="1683864"/>
                  <a:pt x="2376227" y="1704335"/>
                  <a:pt x="2333767" y="1708126"/>
                </a:cubicBezTo>
                <a:cubicBezTo>
                  <a:pt x="2291307" y="1711917"/>
                  <a:pt x="2236716" y="1703577"/>
                  <a:pt x="2206388" y="1689929"/>
                </a:cubicBezTo>
                <a:cubicBezTo>
                  <a:pt x="2176060" y="1676281"/>
                  <a:pt x="2170752" y="1645952"/>
                  <a:pt x="2151797" y="1626239"/>
                </a:cubicBezTo>
                <a:cubicBezTo>
                  <a:pt x="2132842" y="1606526"/>
                  <a:pt x="2119952" y="1589087"/>
                  <a:pt x="2092657" y="1571648"/>
                </a:cubicBezTo>
                <a:cubicBezTo>
                  <a:pt x="2065362" y="1554209"/>
                  <a:pt x="2013803" y="1545869"/>
                  <a:pt x="1988024" y="1521606"/>
                </a:cubicBezTo>
                <a:cubicBezTo>
                  <a:pt x="1962245" y="1497343"/>
                  <a:pt x="1966794" y="1464741"/>
                  <a:pt x="1937982" y="1426072"/>
                </a:cubicBezTo>
                <a:cubicBezTo>
                  <a:pt x="1909170" y="1387403"/>
                  <a:pt x="1871259" y="1336603"/>
                  <a:pt x="1815152" y="1289594"/>
                </a:cubicBezTo>
                <a:cubicBezTo>
                  <a:pt x="1759045" y="1242585"/>
                  <a:pt x="1652137" y="1176621"/>
                  <a:pt x="1601337" y="1144018"/>
                </a:cubicBezTo>
                <a:cubicBezTo>
                  <a:pt x="1550537" y="1111415"/>
                  <a:pt x="1539922" y="1107625"/>
                  <a:pt x="1510352" y="1093977"/>
                </a:cubicBezTo>
                <a:cubicBezTo>
                  <a:pt x="1480782" y="1080329"/>
                  <a:pt x="1449695" y="1076538"/>
                  <a:pt x="1423916" y="1062132"/>
                </a:cubicBezTo>
                <a:cubicBezTo>
                  <a:pt x="1398137" y="1047726"/>
                  <a:pt x="1389796" y="1023464"/>
                  <a:pt x="1355677" y="1007541"/>
                </a:cubicBezTo>
                <a:cubicBezTo>
                  <a:pt x="1321558" y="991618"/>
                  <a:pt x="1257869" y="975695"/>
                  <a:pt x="1219200" y="966597"/>
                </a:cubicBezTo>
                <a:cubicBezTo>
                  <a:pt x="1180531" y="957499"/>
                  <a:pt x="1158543" y="963565"/>
                  <a:pt x="1123665" y="952950"/>
                </a:cubicBezTo>
                <a:cubicBezTo>
                  <a:pt x="1088787" y="942335"/>
                  <a:pt x="1040262" y="928687"/>
                  <a:pt x="1009934" y="902908"/>
                </a:cubicBezTo>
                <a:cubicBezTo>
                  <a:pt x="979606" y="877129"/>
                  <a:pt x="961408" y="824812"/>
                  <a:pt x="941695" y="798275"/>
                </a:cubicBezTo>
                <a:cubicBezTo>
                  <a:pt x="921982" y="771738"/>
                  <a:pt x="920466" y="755057"/>
                  <a:pt x="891654" y="743684"/>
                </a:cubicBezTo>
                <a:cubicBezTo>
                  <a:pt x="862842" y="732311"/>
                  <a:pt x="802185" y="727003"/>
                  <a:pt x="768824" y="730036"/>
                </a:cubicBezTo>
                <a:cubicBezTo>
                  <a:pt x="735463" y="733069"/>
                  <a:pt x="711199" y="751266"/>
                  <a:pt x="691486" y="761881"/>
                </a:cubicBezTo>
                <a:cubicBezTo>
                  <a:pt x="671773" y="772496"/>
                  <a:pt x="664949" y="777045"/>
                  <a:pt x="650543" y="793726"/>
                </a:cubicBezTo>
                <a:cubicBezTo>
                  <a:pt x="636137" y="810407"/>
                  <a:pt x="638412" y="846043"/>
                  <a:pt x="605051" y="861965"/>
                </a:cubicBezTo>
                <a:cubicBezTo>
                  <a:pt x="571690" y="877887"/>
                  <a:pt x="490561" y="882436"/>
                  <a:pt x="450376" y="889260"/>
                </a:cubicBezTo>
                <a:cubicBezTo>
                  <a:pt x="410191" y="896084"/>
                  <a:pt x="386686" y="917314"/>
                  <a:pt x="363940" y="902908"/>
                </a:cubicBezTo>
                <a:cubicBezTo>
                  <a:pt x="341194" y="888502"/>
                  <a:pt x="314656" y="858931"/>
                  <a:pt x="313898" y="802824"/>
                </a:cubicBezTo>
                <a:cubicBezTo>
                  <a:pt x="313140" y="746717"/>
                  <a:pt x="333612" y="619337"/>
                  <a:pt x="359391" y="566263"/>
                </a:cubicBezTo>
                <a:cubicBezTo>
                  <a:pt x="385170" y="513189"/>
                  <a:pt x="448860" y="510156"/>
                  <a:pt x="468573" y="484377"/>
                </a:cubicBezTo>
                <a:cubicBezTo>
                  <a:pt x="488286" y="458598"/>
                  <a:pt x="482978" y="435092"/>
                  <a:pt x="477671" y="411588"/>
                </a:cubicBezTo>
                <a:cubicBezTo>
                  <a:pt x="472364" y="388084"/>
                  <a:pt x="456441" y="370645"/>
                  <a:pt x="436728" y="343350"/>
                </a:cubicBezTo>
                <a:cubicBezTo>
                  <a:pt x="417015" y="316055"/>
                  <a:pt x="376071" y="284967"/>
                  <a:pt x="359391" y="247815"/>
                </a:cubicBezTo>
                <a:cubicBezTo>
                  <a:pt x="342710" y="210663"/>
                  <a:pt x="351809" y="157588"/>
                  <a:pt x="336645" y="120436"/>
                </a:cubicBezTo>
                <a:cubicBezTo>
                  <a:pt x="321481" y="83284"/>
                  <a:pt x="294943" y="44615"/>
                  <a:pt x="268406" y="24902"/>
                </a:cubicBezTo>
                <a:cubicBezTo>
                  <a:pt x="241869" y="5189"/>
                  <a:pt x="208508" y="-4668"/>
                  <a:pt x="177421" y="2156"/>
                </a:cubicBezTo>
                <a:cubicBezTo>
                  <a:pt x="146334" y="8980"/>
                  <a:pt x="99325" y="28693"/>
                  <a:pt x="81886" y="65845"/>
                </a:cubicBezTo>
                <a:cubicBezTo>
                  <a:pt x="64447" y="102997"/>
                  <a:pt x="76579" y="181851"/>
                  <a:pt x="72788" y="225069"/>
                </a:cubicBezTo>
                <a:cubicBezTo>
                  <a:pt x="68997" y="268287"/>
                  <a:pt x="65206" y="299374"/>
                  <a:pt x="59140" y="325153"/>
                </a:cubicBezTo>
                <a:cubicBezTo>
                  <a:pt x="53074" y="350932"/>
                  <a:pt x="46251" y="369887"/>
                  <a:pt x="36394" y="379744"/>
                </a:cubicBezTo>
                <a:cubicBezTo>
                  <a:pt x="26537" y="389601"/>
                  <a:pt x="13268" y="386947"/>
                  <a:pt x="0" y="384293"/>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512929" y="2536026"/>
            <a:ext cx="6878471" cy="3597944"/>
          </a:xfrm>
          <a:custGeom>
            <a:avLst/>
            <a:gdLst>
              <a:gd name="connsiteX0" fmla="*/ 6878471 w 6878471"/>
              <a:gd name="connsiteY0" fmla="*/ 3597944 h 3597944"/>
              <a:gd name="connsiteX1" fmla="*/ 6823880 w 6878471"/>
              <a:gd name="connsiteY1" fmla="*/ 3488762 h 3597944"/>
              <a:gd name="connsiteX2" fmla="*/ 6819331 w 6878471"/>
              <a:gd name="connsiteY2" fmla="*/ 3261299 h 3597944"/>
              <a:gd name="connsiteX3" fmla="*/ 6623713 w 6878471"/>
              <a:gd name="connsiteY3" fmla="*/ 3083878 h 3597944"/>
              <a:gd name="connsiteX4" fmla="*/ 6405349 w 6878471"/>
              <a:gd name="connsiteY4" fmla="*/ 3042935 h 3597944"/>
              <a:gd name="connsiteX5" fmla="*/ 6259773 w 6878471"/>
              <a:gd name="connsiteY5" fmla="*/ 2997442 h 3597944"/>
              <a:gd name="connsiteX6" fmla="*/ 6173337 w 6878471"/>
              <a:gd name="connsiteY6" fmla="*/ 2956499 h 3597944"/>
              <a:gd name="connsiteX7" fmla="*/ 6041409 w 6878471"/>
              <a:gd name="connsiteY7" fmla="*/ 2874612 h 3597944"/>
              <a:gd name="connsiteX8" fmla="*/ 5832143 w 6878471"/>
              <a:gd name="connsiteY8" fmla="*/ 2906457 h 3597944"/>
              <a:gd name="connsiteX9" fmla="*/ 5622877 w 6878471"/>
              <a:gd name="connsiteY9" fmla="*/ 2974696 h 3597944"/>
              <a:gd name="connsiteX10" fmla="*/ 5581934 w 6878471"/>
              <a:gd name="connsiteY10" fmla="*/ 3011090 h 3597944"/>
              <a:gd name="connsiteX11" fmla="*/ 5372668 w 6878471"/>
              <a:gd name="connsiteY11" fmla="*/ 2974696 h 3597944"/>
              <a:gd name="connsiteX12" fmla="*/ 5199797 w 6878471"/>
              <a:gd name="connsiteY12" fmla="*/ 3065681 h 3597944"/>
              <a:gd name="connsiteX13" fmla="*/ 4990531 w 6878471"/>
              <a:gd name="connsiteY13" fmla="*/ 2906457 h 3597944"/>
              <a:gd name="connsiteX14" fmla="*/ 4763068 w 6878471"/>
              <a:gd name="connsiteY14" fmla="*/ 2979245 h 3597944"/>
              <a:gd name="connsiteX15" fmla="*/ 4617492 w 6878471"/>
              <a:gd name="connsiteY15" fmla="*/ 2970147 h 3597944"/>
              <a:gd name="connsiteX16" fmla="*/ 4617492 w 6878471"/>
              <a:gd name="connsiteY16" fmla="*/ 2897359 h 3597944"/>
              <a:gd name="connsiteX17" fmla="*/ 4440071 w 6878471"/>
              <a:gd name="connsiteY17" fmla="*/ 2838218 h 3597944"/>
              <a:gd name="connsiteX18" fmla="*/ 4403677 w 6878471"/>
              <a:gd name="connsiteY18" fmla="*/ 2701741 h 3597944"/>
              <a:gd name="connsiteX19" fmla="*/ 4230806 w 6878471"/>
              <a:gd name="connsiteY19" fmla="*/ 2583460 h 3597944"/>
              <a:gd name="connsiteX20" fmla="*/ 3839570 w 6878471"/>
              <a:gd name="connsiteY20" fmla="*/ 2242266 h 3597944"/>
              <a:gd name="connsiteX21" fmla="*/ 3716740 w 6878471"/>
              <a:gd name="connsiteY21" fmla="*/ 2042099 h 3597944"/>
              <a:gd name="connsiteX22" fmla="*/ 3434686 w 6878471"/>
              <a:gd name="connsiteY22" fmla="*/ 2014803 h 3597944"/>
              <a:gd name="connsiteX23" fmla="*/ 3352800 w 6878471"/>
              <a:gd name="connsiteY23" fmla="*/ 2087592 h 3597944"/>
              <a:gd name="connsiteX24" fmla="*/ 3302758 w 6878471"/>
              <a:gd name="connsiteY24" fmla="*/ 2119436 h 3597944"/>
              <a:gd name="connsiteX25" fmla="*/ 3170829 w 6878471"/>
              <a:gd name="connsiteY25" fmla="*/ 2069395 h 3597944"/>
              <a:gd name="connsiteX26" fmla="*/ 3029803 w 6878471"/>
              <a:gd name="connsiteY26" fmla="*/ 1946565 h 3597944"/>
              <a:gd name="connsiteX27" fmla="*/ 2975212 w 6878471"/>
              <a:gd name="connsiteY27" fmla="*/ 1873777 h 3597944"/>
              <a:gd name="connsiteX28" fmla="*/ 2970662 w 6878471"/>
              <a:gd name="connsiteY28" fmla="*/ 1728200 h 3597944"/>
              <a:gd name="connsiteX29" fmla="*/ 2693158 w 6878471"/>
              <a:gd name="connsiteY29" fmla="*/ 1669060 h 3597944"/>
              <a:gd name="connsiteX30" fmla="*/ 2570328 w 6878471"/>
              <a:gd name="connsiteY30" fmla="*/ 1691806 h 3597944"/>
              <a:gd name="connsiteX31" fmla="*/ 2420203 w 6878471"/>
              <a:gd name="connsiteY31" fmla="*/ 1637215 h 3597944"/>
              <a:gd name="connsiteX32" fmla="*/ 2306471 w 6878471"/>
              <a:gd name="connsiteY32" fmla="*/ 1646314 h 3597944"/>
              <a:gd name="connsiteX33" fmla="*/ 2201838 w 6878471"/>
              <a:gd name="connsiteY33" fmla="*/ 1523484 h 3597944"/>
              <a:gd name="connsiteX34" fmla="*/ 2106304 w 6878471"/>
              <a:gd name="connsiteY34" fmla="*/ 1359711 h 3597944"/>
              <a:gd name="connsiteX35" fmla="*/ 1988023 w 6878471"/>
              <a:gd name="connsiteY35" fmla="*/ 1195938 h 3597944"/>
              <a:gd name="connsiteX36" fmla="*/ 1724167 w 6878471"/>
              <a:gd name="connsiteY36" fmla="*/ 986672 h 3597944"/>
              <a:gd name="connsiteX37" fmla="*/ 1514901 w 6878471"/>
              <a:gd name="connsiteY37" fmla="*/ 886589 h 3597944"/>
              <a:gd name="connsiteX38" fmla="*/ 1392071 w 6878471"/>
              <a:gd name="connsiteY38" fmla="*/ 845645 h 3597944"/>
              <a:gd name="connsiteX39" fmla="*/ 1237397 w 6878471"/>
              <a:gd name="connsiteY39" fmla="*/ 745562 h 3597944"/>
              <a:gd name="connsiteX40" fmla="*/ 968991 w 6878471"/>
              <a:gd name="connsiteY40" fmla="*/ 640929 h 3597944"/>
              <a:gd name="connsiteX41" fmla="*/ 714232 w 6878471"/>
              <a:gd name="connsiteY41" fmla="*/ 599986 h 3597944"/>
              <a:gd name="connsiteX42" fmla="*/ 691486 w 6878471"/>
              <a:gd name="connsiteY42" fmla="*/ 486254 h 3597944"/>
              <a:gd name="connsiteX43" fmla="*/ 568656 w 6878471"/>
              <a:gd name="connsiteY43" fmla="*/ 345227 h 3597944"/>
              <a:gd name="connsiteX44" fmla="*/ 491319 w 6878471"/>
              <a:gd name="connsiteY44" fmla="*/ 349777 h 3597944"/>
              <a:gd name="connsiteX45" fmla="*/ 423080 w 6878471"/>
              <a:gd name="connsiteY45" fmla="*/ 272439 h 3597944"/>
              <a:gd name="connsiteX46" fmla="*/ 300250 w 6878471"/>
              <a:gd name="connsiteY46" fmla="*/ 149609 h 3597944"/>
              <a:gd name="connsiteX47" fmla="*/ 95534 w 6878471"/>
              <a:gd name="connsiteY47" fmla="*/ 13132 h 3597944"/>
              <a:gd name="connsiteX48" fmla="*/ 0 w 6878471"/>
              <a:gd name="connsiteY48" fmla="*/ 13132 h 359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78471" h="3597944">
                <a:moveTo>
                  <a:pt x="6878471" y="3597944"/>
                </a:moveTo>
                <a:cubicBezTo>
                  <a:pt x="6856104" y="3571407"/>
                  <a:pt x="6833737" y="3544870"/>
                  <a:pt x="6823880" y="3488762"/>
                </a:cubicBezTo>
                <a:cubicBezTo>
                  <a:pt x="6814023" y="3432654"/>
                  <a:pt x="6852692" y="3328780"/>
                  <a:pt x="6819331" y="3261299"/>
                </a:cubicBezTo>
                <a:cubicBezTo>
                  <a:pt x="6785970" y="3193818"/>
                  <a:pt x="6692710" y="3120272"/>
                  <a:pt x="6623713" y="3083878"/>
                </a:cubicBezTo>
                <a:cubicBezTo>
                  <a:pt x="6554716" y="3047484"/>
                  <a:pt x="6466006" y="3057341"/>
                  <a:pt x="6405349" y="3042935"/>
                </a:cubicBezTo>
                <a:cubicBezTo>
                  <a:pt x="6344692" y="3028529"/>
                  <a:pt x="6298442" y="3011848"/>
                  <a:pt x="6259773" y="2997442"/>
                </a:cubicBezTo>
                <a:cubicBezTo>
                  <a:pt x="6221104" y="2983036"/>
                  <a:pt x="6209731" y="2976971"/>
                  <a:pt x="6173337" y="2956499"/>
                </a:cubicBezTo>
                <a:cubicBezTo>
                  <a:pt x="6136943" y="2936027"/>
                  <a:pt x="6098275" y="2882952"/>
                  <a:pt x="6041409" y="2874612"/>
                </a:cubicBezTo>
                <a:cubicBezTo>
                  <a:pt x="5984543" y="2866272"/>
                  <a:pt x="5901898" y="2889776"/>
                  <a:pt x="5832143" y="2906457"/>
                </a:cubicBezTo>
                <a:cubicBezTo>
                  <a:pt x="5762388" y="2923138"/>
                  <a:pt x="5664579" y="2957257"/>
                  <a:pt x="5622877" y="2974696"/>
                </a:cubicBezTo>
                <a:cubicBezTo>
                  <a:pt x="5581175" y="2992135"/>
                  <a:pt x="5623635" y="3011090"/>
                  <a:pt x="5581934" y="3011090"/>
                </a:cubicBezTo>
                <a:cubicBezTo>
                  <a:pt x="5540233" y="3011090"/>
                  <a:pt x="5436357" y="2965598"/>
                  <a:pt x="5372668" y="2974696"/>
                </a:cubicBezTo>
                <a:cubicBezTo>
                  <a:pt x="5308979" y="2983794"/>
                  <a:pt x="5263486" y="3077054"/>
                  <a:pt x="5199797" y="3065681"/>
                </a:cubicBezTo>
                <a:cubicBezTo>
                  <a:pt x="5136108" y="3054308"/>
                  <a:pt x="5063319" y="2920863"/>
                  <a:pt x="4990531" y="2906457"/>
                </a:cubicBezTo>
                <a:cubicBezTo>
                  <a:pt x="4917743" y="2892051"/>
                  <a:pt x="4825241" y="2968630"/>
                  <a:pt x="4763068" y="2979245"/>
                </a:cubicBezTo>
                <a:cubicBezTo>
                  <a:pt x="4700895" y="2989860"/>
                  <a:pt x="4641755" y="2983795"/>
                  <a:pt x="4617492" y="2970147"/>
                </a:cubicBezTo>
                <a:cubicBezTo>
                  <a:pt x="4593229" y="2956499"/>
                  <a:pt x="4647062" y="2919347"/>
                  <a:pt x="4617492" y="2897359"/>
                </a:cubicBezTo>
                <a:cubicBezTo>
                  <a:pt x="4587922" y="2875371"/>
                  <a:pt x="4475707" y="2870821"/>
                  <a:pt x="4440071" y="2838218"/>
                </a:cubicBezTo>
                <a:cubicBezTo>
                  <a:pt x="4404435" y="2805615"/>
                  <a:pt x="4438555" y="2744201"/>
                  <a:pt x="4403677" y="2701741"/>
                </a:cubicBezTo>
                <a:cubicBezTo>
                  <a:pt x="4368799" y="2659281"/>
                  <a:pt x="4324824" y="2660039"/>
                  <a:pt x="4230806" y="2583460"/>
                </a:cubicBezTo>
                <a:cubicBezTo>
                  <a:pt x="4136788" y="2506881"/>
                  <a:pt x="3925248" y="2332493"/>
                  <a:pt x="3839570" y="2242266"/>
                </a:cubicBezTo>
                <a:cubicBezTo>
                  <a:pt x="3753892" y="2152039"/>
                  <a:pt x="3784221" y="2080009"/>
                  <a:pt x="3716740" y="2042099"/>
                </a:cubicBezTo>
                <a:cubicBezTo>
                  <a:pt x="3649259" y="2004189"/>
                  <a:pt x="3495343" y="2007221"/>
                  <a:pt x="3434686" y="2014803"/>
                </a:cubicBezTo>
                <a:cubicBezTo>
                  <a:pt x="3374029" y="2022385"/>
                  <a:pt x="3374788" y="2070153"/>
                  <a:pt x="3352800" y="2087592"/>
                </a:cubicBezTo>
                <a:cubicBezTo>
                  <a:pt x="3330812" y="2105031"/>
                  <a:pt x="3333086" y="2122469"/>
                  <a:pt x="3302758" y="2119436"/>
                </a:cubicBezTo>
                <a:cubicBezTo>
                  <a:pt x="3272429" y="2116403"/>
                  <a:pt x="3216321" y="2098207"/>
                  <a:pt x="3170829" y="2069395"/>
                </a:cubicBezTo>
                <a:cubicBezTo>
                  <a:pt x="3125337" y="2040583"/>
                  <a:pt x="3062406" y="1979168"/>
                  <a:pt x="3029803" y="1946565"/>
                </a:cubicBezTo>
                <a:cubicBezTo>
                  <a:pt x="2997200" y="1913962"/>
                  <a:pt x="2985069" y="1910171"/>
                  <a:pt x="2975212" y="1873777"/>
                </a:cubicBezTo>
                <a:cubicBezTo>
                  <a:pt x="2965355" y="1837383"/>
                  <a:pt x="3017671" y="1762320"/>
                  <a:pt x="2970662" y="1728200"/>
                </a:cubicBezTo>
                <a:cubicBezTo>
                  <a:pt x="2923653" y="1694080"/>
                  <a:pt x="2759880" y="1675126"/>
                  <a:pt x="2693158" y="1669060"/>
                </a:cubicBezTo>
                <a:cubicBezTo>
                  <a:pt x="2626436" y="1662994"/>
                  <a:pt x="2615820" y="1697113"/>
                  <a:pt x="2570328" y="1691806"/>
                </a:cubicBezTo>
                <a:cubicBezTo>
                  <a:pt x="2524835" y="1686498"/>
                  <a:pt x="2464179" y="1644797"/>
                  <a:pt x="2420203" y="1637215"/>
                </a:cubicBezTo>
                <a:cubicBezTo>
                  <a:pt x="2376227" y="1629633"/>
                  <a:pt x="2342865" y="1665269"/>
                  <a:pt x="2306471" y="1646314"/>
                </a:cubicBezTo>
                <a:cubicBezTo>
                  <a:pt x="2270077" y="1627359"/>
                  <a:pt x="2235199" y="1571251"/>
                  <a:pt x="2201838" y="1523484"/>
                </a:cubicBezTo>
                <a:cubicBezTo>
                  <a:pt x="2168477" y="1475717"/>
                  <a:pt x="2141940" y="1414302"/>
                  <a:pt x="2106304" y="1359711"/>
                </a:cubicBezTo>
                <a:cubicBezTo>
                  <a:pt x="2070668" y="1305120"/>
                  <a:pt x="2051712" y="1258111"/>
                  <a:pt x="1988023" y="1195938"/>
                </a:cubicBezTo>
                <a:cubicBezTo>
                  <a:pt x="1924334" y="1133765"/>
                  <a:pt x="1803021" y="1038230"/>
                  <a:pt x="1724167" y="986672"/>
                </a:cubicBezTo>
                <a:cubicBezTo>
                  <a:pt x="1645313" y="935114"/>
                  <a:pt x="1570250" y="910093"/>
                  <a:pt x="1514901" y="886589"/>
                </a:cubicBezTo>
                <a:cubicBezTo>
                  <a:pt x="1459552" y="863085"/>
                  <a:pt x="1438322" y="869149"/>
                  <a:pt x="1392071" y="845645"/>
                </a:cubicBezTo>
                <a:cubicBezTo>
                  <a:pt x="1345820" y="822141"/>
                  <a:pt x="1307910" y="779681"/>
                  <a:pt x="1237397" y="745562"/>
                </a:cubicBezTo>
                <a:cubicBezTo>
                  <a:pt x="1166884" y="711443"/>
                  <a:pt x="1056185" y="665192"/>
                  <a:pt x="968991" y="640929"/>
                </a:cubicBezTo>
                <a:cubicBezTo>
                  <a:pt x="881797" y="616666"/>
                  <a:pt x="760483" y="625765"/>
                  <a:pt x="714232" y="599986"/>
                </a:cubicBezTo>
                <a:cubicBezTo>
                  <a:pt x="667981" y="574207"/>
                  <a:pt x="715749" y="528714"/>
                  <a:pt x="691486" y="486254"/>
                </a:cubicBezTo>
                <a:cubicBezTo>
                  <a:pt x="667223" y="443794"/>
                  <a:pt x="602017" y="367973"/>
                  <a:pt x="568656" y="345227"/>
                </a:cubicBezTo>
                <a:cubicBezTo>
                  <a:pt x="535295" y="322481"/>
                  <a:pt x="515582" y="361908"/>
                  <a:pt x="491319" y="349777"/>
                </a:cubicBezTo>
                <a:cubicBezTo>
                  <a:pt x="467056" y="337646"/>
                  <a:pt x="454925" y="305800"/>
                  <a:pt x="423080" y="272439"/>
                </a:cubicBezTo>
                <a:cubicBezTo>
                  <a:pt x="391235" y="239078"/>
                  <a:pt x="354841" y="192827"/>
                  <a:pt x="300250" y="149609"/>
                </a:cubicBezTo>
                <a:cubicBezTo>
                  <a:pt x="245659" y="106391"/>
                  <a:pt x="145576" y="35878"/>
                  <a:pt x="95534" y="13132"/>
                </a:cubicBezTo>
                <a:cubicBezTo>
                  <a:pt x="45492" y="-9614"/>
                  <a:pt x="22746" y="1759"/>
                  <a:pt x="0" y="13132"/>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453467" y="6400800"/>
            <a:ext cx="2404533" cy="369332"/>
          </a:xfrm>
          <a:prstGeom prst="rect">
            <a:avLst/>
          </a:prstGeom>
          <a:noFill/>
        </p:spPr>
        <p:txBody>
          <a:bodyPr wrap="square" rtlCol="0">
            <a:spAutoFit/>
          </a:bodyPr>
          <a:lstStyle/>
          <a:p>
            <a:r>
              <a:rPr lang="en-US" dirty="0">
                <a:solidFill>
                  <a:schemeClr val="bg1"/>
                </a:solidFill>
              </a:rPr>
              <a:t>Hecht, 1982</a:t>
            </a:r>
          </a:p>
        </p:txBody>
      </p:sp>
      <p:pic>
        <p:nvPicPr>
          <p:cNvPr id="7" name="Picture 6"/>
          <p:cNvPicPr>
            <a:picLocks noChangeAspect="1"/>
          </p:cNvPicPr>
          <p:nvPr/>
        </p:nvPicPr>
        <p:blipFill>
          <a:blip r:embed="rId5"/>
          <a:stretch>
            <a:fillRect/>
          </a:stretch>
        </p:blipFill>
        <p:spPr>
          <a:xfrm>
            <a:off x="13050003" y="57665"/>
            <a:ext cx="7373448" cy="5584009"/>
          </a:xfrm>
          <a:prstGeom prst="rect">
            <a:avLst/>
          </a:prstGeom>
          <a:solidFill>
            <a:schemeClr val="accent1">
              <a:alpha val="50000"/>
            </a:schemeClr>
          </a:solidFill>
        </p:spPr>
      </p:pic>
      <p:sp>
        <p:nvSpPr>
          <p:cNvPr id="10" name="Freeform 9"/>
          <p:cNvSpPr/>
          <p:nvPr/>
        </p:nvSpPr>
        <p:spPr>
          <a:xfrm>
            <a:off x="4375656" y="2698321"/>
            <a:ext cx="7029100" cy="3450037"/>
          </a:xfrm>
          <a:custGeom>
            <a:avLst/>
            <a:gdLst>
              <a:gd name="connsiteX0" fmla="*/ 7029100 w 7029100"/>
              <a:gd name="connsiteY0" fmla="*/ 3450037 h 3450037"/>
              <a:gd name="connsiteX1" fmla="*/ 6933733 w 7029100"/>
              <a:gd name="connsiteY1" fmla="*/ 3416378 h 3450037"/>
              <a:gd name="connsiteX2" fmla="*/ 6928123 w 7029100"/>
              <a:gd name="connsiteY2" fmla="*/ 3399549 h 3450037"/>
              <a:gd name="connsiteX3" fmla="*/ 6961782 w 7029100"/>
              <a:gd name="connsiteY3" fmla="*/ 3326621 h 3450037"/>
              <a:gd name="connsiteX4" fmla="*/ 6967392 w 7029100"/>
              <a:gd name="connsiteY4" fmla="*/ 3292962 h 3450037"/>
              <a:gd name="connsiteX5" fmla="*/ 6956172 w 7029100"/>
              <a:gd name="connsiteY5" fmla="*/ 3214425 h 3450037"/>
              <a:gd name="connsiteX6" fmla="*/ 6944953 w 7029100"/>
              <a:gd name="connsiteY6" fmla="*/ 3113448 h 3450037"/>
              <a:gd name="connsiteX7" fmla="*/ 6894464 w 7029100"/>
              <a:gd name="connsiteY7" fmla="*/ 3051740 h 3450037"/>
              <a:gd name="connsiteX8" fmla="*/ 6843976 w 7029100"/>
              <a:gd name="connsiteY8" fmla="*/ 3006862 h 3450037"/>
              <a:gd name="connsiteX9" fmla="*/ 6731780 w 7029100"/>
              <a:gd name="connsiteY9" fmla="*/ 2978813 h 3450037"/>
              <a:gd name="connsiteX10" fmla="*/ 6664462 w 7029100"/>
              <a:gd name="connsiteY10" fmla="*/ 2961983 h 3450037"/>
              <a:gd name="connsiteX11" fmla="*/ 6619583 w 7029100"/>
              <a:gd name="connsiteY11" fmla="*/ 2950764 h 3450037"/>
              <a:gd name="connsiteX12" fmla="*/ 6529826 w 7029100"/>
              <a:gd name="connsiteY12" fmla="*/ 2939544 h 3450037"/>
              <a:gd name="connsiteX13" fmla="*/ 6468118 w 7029100"/>
              <a:gd name="connsiteY13" fmla="*/ 2900275 h 3450037"/>
              <a:gd name="connsiteX14" fmla="*/ 6395191 w 7029100"/>
              <a:gd name="connsiteY14" fmla="*/ 2844177 h 3450037"/>
              <a:gd name="connsiteX15" fmla="*/ 6367142 w 7029100"/>
              <a:gd name="connsiteY15" fmla="*/ 2804908 h 3450037"/>
              <a:gd name="connsiteX16" fmla="*/ 6333483 w 7029100"/>
              <a:gd name="connsiteY16" fmla="*/ 2793689 h 3450037"/>
              <a:gd name="connsiteX17" fmla="*/ 6249335 w 7029100"/>
              <a:gd name="connsiteY17" fmla="*/ 2754420 h 3450037"/>
              <a:gd name="connsiteX18" fmla="*/ 6187627 w 7029100"/>
              <a:gd name="connsiteY18" fmla="*/ 2743200 h 3450037"/>
              <a:gd name="connsiteX19" fmla="*/ 6081041 w 7029100"/>
              <a:gd name="connsiteY19" fmla="*/ 2743200 h 3450037"/>
              <a:gd name="connsiteX20" fmla="*/ 6024943 w 7029100"/>
              <a:gd name="connsiteY20" fmla="*/ 2771250 h 3450037"/>
              <a:gd name="connsiteX21" fmla="*/ 5856648 w 7029100"/>
              <a:gd name="connsiteY21" fmla="*/ 2832958 h 3450037"/>
              <a:gd name="connsiteX22" fmla="*/ 5643475 w 7029100"/>
              <a:gd name="connsiteY22" fmla="*/ 2973203 h 3450037"/>
              <a:gd name="connsiteX23" fmla="*/ 5604207 w 7029100"/>
              <a:gd name="connsiteY23" fmla="*/ 3001252 h 3450037"/>
              <a:gd name="connsiteX24" fmla="*/ 5531279 w 7029100"/>
              <a:gd name="connsiteY24" fmla="*/ 3023691 h 3450037"/>
              <a:gd name="connsiteX25" fmla="*/ 5463961 w 7029100"/>
              <a:gd name="connsiteY25" fmla="*/ 3029301 h 3450037"/>
              <a:gd name="connsiteX26" fmla="*/ 5402253 w 7029100"/>
              <a:gd name="connsiteY26" fmla="*/ 2990032 h 3450037"/>
              <a:gd name="connsiteX27" fmla="*/ 5245178 w 7029100"/>
              <a:gd name="connsiteY27" fmla="*/ 2961983 h 3450037"/>
              <a:gd name="connsiteX28" fmla="*/ 5189080 w 7029100"/>
              <a:gd name="connsiteY28" fmla="*/ 2905885 h 3450037"/>
              <a:gd name="connsiteX29" fmla="*/ 5172251 w 7029100"/>
              <a:gd name="connsiteY29" fmla="*/ 2832958 h 3450037"/>
              <a:gd name="connsiteX30" fmla="*/ 5093713 w 7029100"/>
              <a:gd name="connsiteY30" fmla="*/ 2754420 h 3450037"/>
              <a:gd name="connsiteX31" fmla="*/ 4981517 w 7029100"/>
              <a:gd name="connsiteY31" fmla="*/ 2726371 h 3450037"/>
              <a:gd name="connsiteX32" fmla="*/ 4908589 w 7029100"/>
              <a:gd name="connsiteY32" fmla="*/ 2659053 h 3450037"/>
              <a:gd name="connsiteX33" fmla="*/ 4762734 w 7029100"/>
              <a:gd name="connsiteY33" fmla="*/ 2608565 h 3450037"/>
              <a:gd name="connsiteX34" fmla="*/ 4706636 w 7029100"/>
              <a:gd name="connsiteY34" fmla="*/ 2608565 h 3450037"/>
              <a:gd name="connsiteX35" fmla="*/ 4661757 w 7029100"/>
              <a:gd name="connsiteY35" fmla="*/ 2574906 h 3450037"/>
              <a:gd name="connsiteX36" fmla="*/ 4572000 w 7029100"/>
              <a:gd name="connsiteY36" fmla="*/ 2563686 h 3450037"/>
              <a:gd name="connsiteX37" fmla="*/ 4521512 w 7029100"/>
              <a:gd name="connsiteY37" fmla="*/ 2591735 h 3450037"/>
              <a:gd name="connsiteX38" fmla="*/ 4364437 w 7029100"/>
              <a:gd name="connsiteY38" fmla="*/ 2451490 h 3450037"/>
              <a:gd name="connsiteX39" fmla="*/ 4297119 w 7029100"/>
              <a:gd name="connsiteY39" fmla="*/ 2339294 h 3450037"/>
              <a:gd name="connsiteX40" fmla="*/ 4089556 w 7029100"/>
              <a:gd name="connsiteY40" fmla="*/ 2227097 h 3450037"/>
              <a:gd name="connsiteX41" fmla="*/ 3786626 w 7029100"/>
              <a:gd name="connsiteY41" fmla="*/ 2086852 h 3450037"/>
              <a:gd name="connsiteX42" fmla="*/ 3696869 w 7029100"/>
              <a:gd name="connsiteY42" fmla="*/ 2070023 h 3450037"/>
              <a:gd name="connsiteX43" fmla="*/ 3595892 w 7029100"/>
              <a:gd name="connsiteY43" fmla="*/ 2064413 h 3450037"/>
              <a:gd name="connsiteX44" fmla="*/ 3450037 w 7029100"/>
              <a:gd name="connsiteY44" fmla="*/ 1980266 h 3450037"/>
              <a:gd name="connsiteX45" fmla="*/ 3158327 w 7029100"/>
              <a:gd name="connsiteY45" fmla="*/ 1952216 h 3450037"/>
              <a:gd name="connsiteX46" fmla="*/ 3012472 w 7029100"/>
              <a:gd name="connsiteY46" fmla="*/ 1862459 h 3450037"/>
              <a:gd name="connsiteX47" fmla="*/ 3040521 w 7029100"/>
              <a:gd name="connsiteY47" fmla="*/ 1699775 h 3450037"/>
              <a:gd name="connsiteX48" fmla="*/ 3062960 w 7029100"/>
              <a:gd name="connsiteY48" fmla="*/ 1542700 h 3450037"/>
              <a:gd name="connsiteX49" fmla="*/ 3057350 w 7029100"/>
              <a:gd name="connsiteY49" fmla="*/ 1480992 h 3450037"/>
              <a:gd name="connsiteX50" fmla="*/ 3023691 w 7029100"/>
              <a:gd name="connsiteY50" fmla="*/ 1447333 h 3450037"/>
              <a:gd name="connsiteX51" fmla="*/ 2844177 w 7029100"/>
              <a:gd name="connsiteY51" fmla="*/ 1357576 h 3450037"/>
              <a:gd name="connsiteX52" fmla="*/ 2743200 w 7029100"/>
              <a:gd name="connsiteY52" fmla="*/ 1335137 h 3450037"/>
              <a:gd name="connsiteX53" fmla="*/ 2703932 w 7029100"/>
              <a:gd name="connsiteY53" fmla="*/ 1368796 h 3450037"/>
              <a:gd name="connsiteX54" fmla="*/ 2664663 w 7029100"/>
              <a:gd name="connsiteY54" fmla="*/ 1385625 h 3450037"/>
              <a:gd name="connsiteX55" fmla="*/ 2591735 w 7029100"/>
              <a:gd name="connsiteY55" fmla="*/ 1385625 h 3450037"/>
              <a:gd name="connsiteX56" fmla="*/ 2530027 w 7029100"/>
              <a:gd name="connsiteY56" fmla="*/ 1357576 h 3450037"/>
              <a:gd name="connsiteX57" fmla="*/ 2473929 w 7029100"/>
              <a:gd name="connsiteY57" fmla="*/ 1318307 h 3450037"/>
              <a:gd name="connsiteX58" fmla="*/ 2429051 w 7029100"/>
              <a:gd name="connsiteY58" fmla="*/ 1267819 h 3450037"/>
              <a:gd name="connsiteX59" fmla="*/ 2277586 w 7029100"/>
              <a:gd name="connsiteY59" fmla="*/ 1217331 h 3450037"/>
              <a:gd name="connsiteX60" fmla="*/ 2232707 w 7029100"/>
              <a:gd name="connsiteY60" fmla="*/ 1194891 h 3450037"/>
              <a:gd name="connsiteX61" fmla="*/ 2170999 w 7029100"/>
              <a:gd name="connsiteY61" fmla="*/ 1144403 h 3450037"/>
              <a:gd name="connsiteX62" fmla="*/ 2086852 w 7029100"/>
              <a:gd name="connsiteY62" fmla="*/ 1121964 h 3450037"/>
              <a:gd name="connsiteX63" fmla="*/ 1924167 w 7029100"/>
              <a:gd name="connsiteY63" fmla="*/ 897571 h 3450037"/>
              <a:gd name="connsiteX64" fmla="*/ 1649286 w 7029100"/>
              <a:gd name="connsiteY64" fmla="*/ 673178 h 3450037"/>
              <a:gd name="connsiteX65" fmla="*/ 1441723 w 7029100"/>
              <a:gd name="connsiteY65" fmla="*/ 622690 h 3450037"/>
              <a:gd name="connsiteX66" fmla="*/ 1262209 w 7029100"/>
              <a:gd name="connsiteY66" fmla="*/ 493664 h 3450037"/>
              <a:gd name="connsiteX67" fmla="*/ 1060256 w 7029100"/>
              <a:gd name="connsiteY67" fmla="*/ 437566 h 3450037"/>
              <a:gd name="connsiteX68" fmla="*/ 830253 w 7029100"/>
              <a:gd name="connsiteY68" fmla="*/ 246832 h 3450037"/>
              <a:gd name="connsiteX69" fmla="*/ 605861 w 7029100"/>
              <a:gd name="connsiteY69" fmla="*/ 106587 h 3450037"/>
              <a:gd name="connsiteX70" fmla="*/ 286101 w 7029100"/>
              <a:gd name="connsiteY70" fmla="*/ 67318 h 3450037"/>
              <a:gd name="connsiteX71" fmla="*/ 100977 w 7029100"/>
              <a:gd name="connsiteY71" fmla="*/ 28050 h 3450037"/>
              <a:gd name="connsiteX72" fmla="*/ 0 w 7029100"/>
              <a:gd name="connsiteY72" fmla="*/ 0 h 34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029100" h="3450037">
                <a:moveTo>
                  <a:pt x="7029100" y="3450037"/>
                </a:moveTo>
                <a:cubicBezTo>
                  <a:pt x="6989831" y="3437415"/>
                  <a:pt x="6950562" y="3424793"/>
                  <a:pt x="6933733" y="3416378"/>
                </a:cubicBezTo>
                <a:cubicBezTo>
                  <a:pt x="6916904" y="3407963"/>
                  <a:pt x="6923448" y="3414508"/>
                  <a:pt x="6928123" y="3399549"/>
                </a:cubicBezTo>
                <a:cubicBezTo>
                  <a:pt x="6932798" y="3384589"/>
                  <a:pt x="6955237" y="3344386"/>
                  <a:pt x="6961782" y="3326621"/>
                </a:cubicBezTo>
                <a:cubicBezTo>
                  <a:pt x="6968327" y="3308856"/>
                  <a:pt x="6968327" y="3311661"/>
                  <a:pt x="6967392" y="3292962"/>
                </a:cubicBezTo>
                <a:cubicBezTo>
                  <a:pt x="6966457" y="3274263"/>
                  <a:pt x="6959912" y="3244344"/>
                  <a:pt x="6956172" y="3214425"/>
                </a:cubicBezTo>
                <a:cubicBezTo>
                  <a:pt x="6952432" y="3184506"/>
                  <a:pt x="6955238" y="3140562"/>
                  <a:pt x="6944953" y="3113448"/>
                </a:cubicBezTo>
                <a:cubicBezTo>
                  <a:pt x="6934668" y="3086334"/>
                  <a:pt x="6911293" y="3069504"/>
                  <a:pt x="6894464" y="3051740"/>
                </a:cubicBezTo>
                <a:cubicBezTo>
                  <a:pt x="6877635" y="3033976"/>
                  <a:pt x="6871090" y="3019016"/>
                  <a:pt x="6843976" y="3006862"/>
                </a:cubicBezTo>
                <a:cubicBezTo>
                  <a:pt x="6816862" y="2994708"/>
                  <a:pt x="6731780" y="2978813"/>
                  <a:pt x="6731780" y="2978813"/>
                </a:cubicBezTo>
                <a:lnTo>
                  <a:pt x="6664462" y="2961983"/>
                </a:lnTo>
                <a:cubicBezTo>
                  <a:pt x="6645762" y="2957308"/>
                  <a:pt x="6642022" y="2954504"/>
                  <a:pt x="6619583" y="2950764"/>
                </a:cubicBezTo>
                <a:cubicBezTo>
                  <a:pt x="6597144" y="2947024"/>
                  <a:pt x="6555070" y="2947959"/>
                  <a:pt x="6529826" y="2939544"/>
                </a:cubicBezTo>
                <a:cubicBezTo>
                  <a:pt x="6504582" y="2931129"/>
                  <a:pt x="6490557" y="2916169"/>
                  <a:pt x="6468118" y="2900275"/>
                </a:cubicBezTo>
                <a:cubicBezTo>
                  <a:pt x="6445679" y="2884380"/>
                  <a:pt x="6412020" y="2860071"/>
                  <a:pt x="6395191" y="2844177"/>
                </a:cubicBezTo>
                <a:cubicBezTo>
                  <a:pt x="6378362" y="2828283"/>
                  <a:pt x="6377427" y="2813323"/>
                  <a:pt x="6367142" y="2804908"/>
                </a:cubicBezTo>
                <a:cubicBezTo>
                  <a:pt x="6356857" y="2796493"/>
                  <a:pt x="6353118" y="2802104"/>
                  <a:pt x="6333483" y="2793689"/>
                </a:cubicBezTo>
                <a:cubicBezTo>
                  <a:pt x="6313848" y="2785274"/>
                  <a:pt x="6273644" y="2762835"/>
                  <a:pt x="6249335" y="2754420"/>
                </a:cubicBezTo>
                <a:cubicBezTo>
                  <a:pt x="6225026" y="2746005"/>
                  <a:pt x="6215676" y="2745070"/>
                  <a:pt x="6187627" y="2743200"/>
                </a:cubicBezTo>
                <a:cubicBezTo>
                  <a:pt x="6159578" y="2741330"/>
                  <a:pt x="6108155" y="2738525"/>
                  <a:pt x="6081041" y="2743200"/>
                </a:cubicBezTo>
                <a:cubicBezTo>
                  <a:pt x="6053927" y="2747875"/>
                  <a:pt x="6062342" y="2756290"/>
                  <a:pt x="6024943" y="2771250"/>
                </a:cubicBezTo>
                <a:cubicBezTo>
                  <a:pt x="5987544" y="2786210"/>
                  <a:pt x="5920226" y="2799299"/>
                  <a:pt x="5856648" y="2832958"/>
                </a:cubicBezTo>
                <a:cubicBezTo>
                  <a:pt x="5793070" y="2866617"/>
                  <a:pt x="5685548" y="2945154"/>
                  <a:pt x="5643475" y="2973203"/>
                </a:cubicBezTo>
                <a:cubicBezTo>
                  <a:pt x="5601402" y="3001252"/>
                  <a:pt x="5622906" y="2992837"/>
                  <a:pt x="5604207" y="3001252"/>
                </a:cubicBezTo>
                <a:cubicBezTo>
                  <a:pt x="5585508" y="3009667"/>
                  <a:pt x="5554653" y="3019016"/>
                  <a:pt x="5531279" y="3023691"/>
                </a:cubicBezTo>
                <a:cubicBezTo>
                  <a:pt x="5507905" y="3028366"/>
                  <a:pt x="5485465" y="3034911"/>
                  <a:pt x="5463961" y="3029301"/>
                </a:cubicBezTo>
                <a:cubicBezTo>
                  <a:pt x="5442457" y="3023691"/>
                  <a:pt x="5438717" y="3001252"/>
                  <a:pt x="5402253" y="2990032"/>
                </a:cubicBezTo>
                <a:cubicBezTo>
                  <a:pt x="5365789" y="2978812"/>
                  <a:pt x="5280707" y="2976007"/>
                  <a:pt x="5245178" y="2961983"/>
                </a:cubicBezTo>
                <a:cubicBezTo>
                  <a:pt x="5209649" y="2947959"/>
                  <a:pt x="5201234" y="2927389"/>
                  <a:pt x="5189080" y="2905885"/>
                </a:cubicBezTo>
                <a:cubicBezTo>
                  <a:pt x="5176925" y="2884381"/>
                  <a:pt x="5188145" y="2858202"/>
                  <a:pt x="5172251" y="2832958"/>
                </a:cubicBezTo>
                <a:cubicBezTo>
                  <a:pt x="5156357" y="2807714"/>
                  <a:pt x="5125502" y="2772184"/>
                  <a:pt x="5093713" y="2754420"/>
                </a:cubicBezTo>
                <a:cubicBezTo>
                  <a:pt x="5061924" y="2736655"/>
                  <a:pt x="5012371" y="2742265"/>
                  <a:pt x="4981517" y="2726371"/>
                </a:cubicBezTo>
                <a:cubicBezTo>
                  <a:pt x="4950663" y="2710476"/>
                  <a:pt x="4945053" y="2678687"/>
                  <a:pt x="4908589" y="2659053"/>
                </a:cubicBezTo>
                <a:cubicBezTo>
                  <a:pt x="4872125" y="2639419"/>
                  <a:pt x="4796393" y="2616980"/>
                  <a:pt x="4762734" y="2608565"/>
                </a:cubicBezTo>
                <a:cubicBezTo>
                  <a:pt x="4729075" y="2600150"/>
                  <a:pt x="4723465" y="2614175"/>
                  <a:pt x="4706636" y="2608565"/>
                </a:cubicBezTo>
                <a:cubicBezTo>
                  <a:pt x="4689807" y="2602955"/>
                  <a:pt x="4684196" y="2582386"/>
                  <a:pt x="4661757" y="2574906"/>
                </a:cubicBezTo>
                <a:cubicBezTo>
                  <a:pt x="4639318" y="2567426"/>
                  <a:pt x="4595374" y="2560881"/>
                  <a:pt x="4572000" y="2563686"/>
                </a:cubicBezTo>
                <a:cubicBezTo>
                  <a:pt x="4548626" y="2566491"/>
                  <a:pt x="4556106" y="2610434"/>
                  <a:pt x="4521512" y="2591735"/>
                </a:cubicBezTo>
                <a:cubicBezTo>
                  <a:pt x="4486918" y="2573036"/>
                  <a:pt x="4401836" y="2493563"/>
                  <a:pt x="4364437" y="2451490"/>
                </a:cubicBezTo>
                <a:cubicBezTo>
                  <a:pt x="4327038" y="2409416"/>
                  <a:pt x="4342932" y="2376693"/>
                  <a:pt x="4297119" y="2339294"/>
                </a:cubicBezTo>
                <a:cubicBezTo>
                  <a:pt x="4251306" y="2301895"/>
                  <a:pt x="4174638" y="2269171"/>
                  <a:pt x="4089556" y="2227097"/>
                </a:cubicBezTo>
                <a:cubicBezTo>
                  <a:pt x="4004474" y="2185023"/>
                  <a:pt x="3852074" y="2113031"/>
                  <a:pt x="3786626" y="2086852"/>
                </a:cubicBezTo>
                <a:cubicBezTo>
                  <a:pt x="3721178" y="2060673"/>
                  <a:pt x="3728658" y="2073763"/>
                  <a:pt x="3696869" y="2070023"/>
                </a:cubicBezTo>
                <a:cubicBezTo>
                  <a:pt x="3665080" y="2066283"/>
                  <a:pt x="3637031" y="2079372"/>
                  <a:pt x="3595892" y="2064413"/>
                </a:cubicBezTo>
                <a:cubicBezTo>
                  <a:pt x="3554753" y="2049454"/>
                  <a:pt x="3522964" y="1998965"/>
                  <a:pt x="3450037" y="1980266"/>
                </a:cubicBezTo>
                <a:cubicBezTo>
                  <a:pt x="3377110" y="1961567"/>
                  <a:pt x="3231254" y="1971850"/>
                  <a:pt x="3158327" y="1952216"/>
                </a:cubicBezTo>
                <a:cubicBezTo>
                  <a:pt x="3085399" y="1932581"/>
                  <a:pt x="3032106" y="1904532"/>
                  <a:pt x="3012472" y="1862459"/>
                </a:cubicBezTo>
                <a:cubicBezTo>
                  <a:pt x="2992838" y="1820386"/>
                  <a:pt x="3032106" y="1753068"/>
                  <a:pt x="3040521" y="1699775"/>
                </a:cubicBezTo>
                <a:cubicBezTo>
                  <a:pt x="3048936" y="1646482"/>
                  <a:pt x="3060155" y="1579164"/>
                  <a:pt x="3062960" y="1542700"/>
                </a:cubicBezTo>
                <a:cubicBezTo>
                  <a:pt x="3065765" y="1506236"/>
                  <a:pt x="3063895" y="1496886"/>
                  <a:pt x="3057350" y="1480992"/>
                </a:cubicBezTo>
                <a:cubicBezTo>
                  <a:pt x="3050805" y="1465098"/>
                  <a:pt x="3059220" y="1467902"/>
                  <a:pt x="3023691" y="1447333"/>
                </a:cubicBezTo>
                <a:cubicBezTo>
                  <a:pt x="2988162" y="1426764"/>
                  <a:pt x="2890925" y="1376275"/>
                  <a:pt x="2844177" y="1357576"/>
                </a:cubicBezTo>
                <a:cubicBezTo>
                  <a:pt x="2797429" y="1338877"/>
                  <a:pt x="2766574" y="1333267"/>
                  <a:pt x="2743200" y="1335137"/>
                </a:cubicBezTo>
                <a:cubicBezTo>
                  <a:pt x="2719826" y="1337007"/>
                  <a:pt x="2717021" y="1360381"/>
                  <a:pt x="2703932" y="1368796"/>
                </a:cubicBezTo>
                <a:cubicBezTo>
                  <a:pt x="2690843" y="1377211"/>
                  <a:pt x="2683362" y="1382820"/>
                  <a:pt x="2664663" y="1385625"/>
                </a:cubicBezTo>
                <a:cubicBezTo>
                  <a:pt x="2645963" y="1388430"/>
                  <a:pt x="2614174" y="1390300"/>
                  <a:pt x="2591735" y="1385625"/>
                </a:cubicBezTo>
                <a:cubicBezTo>
                  <a:pt x="2569296" y="1380950"/>
                  <a:pt x="2549661" y="1368796"/>
                  <a:pt x="2530027" y="1357576"/>
                </a:cubicBezTo>
                <a:cubicBezTo>
                  <a:pt x="2510393" y="1346356"/>
                  <a:pt x="2490758" y="1333266"/>
                  <a:pt x="2473929" y="1318307"/>
                </a:cubicBezTo>
                <a:cubicBezTo>
                  <a:pt x="2457100" y="1303348"/>
                  <a:pt x="2461775" y="1284648"/>
                  <a:pt x="2429051" y="1267819"/>
                </a:cubicBezTo>
                <a:cubicBezTo>
                  <a:pt x="2396327" y="1250990"/>
                  <a:pt x="2310310" y="1229486"/>
                  <a:pt x="2277586" y="1217331"/>
                </a:cubicBezTo>
                <a:cubicBezTo>
                  <a:pt x="2244862" y="1205176"/>
                  <a:pt x="2250471" y="1207046"/>
                  <a:pt x="2232707" y="1194891"/>
                </a:cubicBezTo>
                <a:cubicBezTo>
                  <a:pt x="2214943" y="1182736"/>
                  <a:pt x="2195308" y="1156557"/>
                  <a:pt x="2170999" y="1144403"/>
                </a:cubicBezTo>
                <a:cubicBezTo>
                  <a:pt x="2146690" y="1132249"/>
                  <a:pt x="2127991" y="1163103"/>
                  <a:pt x="2086852" y="1121964"/>
                </a:cubicBezTo>
                <a:cubicBezTo>
                  <a:pt x="2045713" y="1080825"/>
                  <a:pt x="1997095" y="972369"/>
                  <a:pt x="1924167" y="897571"/>
                </a:cubicBezTo>
                <a:cubicBezTo>
                  <a:pt x="1851239" y="822773"/>
                  <a:pt x="1729693" y="718991"/>
                  <a:pt x="1649286" y="673178"/>
                </a:cubicBezTo>
                <a:cubicBezTo>
                  <a:pt x="1568879" y="627365"/>
                  <a:pt x="1506236" y="652609"/>
                  <a:pt x="1441723" y="622690"/>
                </a:cubicBezTo>
                <a:cubicBezTo>
                  <a:pt x="1377210" y="592771"/>
                  <a:pt x="1325787" y="524518"/>
                  <a:pt x="1262209" y="493664"/>
                </a:cubicBezTo>
                <a:cubicBezTo>
                  <a:pt x="1198631" y="462810"/>
                  <a:pt x="1132249" y="478705"/>
                  <a:pt x="1060256" y="437566"/>
                </a:cubicBezTo>
                <a:cubicBezTo>
                  <a:pt x="988263" y="396427"/>
                  <a:pt x="905985" y="301995"/>
                  <a:pt x="830253" y="246832"/>
                </a:cubicBezTo>
                <a:cubicBezTo>
                  <a:pt x="754521" y="191669"/>
                  <a:pt x="696553" y="136506"/>
                  <a:pt x="605861" y="106587"/>
                </a:cubicBezTo>
                <a:cubicBezTo>
                  <a:pt x="515169" y="76668"/>
                  <a:pt x="370248" y="80407"/>
                  <a:pt x="286101" y="67318"/>
                </a:cubicBezTo>
                <a:cubicBezTo>
                  <a:pt x="201954" y="54228"/>
                  <a:pt x="148660" y="39270"/>
                  <a:pt x="100977" y="28050"/>
                </a:cubicBezTo>
                <a:cubicBezTo>
                  <a:pt x="53294" y="16830"/>
                  <a:pt x="26647" y="8415"/>
                  <a:pt x="0" y="0"/>
                </a:cubicBezTo>
              </a:path>
            </a:pathLst>
          </a:cu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74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048000" y="0"/>
            <a:ext cx="5191125" cy="707886"/>
          </a:xfrm>
          <a:prstGeom prst="rect">
            <a:avLst/>
          </a:prstGeom>
          <a:solidFill>
            <a:schemeClr val="bg1"/>
          </a:solidFill>
        </p:spPr>
        <p:txBody>
          <a:bodyPr wrap="square" rtlCol="0">
            <a:spAutoFit/>
          </a:bodyPr>
          <a:lstStyle/>
          <a:p>
            <a:r>
              <a:rPr lang="en-US" sz="4000" b="1" dirty="0">
                <a:solidFill>
                  <a:prstClr val="white"/>
                </a:solidFill>
              </a:rPr>
              <a:t>Tucannon PA-27/28.1    </a:t>
            </a:r>
          </a:p>
        </p:txBody>
      </p:sp>
      <p:sp>
        <p:nvSpPr>
          <p:cNvPr id="4" name="Rectangle 3"/>
          <p:cNvSpPr/>
          <p:nvPr/>
        </p:nvSpPr>
        <p:spPr>
          <a:xfrm>
            <a:off x="3629025" y="3486150"/>
            <a:ext cx="6381750" cy="26670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380999" y="2609850"/>
            <a:ext cx="3171825" cy="245745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0086975" y="4048124"/>
            <a:ext cx="1790699" cy="246697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Chord 6"/>
          <p:cNvSpPr/>
          <p:nvPr/>
        </p:nvSpPr>
        <p:spPr>
          <a:xfrm rot="18590875">
            <a:off x="1426858" y="-40455"/>
            <a:ext cx="2155258" cy="2222100"/>
          </a:xfrm>
          <a:prstGeom prst="chord">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lowchart: Connector 7"/>
          <p:cNvSpPr/>
          <p:nvPr/>
        </p:nvSpPr>
        <p:spPr>
          <a:xfrm>
            <a:off x="9182101" y="2162175"/>
            <a:ext cx="2343150" cy="2066925"/>
          </a:xfrm>
          <a:prstGeom prst="flowChartConnector">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hord 9"/>
          <p:cNvSpPr/>
          <p:nvPr/>
        </p:nvSpPr>
        <p:spPr>
          <a:xfrm rot="17021391">
            <a:off x="7062649" y="1790850"/>
            <a:ext cx="1531162" cy="2060495"/>
          </a:xfrm>
          <a:prstGeom prst="chord">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3457575" y="1562100"/>
            <a:ext cx="3448050" cy="2190750"/>
          </a:xfrm>
          <a:custGeom>
            <a:avLst/>
            <a:gdLst>
              <a:gd name="connsiteX0" fmla="*/ 3448050 w 3448050"/>
              <a:gd name="connsiteY0" fmla="*/ 2190750 h 2190750"/>
              <a:gd name="connsiteX1" fmla="*/ 3324225 w 3448050"/>
              <a:gd name="connsiteY1" fmla="*/ 2019300 h 2190750"/>
              <a:gd name="connsiteX2" fmla="*/ 3295650 w 3448050"/>
              <a:gd name="connsiteY2" fmla="*/ 1990725 h 2190750"/>
              <a:gd name="connsiteX3" fmla="*/ 3267075 w 3448050"/>
              <a:gd name="connsiteY3" fmla="*/ 1952625 h 2190750"/>
              <a:gd name="connsiteX4" fmla="*/ 3238500 w 3448050"/>
              <a:gd name="connsiteY4" fmla="*/ 1924050 h 2190750"/>
              <a:gd name="connsiteX5" fmla="*/ 3219450 w 3448050"/>
              <a:gd name="connsiteY5" fmla="*/ 1895475 h 2190750"/>
              <a:gd name="connsiteX6" fmla="*/ 3190875 w 3448050"/>
              <a:gd name="connsiteY6" fmla="*/ 1876425 h 2190750"/>
              <a:gd name="connsiteX7" fmla="*/ 3162300 w 3448050"/>
              <a:gd name="connsiteY7" fmla="*/ 1847850 h 2190750"/>
              <a:gd name="connsiteX8" fmla="*/ 3114675 w 3448050"/>
              <a:gd name="connsiteY8" fmla="*/ 1809750 h 2190750"/>
              <a:gd name="connsiteX9" fmla="*/ 3067050 w 3448050"/>
              <a:gd name="connsiteY9" fmla="*/ 1762125 h 2190750"/>
              <a:gd name="connsiteX10" fmla="*/ 3048000 w 3448050"/>
              <a:gd name="connsiteY10" fmla="*/ 1733550 h 2190750"/>
              <a:gd name="connsiteX11" fmla="*/ 3019425 w 3448050"/>
              <a:gd name="connsiteY11" fmla="*/ 1714500 h 2190750"/>
              <a:gd name="connsiteX12" fmla="*/ 2990850 w 3448050"/>
              <a:gd name="connsiteY12" fmla="*/ 1685925 h 2190750"/>
              <a:gd name="connsiteX13" fmla="*/ 2962275 w 3448050"/>
              <a:gd name="connsiteY13" fmla="*/ 1666875 h 2190750"/>
              <a:gd name="connsiteX14" fmla="*/ 2933700 w 3448050"/>
              <a:gd name="connsiteY14" fmla="*/ 1638300 h 2190750"/>
              <a:gd name="connsiteX15" fmla="*/ 2895600 w 3448050"/>
              <a:gd name="connsiteY15" fmla="*/ 1628775 h 2190750"/>
              <a:gd name="connsiteX16" fmla="*/ 2819400 w 3448050"/>
              <a:gd name="connsiteY16" fmla="*/ 1600200 h 2190750"/>
              <a:gd name="connsiteX17" fmla="*/ 2790825 w 3448050"/>
              <a:gd name="connsiteY17" fmla="*/ 1590675 h 2190750"/>
              <a:gd name="connsiteX18" fmla="*/ 2657475 w 3448050"/>
              <a:gd name="connsiteY18" fmla="*/ 1581150 h 2190750"/>
              <a:gd name="connsiteX19" fmla="*/ 2571750 w 3448050"/>
              <a:gd name="connsiteY19" fmla="*/ 1571625 h 2190750"/>
              <a:gd name="connsiteX20" fmla="*/ 2209800 w 3448050"/>
              <a:gd name="connsiteY20" fmla="*/ 1562100 h 2190750"/>
              <a:gd name="connsiteX21" fmla="*/ 2085975 w 3448050"/>
              <a:gd name="connsiteY21" fmla="*/ 1543050 h 2190750"/>
              <a:gd name="connsiteX22" fmla="*/ 1990725 w 3448050"/>
              <a:gd name="connsiteY22" fmla="*/ 1504950 h 2190750"/>
              <a:gd name="connsiteX23" fmla="*/ 1962150 w 3448050"/>
              <a:gd name="connsiteY23" fmla="*/ 1485900 h 2190750"/>
              <a:gd name="connsiteX24" fmla="*/ 1924050 w 3448050"/>
              <a:gd name="connsiteY24" fmla="*/ 1466850 h 2190750"/>
              <a:gd name="connsiteX25" fmla="*/ 1866900 w 3448050"/>
              <a:gd name="connsiteY25" fmla="*/ 1428750 h 2190750"/>
              <a:gd name="connsiteX26" fmla="*/ 1809750 w 3448050"/>
              <a:gd name="connsiteY26" fmla="*/ 1419225 h 2190750"/>
              <a:gd name="connsiteX27" fmla="*/ 1781175 w 3448050"/>
              <a:gd name="connsiteY27" fmla="*/ 1409700 h 2190750"/>
              <a:gd name="connsiteX28" fmla="*/ 1724025 w 3448050"/>
              <a:gd name="connsiteY28" fmla="*/ 1400175 h 2190750"/>
              <a:gd name="connsiteX29" fmla="*/ 1685925 w 3448050"/>
              <a:gd name="connsiteY29" fmla="*/ 1390650 h 2190750"/>
              <a:gd name="connsiteX30" fmla="*/ 1638300 w 3448050"/>
              <a:gd name="connsiteY30" fmla="*/ 1381125 h 2190750"/>
              <a:gd name="connsiteX31" fmla="*/ 1609725 w 3448050"/>
              <a:gd name="connsiteY31" fmla="*/ 1371600 h 2190750"/>
              <a:gd name="connsiteX32" fmla="*/ 1562100 w 3448050"/>
              <a:gd name="connsiteY32" fmla="*/ 1362075 h 2190750"/>
              <a:gd name="connsiteX33" fmla="*/ 1504950 w 3448050"/>
              <a:gd name="connsiteY33" fmla="*/ 1323975 h 2190750"/>
              <a:gd name="connsiteX34" fmla="*/ 1457325 w 3448050"/>
              <a:gd name="connsiteY34" fmla="*/ 1266825 h 2190750"/>
              <a:gd name="connsiteX35" fmla="*/ 1419225 w 3448050"/>
              <a:gd name="connsiteY35" fmla="*/ 1219200 h 2190750"/>
              <a:gd name="connsiteX36" fmla="*/ 1352550 w 3448050"/>
              <a:gd name="connsiteY36" fmla="*/ 1143000 h 2190750"/>
              <a:gd name="connsiteX37" fmla="*/ 1323975 w 3448050"/>
              <a:gd name="connsiteY37" fmla="*/ 1085850 h 2190750"/>
              <a:gd name="connsiteX38" fmla="*/ 1304925 w 3448050"/>
              <a:gd name="connsiteY38" fmla="*/ 1057275 h 2190750"/>
              <a:gd name="connsiteX39" fmla="*/ 1285875 w 3448050"/>
              <a:gd name="connsiteY39" fmla="*/ 1019175 h 2190750"/>
              <a:gd name="connsiteX40" fmla="*/ 1266825 w 3448050"/>
              <a:gd name="connsiteY40" fmla="*/ 990600 h 2190750"/>
              <a:gd name="connsiteX41" fmla="*/ 1247775 w 3448050"/>
              <a:gd name="connsiteY41" fmla="*/ 933450 h 2190750"/>
              <a:gd name="connsiteX42" fmla="*/ 1219200 w 3448050"/>
              <a:gd name="connsiteY42" fmla="*/ 876300 h 2190750"/>
              <a:gd name="connsiteX43" fmla="*/ 1200150 w 3448050"/>
              <a:gd name="connsiteY43" fmla="*/ 847725 h 2190750"/>
              <a:gd name="connsiteX44" fmla="*/ 1190625 w 3448050"/>
              <a:gd name="connsiteY44" fmla="*/ 819150 h 2190750"/>
              <a:gd name="connsiteX45" fmla="*/ 1171575 w 3448050"/>
              <a:gd name="connsiteY45" fmla="*/ 790575 h 2190750"/>
              <a:gd name="connsiteX46" fmla="*/ 1152525 w 3448050"/>
              <a:gd name="connsiteY46" fmla="*/ 733425 h 2190750"/>
              <a:gd name="connsiteX47" fmla="*/ 1114425 w 3448050"/>
              <a:gd name="connsiteY47" fmla="*/ 676275 h 2190750"/>
              <a:gd name="connsiteX48" fmla="*/ 1038225 w 3448050"/>
              <a:gd name="connsiteY48" fmla="*/ 581025 h 2190750"/>
              <a:gd name="connsiteX49" fmla="*/ 990600 w 3448050"/>
              <a:gd name="connsiteY49" fmla="*/ 533400 h 2190750"/>
              <a:gd name="connsiteX50" fmla="*/ 971550 w 3448050"/>
              <a:gd name="connsiteY50" fmla="*/ 504825 h 2190750"/>
              <a:gd name="connsiteX51" fmla="*/ 876300 w 3448050"/>
              <a:gd name="connsiteY51" fmla="*/ 447675 h 2190750"/>
              <a:gd name="connsiteX52" fmla="*/ 771525 w 3448050"/>
              <a:gd name="connsiteY52" fmla="*/ 371475 h 2190750"/>
              <a:gd name="connsiteX53" fmla="*/ 714375 w 3448050"/>
              <a:gd name="connsiteY53" fmla="*/ 352425 h 2190750"/>
              <a:gd name="connsiteX54" fmla="*/ 685800 w 3448050"/>
              <a:gd name="connsiteY54" fmla="*/ 342900 h 2190750"/>
              <a:gd name="connsiteX55" fmla="*/ 647700 w 3448050"/>
              <a:gd name="connsiteY55" fmla="*/ 333375 h 2190750"/>
              <a:gd name="connsiteX56" fmla="*/ 619125 w 3448050"/>
              <a:gd name="connsiteY56" fmla="*/ 323850 h 2190750"/>
              <a:gd name="connsiteX57" fmla="*/ 552450 w 3448050"/>
              <a:gd name="connsiteY57" fmla="*/ 304800 h 2190750"/>
              <a:gd name="connsiteX58" fmla="*/ 495300 w 3448050"/>
              <a:gd name="connsiteY58" fmla="*/ 276225 h 2190750"/>
              <a:gd name="connsiteX59" fmla="*/ 438150 w 3448050"/>
              <a:gd name="connsiteY59" fmla="*/ 257175 h 2190750"/>
              <a:gd name="connsiteX60" fmla="*/ 400050 w 3448050"/>
              <a:gd name="connsiteY60" fmla="*/ 238125 h 2190750"/>
              <a:gd name="connsiteX61" fmla="*/ 371475 w 3448050"/>
              <a:gd name="connsiteY61" fmla="*/ 228600 h 2190750"/>
              <a:gd name="connsiteX62" fmla="*/ 314325 w 3448050"/>
              <a:gd name="connsiteY62" fmla="*/ 190500 h 2190750"/>
              <a:gd name="connsiteX63" fmla="*/ 257175 w 3448050"/>
              <a:gd name="connsiteY63" fmla="*/ 161925 h 2190750"/>
              <a:gd name="connsiteX64" fmla="*/ 219075 w 3448050"/>
              <a:gd name="connsiteY64" fmla="*/ 152400 h 2190750"/>
              <a:gd name="connsiteX65" fmla="*/ 190500 w 3448050"/>
              <a:gd name="connsiteY65" fmla="*/ 133350 h 2190750"/>
              <a:gd name="connsiteX66" fmla="*/ 161925 w 3448050"/>
              <a:gd name="connsiteY66" fmla="*/ 123825 h 2190750"/>
              <a:gd name="connsiteX67" fmla="*/ 114300 w 3448050"/>
              <a:gd name="connsiteY67" fmla="*/ 85725 h 2190750"/>
              <a:gd name="connsiteX68" fmla="*/ 47625 w 3448050"/>
              <a:gd name="connsiteY68" fmla="*/ 38100 h 2190750"/>
              <a:gd name="connsiteX69" fmla="*/ 0 w 3448050"/>
              <a:gd name="connsiteY69" fmla="*/ 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448050" h="2190750">
                <a:moveTo>
                  <a:pt x="3448050" y="2190750"/>
                </a:moveTo>
                <a:cubicBezTo>
                  <a:pt x="3406775" y="2133600"/>
                  <a:pt x="3366949" y="2075375"/>
                  <a:pt x="3324225" y="2019300"/>
                </a:cubicBezTo>
                <a:cubicBezTo>
                  <a:pt x="3316061" y="2008585"/>
                  <a:pt x="3304416" y="2000952"/>
                  <a:pt x="3295650" y="1990725"/>
                </a:cubicBezTo>
                <a:cubicBezTo>
                  <a:pt x="3285319" y="1978672"/>
                  <a:pt x="3277406" y="1964678"/>
                  <a:pt x="3267075" y="1952625"/>
                </a:cubicBezTo>
                <a:cubicBezTo>
                  <a:pt x="3258309" y="1942398"/>
                  <a:pt x="3247124" y="1934398"/>
                  <a:pt x="3238500" y="1924050"/>
                </a:cubicBezTo>
                <a:cubicBezTo>
                  <a:pt x="3231171" y="1915256"/>
                  <a:pt x="3227545" y="1903570"/>
                  <a:pt x="3219450" y="1895475"/>
                </a:cubicBezTo>
                <a:cubicBezTo>
                  <a:pt x="3211355" y="1887380"/>
                  <a:pt x="3199669" y="1883754"/>
                  <a:pt x="3190875" y="1876425"/>
                </a:cubicBezTo>
                <a:cubicBezTo>
                  <a:pt x="3180527" y="1867801"/>
                  <a:pt x="3172437" y="1856720"/>
                  <a:pt x="3162300" y="1847850"/>
                </a:cubicBezTo>
                <a:cubicBezTo>
                  <a:pt x="3147000" y="1834463"/>
                  <a:pt x="3129050" y="1824125"/>
                  <a:pt x="3114675" y="1809750"/>
                </a:cubicBezTo>
                <a:cubicBezTo>
                  <a:pt x="3051175" y="1746250"/>
                  <a:pt x="3143250" y="1812925"/>
                  <a:pt x="3067050" y="1762125"/>
                </a:cubicBezTo>
                <a:cubicBezTo>
                  <a:pt x="3060700" y="1752600"/>
                  <a:pt x="3056095" y="1741645"/>
                  <a:pt x="3048000" y="1733550"/>
                </a:cubicBezTo>
                <a:cubicBezTo>
                  <a:pt x="3039905" y="1725455"/>
                  <a:pt x="3028219" y="1721829"/>
                  <a:pt x="3019425" y="1714500"/>
                </a:cubicBezTo>
                <a:cubicBezTo>
                  <a:pt x="3009077" y="1705876"/>
                  <a:pt x="3001198" y="1694549"/>
                  <a:pt x="2990850" y="1685925"/>
                </a:cubicBezTo>
                <a:cubicBezTo>
                  <a:pt x="2982056" y="1678596"/>
                  <a:pt x="2971069" y="1674204"/>
                  <a:pt x="2962275" y="1666875"/>
                </a:cubicBezTo>
                <a:cubicBezTo>
                  <a:pt x="2951927" y="1658251"/>
                  <a:pt x="2945396" y="1644983"/>
                  <a:pt x="2933700" y="1638300"/>
                </a:cubicBezTo>
                <a:cubicBezTo>
                  <a:pt x="2922334" y="1631805"/>
                  <a:pt x="2907857" y="1633372"/>
                  <a:pt x="2895600" y="1628775"/>
                </a:cubicBezTo>
                <a:cubicBezTo>
                  <a:pt x="2753552" y="1575507"/>
                  <a:pt x="2956315" y="1639319"/>
                  <a:pt x="2819400" y="1600200"/>
                </a:cubicBezTo>
                <a:cubicBezTo>
                  <a:pt x="2809746" y="1597442"/>
                  <a:pt x="2800796" y="1591848"/>
                  <a:pt x="2790825" y="1590675"/>
                </a:cubicBezTo>
                <a:cubicBezTo>
                  <a:pt x="2746567" y="1585468"/>
                  <a:pt x="2701871" y="1585010"/>
                  <a:pt x="2657475" y="1581150"/>
                </a:cubicBezTo>
                <a:cubicBezTo>
                  <a:pt x="2628832" y="1578659"/>
                  <a:pt x="2600475" y="1572847"/>
                  <a:pt x="2571750" y="1571625"/>
                </a:cubicBezTo>
                <a:cubicBezTo>
                  <a:pt x="2451167" y="1566494"/>
                  <a:pt x="2330450" y="1565275"/>
                  <a:pt x="2209800" y="1562100"/>
                </a:cubicBezTo>
                <a:cubicBezTo>
                  <a:pt x="2195701" y="1560086"/>
                  <a:pt x="2103596" y="1547455"/>
                  <a:pt x="2085975" y="1543050"/>
                </a:cubicBezTo>
                <a:cubicBezTo>
                  <a:pt x="2051282" y="1534377"/>
                  <a:pt x="2021381" y="1522468"/>
                  <a:pt x="1990725" y="1504950"/>
                </a:cubicBezTo>
                <a:cubicBezTo>
                  <a:pt x="1980786" y="1499270"/>
                  <a:pt x="1972089" y="1491580"/>
                  <a:pt x="1962150" y="1485900"/>
                </a:cubicBezTo>
                <a:cubicBezTo>
                  <a:pt x="1949822" y="1478855"/>
                  <a:pt x="1936226" y="1474155"/>
                  <a:pt x="1924050" y="1466850"/>
                </a:cubicBezTo>
                <a:cubicBezTo>
                  <a:pt x="1904417" y="1455070"/>
                  <a:pt x="1889484" y="1432514"/>
                  <a:pt x="1866900" y="1428750"/>
                </a:cubicBezTo>
                <a:cubicBezTo>
                  <a:pt x="1847850" y="1425575"/>
                  <a:pt x="1828603" y="1423415"/>
                  <a:pt x="1809750" y="1419225"/>
                </a:cubicBezTo>
                <a:cubicBezTo>
                  <a:pt x="1799949" y="1417047"/>
                  <a:pt x="1790976" y="1411878"/>
                  <a:pt x="1781175" y="1409700"/>
                </a:cubicBezTo>
                <a:cubicBezTo>
                  <a:pt x="1762322" y="1405510"/>
                  <a:pt x="1742963" y="1403963"/>
                  <a:pt x="1724025" y="1400175"/>
                </a:cubicBezTo>
                <a:cubicBezTo>
                  <a:pt x="1711188" y="1397608"/>
                  <a:pt x="1698704" y="1393490"/>
                  <a:pt x="1685925" y="1390650"/>
                </a:cubicBezTo>
                <a:cubicBezTo>
                  <a:pt x="1670121" y="1387138"/>
                  <a:pt x="1654006" y="1385052"/>
                  <a:pt x="1638300" y="1381125"/>
                </a:cubicBezTo>
                <a:cubicBezTo>
                  <a:pt x="1628560" y="1378690"/>
                  <a:pt x="1619465" y="1374035"/>
                  <a:pt x="1609725" y="1371600"/>
                </a:cubicBezTo>
                <a:cubicBezTo>
                  <a:pt x="1594019" y="1367673"/>
                  <a:pt x="1577975" y="1365250"/>
                  <a:pt x="1562100" y="1362075"/>
                </a:cubicBezTo>
                <a:cubicBezTo>
                  <a:pt x="1543050" y="1349375"/>
                  <a:pt x="1515189" y="1344453"/>
                  <a:pt x="1504950" y="1323975"/>
                </a:cubicBezTo>
                <a:cubicBezTo>
                  <a:pt x="1480780" y="1275636"/>
                  <a:pt x="1497714" y="1293751"/>
                  <a:pt x="1457325" y="1266825"/>
                </a:cubicBezTo>
                <a:cubicBezTo>
                  <a:pt x="1435875" y="1202475"/>
                  <a:pt x="1465623" y="1272226"/>
                  <a:pt x="1419225" y="1219200"/>
                </a:cubicBezTo>
                <a:cubicBezTo>
                  <a:pt x="1341438" y="1130300"/>
                  <a:pt x="1416844" y="1185862"/>
                  <a:pt x="1352550" y="1143000"/>
                </a:cubicBezTo>
                <a:cubicBezTo>
                  <a:pt x="1297955" y="1061108"/>
                  <a:pt x="1363410" y="1164720"/>
                  <a:pt x="1323975" y="1085850"/>
                </a:cubicBezTo>
                <a:cubicBezTo>
                  <a:pt x="1318855" y="1075611"/>
                  <a:pt x="1310605" y="1067214"/>
                  <a:pt x="1304925" y="1057275"/>
                </a:cubicBezTo>
                <a:cubicBezTo>
                  <a:pt x="1297880" y="1044947"/>
                  <a:pt x="1292920" y="1031503"/>
                  <a:pt x="1285875" y="1019175"/>
                </a:cubicBezTo>
                <a:cubicBezTo>
                  <a:pt x="1280195" y="1009236"/>
                  <a:pt x="1271474" y="1001061"/>
                  <a:pt x="1266825" y="990600"/>
                </a:cubicBezTo>
                <a:cubicBezTo>
                  <a:pt x="1258670" y="972250"/>
                  <a:pt x="1258914" y="950158"/>
                  <a:pt x="1247775" y="933450"/>
                </a:cubicBezTo>
                <a:cubicBezTo>
                  <a:pt x="1193180" y="851558"/>
                  <a:pt x="1258635" y="955170"/>
                  <a:pt x="1219200" y="876300"/>
                </a:cubicBezTo>
                <a:cubicBezTo>
                  <a:pt x="1214080" y="866061"/>
                  <a:pt x="1205270" y="857964"/>
                  <a:pt x="1200150" y="847725"/>
                </a:cubicBezTo>
                <a:cubicBezTo>
                  <a:pt x="1195660" y="838745"/>
                  <a:pt x="1195115" y="828130"/>
                  <a:pt x="1190625" y="819150"/>
                </a:cubicBezTo>
                <a:cubicBezTo>
                  <a:pt x="1185505" y="808911"/>
                  <a:pt x="1176224" y="801036"/>
                  <a:pt x="1171575" y="790575"/>
                </a:cubicBezTo>
                <a:cubicBezTo>
                  <a:pt x="1163420" y="772225"/>
                  <a:pt x="1163664" y="750133"/>
                  <a:pt x="1152525" y="733425"/>
                </a:cubicBezTo>
                <a:cubicBezTo>
                  <a:pt x="1139825" y="714375"/>
                  <a:pt x="1128728" y="694153"/>
                  <a:pt x="1114425" y="676275"/>
                </a:cubicBezTo>
                <a:cubicBezTo>
                  <a:pt x="1089025" y="644525"/>
                  <a:pt x="1060779" y="614856"/>
                  <a:pt x="1038225" y="581025"/>
                </a:cubicBezTo>
                <a:cubicBezTo>
                  <a:pt x="1012825" y="542925"/>
                  <a:pt x="1028700" y="558800"/>
                  <a:pt x="990600" y="533400"/>
                </a:cubicBezTo>
                <a:cubicBezTo>
                  <a:pt x="984250" y="523875"/>
                  <a:pt x="980165" y="512363"/>
                  <a:pt x="971550" y="504825"/>
                </a:cubicBezTo>
                <a:cubicBezTo>
                  <a:pt x="895986" y="438707"/>
                  <a:pt x="938971" y="489456"/>
                  <a:pt x="876300" y="447675"/>
                </a:cubicBezTo>
                <a:cubicBezTo>
                  <a:pt x="850362" y="430383"/>
                  <a:pt x="801032" y="381311"/>
                  <a:pt x="771525" y="371475"/>
                </a:cubicBezTo>
                <a:lnTo>
                  <a:pt x="714375" y="352425"/>
                </a:lnTo>
                <a:cubicBezTo>
                  <a:pt x="704850" y="349250"/>
                  <a:pt x="695540" y="345335"/>
                  <a:pt x="685800" y="342900"/>
                </a:cubicBezTo>
                <a:cubicBezTo>
                  <a:pt x="673100" y="339725"/>
                  <a:pt x="660287" y="336971"/>
                  <a:pt x="647700" y="333375"/>
                </a:cubicBezTo>
                <a:cubicBezTo>
                  <a:pt x="638046" y="330617"/>
                  <a:pt x="628779" y="326608"/>
                  <a:pt x="619125" y="323850"/>
                </a:cubicBezTo>
                <a:cubicBezTo>
                  <a:pt x="597935" y="317796"/>
                  <a:pt x="573004" y="313935"/>
                  <a:pt x="552450" y="304800"/>
                </a:cubicBezTo>
                <a:cubicBezTo>
                  <a:pt x="532987" y="296150"/>
                  <a:pt x="514960" y="284417"/>
                  <a:pt x="495300" y="276225"/>
                </a:cubicBezTo>
                <a:cubicBezTo>
                  <a:pt x="476764" y="268502"/>
                  <a:pt x="456111" y="266155"/>
                  <a:pt x="438150" y="257175"/>
                </a:cubicBezTo>
                <a:cubicBezTo>
                  <a:pt x="425450" y="250825"/>
                  <a:pt x="413101" y="243718"/>
                  <a:pt x="400050" y="238125"/>
                </a:cubicBezTo>
                <a:cubicBezTo>
                  <a:pt x="390822" y="234170"/>
                  <a:pt x="380252" y="233476"/>
                  <a:pt x="371475" y="228600"/>
                </a:cubicBezTo>
                <a:cubicBezTo>
                  <a:pt x="351461" y="217481"/>
                  <a:pt x="336045" y="197740"/>
                  <a:pt x="314325" y="190500"/>
                </a:cubicBezTo>
                <a:cubicBezTo>
                  <a:pt x="193918" y="150364"/>
                  <a:pt x="386426" y="217318"/>
                  <a:pt x="257175" y="161925"/>
                </a:cubicBezTo>
                <a:cubicBezTo>
                  <a:pt x="245143" y="156768"/>
                  <a:pt x="231775" y="155575"/>
                  <a:pt x="219075" y="152400"/>
                </a:cubicBezTo>
                <a:cubicBezTo>
                  <a:pt x="209550" y="146050"/>
                  <a:pt x="200739" y="138470"/>
                  <a:pt x="190500" y="133350"/>
                </a:cubicBezTo>
                <a:cubicBezTo>
                  <a:pt x="181520" y="128860"/>
                  <a:pt x="169765" y="130097"/>
                  <a:pt x="161925" y="123825"/>
                </a:cubicBezTo>
                <a:cubicBezTo>
                  <a:pt x="100377" y="74586"/>
                  <a:pt x="186124" y="109666"/>
                  <a:pt x="114300" y="85725"/>
                </a:cubicBezTo>
                <a:cubicBezTo>
                  <a:pt x="51897" y="23322"/>
                  <a:pt x="122847" y="88248"/>
                  <a:pt x="47625" y="38100"/>
                </a:cubicBezTo>
                <a:cubicBezTo>
                  <a:pt x="30709" y="26823"/>
                  <a:pt x="0" y="0"/>
                  <a:pt x="0" y="0"/>
                </a:cubicBez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504825" y="771525"/>
            <a:ext cx="857250" cy="228600"/>
          </a:xfrm>
          <a:custGeom>
            <a:avLst/>
            <a:gdLst>
              <a:gd name="connsiteX0" fmla="*/ 857250 w 857250"/>
              <a:gd name="connsiteY0" fmla="*/ 228600 h 228600"/>
              <a:gd name="connsiteX1" fmla="*/ 571500 w 857250"/>
              <a:gd name="connsiteY1" fmla="*/ 171450 h 228600"/>
              <a:gd name="connsiteX2" fmla="*/ 542925 w 857250"/>
              <a:gd name="connsiteY2" fmla="*/ 161925 h 228600"/>
              <a:gd name="connsiteX3" fmla="*/ 485775 w 857250"/>
              <a:gd name="connsiteY3" fmla="*/ 123825 h 228600"/>
              <a:gd name="connsiteX4" fmla="*/ 361950 w 857250"/>
              <a:gd name="connsiteY4" fmla="*/ 95250 h 228600"/>
              <a:gd name="connsiteX5" fmla="*/ 295275 w 857250"/>
              <a:gd name="connsiteY5" fmla="*/ 85725 h 228600"/>
              <a:gd name="connsiteX6" fmla="*/ 266700 w 857250"/>
              <a:gd name="connsiteY6" fmla="*/ 76200 h 228600"/>
              <a:gd name="connsiteX7" fmla="*/ 219075 w 857250"/>
              <a:gd name="connsiteY7" fmla="*/ 57150 h 228600"/>
              <a:gd name="connsiteX8" fmla="*/ 161925 w 857250"/>
              <a:gd name="connsiteY8" fmla="*/ 47625 h 228600"/>
              <a:gd name="connsiteX9" fmla="*/ 133350 w 857250"/>
              <a:gd name="connsiteY9" fmla="*/ 38100 h 228600"/>
              <a:gd name="connsiteX10" fmla="*/ 95250 w 857250"/>
              <a:gd name="connsiteY10" fmla="*/ 28575 h 228600"/>
              <a:gd name="connsiteX11" fmla="*/ 38100 w 857250"/>
              <a:gd name="connsiteY11" fmla="*/ 9525 h 228600"/>
              <a:gd name="connsiteX12" fmla="*/ 0 w 857250"/>
              <a:gd name="connsiteY12"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228600">
                <a:moveTo>
                  <a:pt x="857250" y="228600"/>
                </a:moveTo>
                <a:lnTo>
                  <a:pt x="571500" y="171450"/>
                </a:lnTo>
                <a:cubicBezTo>
                  <a:pt x="561678" y="169367"/>
                  <a:pt x="551702" y="166801"/>
                  <a:pt x="542925" y="161925"/>
                </a:cubicBezTo>
                <a:cubicBezTo>
                  <a:pt x="522911" y="150806"/>
                  <a:pt x="507987" y="129378"/>
                  <a:pt x="485775" y="123825"/>
                </a:cubicBezTo>
                <a:cubicBezTo>
                  <a:pt x="443750" y="113319"/>
                  <a:pt x="405730" y="103459"/>
                  <a:pt x="361950" y="95250"/>
                </a:cubicBezTo>
                <a:cubicBezTo>
                  <a:pt x="339884" y="91113"/>
                  <a:pt x="317500" y="88900"/>
                  <a:pt x="295275" y="85725"/>
                </a:cubicBezTo>
                <a:cubicBezTo>
                  <a:pt x="285750" y="82550"/>
                  <a:pt x="276101" y="79725"/>
                  <a:pt x="266700" y="76200"/>
                </a:cubicBezTo>
                <a:cubicBezTo>
                  <a:pt x="250691" y="70197"/>
                  <a:pt x="235570" y="61649"/>
                  <a:pt x="219075" y="57150"/>
                </a:cubicBezTo>
                <a:cubicBezTo>
                  <a:pt x="200443" y="52068"/>
                  <a:pt x="180778" y="51815"/>
                  <a:pt x="161925" y="47625"/>
                </a:cubicBezTo>
                <a:cubicBezTo>
                  <a:pt x="152124" y="45447"/>
                  <a:pt x="143004" y="40858"/>
                  <a:pt x="133350" y="38100"/>
                </a:cubicBezTo>
                <a:cubicBezTo>
                  <a:pt x="120763" y="34504"/>
                  <a:pt x="107789" y="32337"/>
                  <a:pt x="95250" y="28575"/>
                </a:cubicBezTo>
                <a:cubicBezTo>
                  <a:pt x="76016" y="22805"/>
                  <a:pt x="57581" y="14395"/>
                  <a:pt x="38100" y="9525"/>
                </a:cubicBezTo>
                <a:lnTo>
                  <a:pt x="0" y="0"/>
                </a:ln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reeform 12"/>
          <p:cNvSpPr/>
          <p:nvPr/>
        </p:nvSpPr>
        <p:spPr>
          <a:xfrm>
            <a:off x="1543050" y="2524125"/>
            <a:ext cx="5267119" cy="1847850"/>
          </a:xfrm>
          <a:custGeom>
            <a:avLst/>
            <a:gdLst>
              <a:gd name="connsiteX0" fmla="*/ 5416300 w 5444669"/>
              <a:gd name="connsiteY0" fmla="*/ 1390650 h 2105025"/>
              <a:gd name="connsiteX1" fmla="*/ 5025775 w 5444669"/>
              <a:gd name="connsiteY1" fmla="*/ 1276350 h 2105025"/>
              <a:gd name="connsiteX2" fmla="*/ 4997200 w 5444669"/>
              <a:gd name="connsiteY2" fmla="*/ 1266825 h 2105025"/>
              <a:gd name="connsiteX3" fmla="*/ 4921000 w 5444669"/>
              <a:gd name="connsiteY3" fmla="*/ 1257300 h 2105025"/>
              <a:gd name="connsiteX4" fmla="*/ 4882900 w 5444669"/>
              <a:gd name="connsiteY4" fmla="*/ 1247775 h 2105025"/>
              <a:gd name="connsiteX5" fmla="*/ 4768600 w 5444669"/>
              <a:gd name="connsiteY5" fmla="*/ 1228725 h 2105025"/>
              <a:gd name="connsiteX6" fmla="*/ 4654300 w 5444669"/>
              <a:gd name="connsiteY6" fmla="*/ 1190625 h 2105025"/>
              <a:gd name="connsiteX7" fmla="*/ 4568575 w 5444669"/>
              <a:gd name="connsiteY7" fmla="*/ 1171575 h 2105025"/>
              <a:gd name="connsiteX8" fmla="*/ 4492375 w 5444669"/>
              <a:gd name="connsiteY8" fmla="*/ 1152525 h 2105025"/>
              <a:gd name="connsiteX9" fmla="*/ 4368550 w 5444669"/>
              <a:gd name="connsiteY9" fmla="*/ 1104900 h 2105025"/>
              <a:gd name="connsiteX10" fmla="*/ 4311400 w 5444669"/>
              <a:gd name="connsiteY10" fmla="*/ 1085850 h 2105025"/>
              <a:gd name="connsiteX11" fmla="*/ 4225675 w 5444669"/>
              <a:gd name="connsiteY11" fmla="*/ 1066800 h 2105025"/>
              <a:gd name="connsiteX12" fmla="*/ 4168525 w 5444669"/>
              <a:gd name="connsiteY12" fmla="*/ 1047750 h 2105025"/>
              <a:gd name="connsiteX13" fmla="*/ 4111375 w 5444669"/>
              <a:gd name="connsiteY13" fmla="*/ 1038225 h 2105025"/>
              <a:gd name="connsiteX14" fmla="*/ 4082800 w 5444669"/>
              <a:gd name="connsiteY14" fmla="*/ 1028700 h 2105025"/>
              <a:gd name="connsiteX15" fmla="*/ 3749425 w 5444669"/>
              <a:gd name="connsiteY15" fmla="*/ 1019175 h 2105025"/>
              <a:gd name="connsiteX16" fmla="*/ 3663700 w 5444669"/>
              <a:gd name="connsiteY16" fmla="*/ 1009650 h 2105025"/>
              <a:gd name="connsiteX17" fmla="*/ 3587500 w 5444669"/>
              <a:gd name="connsiteY17" fmla="*/ 1000125 h 2105025"/>
              <a:gd name="connsiteX18" fmla="*/ 3416050 w 5444669"/>
              <a:gd name="connsiteY18" fmla="*/ 990600 h 2105025"/>
              <a:gd name="connsiteX19" fmla="*/ 3292225 w 5444669"/>
              <a:gd name="connsiteY19" fmla="*/ 971550 h 2105025"/>
              <a:gd name="connsiteX20" fmla="*/ 3235075 w 5444669"/>
              <a:gd name="connsiteY20" fmla="*/ 962025 h 2105025"/>
              <a:gd name="connsiteX21" fmla="*/ 3130300 w 5444669"/>
              <a:gd name="connsiteY21" fmla="*/ 952500 h 2105025"/>
              <a:gd name="connsiteX22" fmla="*/ 3063625 w 5444669"/>
              <a:gd name="connsiteY22" fmla="*/ 933450 h 2105025"/>
              <a:gd name="connsiteX23" fmla="*/ 3035050 w 5444669"/>
              <a:gd name="connsiteY23" fmla="*/ 914400 h 2105025"/>
              <a:gd name="connsiteX24" fmla="*/ 2987425 w 5444669"/>
              <a:gd name="connsiteY24" fmla="*/ 904875 h 2105025"/>
              <a:gd name="connsiteX25" fmla="*/ 2930275 w 5444669"/>
              <a:gd name="connsiteY25" fmla="*/ 885825 h 2105025"/>
              <a:gd name="connsiteX26" fmla="*/ 2892175 w 5444669"/>
              <a:gd name="connsiteY26" fmla="*/ 876300 h 2105025"/>
              <a:gd name="connsiteX27" fmla="*/ 2854075 w 5444669"/>
              <a:gd name="connsiteY27" fmla="*/ 857250 h 2105025"/>
              <a:gd name="connsiteX28" fmla="*/ 2777875 w 5444669"/>
              <a:gd name="connsiteY28" fmla="*/ 838200 h 2105025"/>
              <a:gd name="connsiteX29" fmla="*/ 2692150 w 5444669"/>
              <a:gd name="connsiteY29" fmla="*/ 790575 h 2105025"/>
              <a:gd name="connsiteX30" fmla="*/ 2654050 w 5444669"/>
              <a:gd name="connsiteY30" fmla="*/ 762000 h 2105025"/>
              <a:gd name="connsiteX31" fmla="*/ 2635000 w 5444669"/>
              <a:gd name="connsiteY31" fmla="*/ 733425 h 2105025"/>
              <a:gd name="connsiteX32" fmla="*/ 2539750 w 5444669"/>
              <a:gd name="connsiteY32" fmla="*/ 628650 h 2105025"/>
              <a:gd name="connsiteX33" fmla="*/ 2482600 w 5444669"/>
              <a:gd name="connsiteY33" fmla="*/ 600075 h 2105025"/>
              <a:gd name="connsiteX34" fmla="*/ 2454025 w 5444669"/>
              <a:gd name="connsiteY34" fmla="*/ 581025 h 2105025"/>
              <a:gd name="connsiteX35" fmla="*/ 2311150 w 5444669"/>
              <a:gd name="connsiteY35" fmla="*/ 561975 h 2105025"/>
              <a:gd name="connsiteX36" fmla="*/ 2254000 w 5444669"/>
              <a:gd name="connsiteY36" fmla="*/ 542925 h 2105025"/>
              <a:gd name="connsiteX37" fmla="*/ 2225425 w 5444669"/>
              <a:gd name="connsiteY37" fmla="*/ 533400 h 2105025"/>
              <a:gd name="connsiteX38" fmla="*/ 2196850 w 5444669"/>
              <a:gd name="connsiteY38" fmla="*/ 504825 h 2105025"/>
              <a:gd name="connsiteX39" fmla="*/ 2149225 w 5444669"/>
              <a:gd name="connsiteY39" fmla="*/ 476250 h 2105025"/>
              <a:gd name="connsiteX40" fmla="*/ 2111125 w 5444669"/>
              <a:gd name="connsiteY40" fmla="*/ 447675 h 2105025"/>
              <a:gd name="connsiteX41" fmla="*/ 2053975 w 5444669"/>
              <a:gd name="connsiteY41" fmla="*/ 400050 h 2105025"/>
              <a:gd name="connsiteX42" fmla="*/ 1996825 w 5444669"/>
              <a:gd name="connsiteY42" fmla="*/ 352425 h 2105025"/>
              <a:gd name="connsiteX43" fmla="*/ 1958725 w 5444669"/>
              <a:gd name="connsiteY43" fmla="*/ 342900 h 2105025"/>
              <a:gd name="connsiteX44" fmla="*/ 1853950 w 5444669"/>
              <a:gd name="connsiteY44" fmla="*/ 323850 h 2105025"/>
              <a:gd name="connsiteX45" fmla="*/ 1787275 w 5444669"/>
              <a:gd name="connsiteY45" fmla="*/ 304800 h 2105025"/>
              <a:gd name="connsiteX46" fmla="*/ 1720600 w 5444669"/>
              <a:gd name="connsiteY46" fmla="*/ 295275 h 2105025"/>
              <a:gd name="connsiteX47" fmla="*/ 1653925 w 5444669"/>
              <a:gd name="connsiteY47" fmla="*/ 276225 h 2105025"/>
              <a:gd name="connsiteX48" fmla="*/ 1606300 w 5444669"/>
              <a:gd name="connsiteY48" fmla="*/ 266700 h 2105025"/>
              <a:gd name="connsiteX49" fmla="*/ 1577725 w 5444669"/>
              <a:gd name="connsiteY49" fmla="*/ 257175 h 2105025"/>
              <a:gd name="connsiteX50" fmla="*/ 1511050 w 5444669"/>
              <a:gd name="connsiteY50" fmla="*/ 247650 h 2105025"/>
              <a:gd name="connsiteX51" fmla="*/ 1415800 w 5444669"/>
              <a:gd name="connsiteY51" fmla="*/ 219075 h 2105025"/>
              <a:gd name="connsiteX52" fmla="*/ 1368175 w 5444669"/>
              <a:gd name="connsiteY52" fmla="*/ 209550 h 2105025"/>
              <a:gd name="connsiteX53" fmla="*/ 1320550 w 5444669"/>
              <a:gd name="connsiteY53" fmla="*/ 190500 h 2105025"/>
              <a:gd name="connsiteX54" fmla="*/ 1111000 w 5444669"/>
              <a:gd name="connsiteY54" fmla="*/ 161925 h 2105025"/>
              <a:gd name="connsiteX55" fmla="*/ 977650 w 5444669"/>
              <a:gd name="connsiteY55" fmla="*/ 152400 h 2105025"/>
              <a:gd name="connsiteX56" fmla="*/ 777625 w 5444669"/>
              <a:gd name="connsiteY56" fmla="*/ 123825 h 2105025"/>
              <a:gd name="connsiteX57" fmla="*/ 644275 w 5444669"/>
              <a:gd name="connsiteY57" fmla="*/ 85725 h 2105025"/>
              <a:gd name="connsiteX58" fmla="*/ 615700 w 5444669"/>
              <a:gd name="connsiteY58" fmla="*/ 66675 h 2105025"/>
              <a:gd name="connsiteX59" fmla="*/ 529975 w 5444669"/>
              <a:gd name="connsiteY59" fmla="*/ 47625 h 2105025"/>
              <a:gd name="connsiteX60" fmla="*/ 501400 w 5444669"/>
              <a:gd name="connsiteY60" fmla="*/ 38100 h 2105025"/>
              <a:gd name="connsiteX61" fmla="*/ 310900 w 5444669"/>
              <a:gd name="connsiteY61" fmla="*/ 19050 h 2105025"/>
              <a:gd name="connsiteX62" fmla="*/ 272800 w 5444669"/>
              <a:gd name="connsiteY62" fmla="*/ 9525 h 2105025"/>
              <a:gd name="connsiteX63" fmla="*/ 244225 w 5444669"/>
              <a:gd name="connsiteY63" fmla="*/ 0 h 2105025"/>
              <a:gd name="connsiteX64" fmla="*/ 34675 w 5444669"/>
              <a:gd name="connsiteY64" fmla="*/ 9525 h 2105025"/>
              <a:gd name="connsiteX65" fmla="*/ 25150 w 5444669"/>
              <a:gd name="connsiteY65" fmla="*/ 304800 h 2105025"/>
              <a:gd name="connsiteX66" fmla="*/ 72775 w 5444669"/>
              <a:gd name="connsiteY66" fmla="*/ 342900 h 2105025"/>
              <a:gd name="connsiteX67" fmla="*/ 129925 w 5444669"/>
              <a:gd name="connsiteY67" fmla="*/ 400050 h 2105025"/>
              <a:gd name="connsiteX68" fmla="*/ 158500 w 5444669"/>
              <a:gd name="connsiteY68" fmla="*/ 438150 h 2105025"/>
              <a:gd name="connsiteX69" fmla="*/ 244225 w 5444669"/>
              <a:gd name="connsiteY69" fmla="*/ 504825 h 2105025"/>
              <a:gd name="connsiteX70" fmla="*/ 301375 w 5444669"/>
              <a:gd name="connsiteY70" fmla="*/ 571500 h 2105025"/>
              <a:gd name="connsiteX71" fmla="*/ 339475 w 5444669"/>
              <a:gd name="connsiteY71" fmla="*/ 590550 h 2105025"/>
              <a:gd name="connsiteX72" fmla="*/ 368050 w 5444669"/>
              <a:gd name="connsiteY72" fmla="*/ 619125 h 2105025"/>
              <a:gd name="connsiteX73" fmla="*/ 444250 w 5444669"/>
              <a:gd name="connsiteY73" fmla="*/ 647700 h 2105025"/>
              <a:gd name="connsiteX74" fmla="*/ 529975 w 5444669"/>
              <a:gd name="connsiteY74" fmla="*/ 714375 h 2105025"/>
              <a:gd name="connsiteX75" fmla="*/ 587125 w 5444669"/>
              <a:gd name="connsiteY75" fmla="*/ 762000 h 2105025"/>
              <a:gd name="connsiteX76" fmla="*/ 615700 w 5444669"/>
              <a:gd name="connsiteY76" fmla="*/ 771525 h 2105025"/>
              <a:gd name="connsiteX77" fmla="*/ 663325 w 5444669"/>
              <a:gd name="connsiteY77" fmla="*/ 809625 h 2105025"/>
              <a:gd name="connsiteX78" fmla="*/ 739525 w 5444669"/>
              <a:gd name="connsiteY78" fmla="*/ 876300 h 2105025"/>
              <a:gd name="connsiteX79" fmla="*/ 796675 w 5444669"/>
              <a:gd name="connsiteY79" fmla="*/ 914400 h 2105025"/>
              <a:gd name="connsiteX80" fmla="*/ 872875 w 5444669"/>
              <a:gd name="connsiteY80" fmla="*/ 971550 h 2105025"/>
              <a:gd name="connsiteX81" fmla="*/ 901450 w 5444669"/>
              <a:gd name="connsiteY81" fmla="*/ 990600 h 2105025"/>
              <a:gd name="connsiteX82" fmla="*/ 977650 w 5444669"/>
              <a:gd name="connsiteY82" fmla="*/ 1028700 h 2105025"/>
              <a:gd name="connsiteX83" fmla="*/ 1034800 w 5444669"/>
              <a:gd name="connsiteY83" fmla="*/ 1066800 h 2105025"/>
              <a:gd name="connsiteX84" fmla="*/ 1111000 w 5444669"/>
              <a:gd name="connsiteY84" fmla="*/ 1123950 h 2105025"/>
              <a:gd name="connsiteX85" fmla="*/ 1149100 w 5444669"/>
              <a:gd name="connsiteY85" fmla="*/ 1133475 h 2105025"/>
              <a:gd name="connsiteX86" fmla="*/ 1196725 w 5444669"/>
              <a:gd name="connsiteY86" fmla="*/ 1171575 h 2105025"/>
              <a:gd name="connsiteX87" fmla="*/ 1225300 w 5444669"/>
              <a:gd name="connsiteY87" fmla="*/ 1200150 h 2105025"/>
              <a:gd name="connsiteX88" fmla="*/ 1291975 w 5444669"/>
              <a:gd name="connsiteY88" fmla="*/ 1247775 h 2105025"/>
              <a:gd name="connsiteX89" fmla="*/ 1339600 w 5444669"/>
              <a:gd name="connsiteY89" fmla="*/ 1266825 h 2105025"/>
              <a:gd name="connsiteX90" fmla="*/ 1415800 w 5444669"/>
              <a:gd name="connsiteY90" fmla="*/ 1333500 h 2105025"/>
              <a:gd name="connsiteX91" fmla="*/ 1472950 w 5444669"/>
              <a:gd name="connsiteY91" fmla="*/ 1371600 h 2105025"/>
              <a:gd name="connsiteX92" fmla="*/ 1520575 w 5444669"/>
              <a:gd name="connsiteY92" fmla="*/ 1419225 h 2105025"/>
              <a:gd name="connsiteX93" fmla="*/ 1539625 w 5444669"/>
              <a:gd name="connsiteY93" fmla="*/ 1447800 h 2105025"/>
              <a:gd name="connsiteX94" fmla="*/ 1625350 w 5444669"/>
              <a:gd name="connsiteY94" fmla="*/ 1504950 h 2105025"/>
              <a:gd name="connsiteX95" fmla="*/ 1653925 w 5444669"/>
              <a:gd name="connsiteY95" fmla="*/ 1533525 h 2105025"/>
              <a:gd name="connsiteX96" fmla="*/ 1682500 w 5444669"/>
              <a:gd name="connsiteY96" fmla="*/ 1543050 h 2105025"/>
              <a:gd name="connsiteX97" fmla="*/ 1739650 w 5444669"/>
              <a:gd name="connsiteY97" fmla="*/ 1581150 h 2105025"/>
              <a:gd name="connsiteX98" fmla="*/ 1777750 w 5444669"/>
              <a:gd name="connsiteY98" fmla="*/ 1600200 h 2105025"/>
              <a:gd name="connsiteX99" fmla="*/ 1911100 w 5444669"/>
              <a:gd name="connsiteY99" fmla="*/ 1704975 h 2105025"/>
              <a:gd name="connsiteX100" fmla="*/ 2015875 w 5444669"/>
              <a:gd name="connsiteY100" fmla="*/ 1733550 h 2105025"/>
              <a:gd name="connsiteX101" fmla="*/ 2092075 w 5444669"/>
              <a:gd name="connsiteY101" fmla="*/ 1752600 h 2105025"/>
              <a:gd name="connsiteX102" fmla="*/ 2130175 w 5444669"/>
              <a:gd name="connsiteY102" fmla="*/ 1771650 h 2105025"/>
              <a:gd name="connsiteX103" fmla="*/ 2158750 w 5444669"/>
              <a:gd name="connsiteY103" fmla="*/ 1781175 h 2105025"/>
              <a:gd name="connsiteX104" fmla="*/ 2187325 w 5444669"/>
              <a:gd name="connsiteY104" fmla="*/ 1800225 h 2105025"/>
              <a:gd name="connsiteX105" fmla="*/ 2244475 w 5444669"/>
              <a:gd name="connsiteY105" fmla="*/ 1819275 h 2105025"/>
              <a:gd name="connsiteX106" fmla="*/ 2273050 w 5444669"/>
              <a:gd name="connsiteY106" fmla="*/ 1828800 h 2105025"/>
              <a:gd name="connsiteX107" fmla="*/ 2301625 w 5444669"/>
              <a:gd name="connsiteY107" fmla="*/ 1838325 h 2105025"/>
              <a:gd name="connsiteX108" fmla="*/ 2339725 w 5444669"/>
              <a:gd name="connsiteY108" fmla="*/ 1847850 h 2105025"/>
              <a:gd name="connsiteX109" fmla="*/ 2463550 w 5444669"/>
              <a:gd name="connsiteY109" fmla="*/ 1876425 h 2105025"/>
              <a:gd name="connsiteX110" fmla="*/ 2539750 w 5444669"/>
              <a:gd name="connsiteY110" fmla="*/ 1895475 h 2105025"/>
              <a:gd name="connsiteX111" fmla="*/ 2596900 w 5444669"/>
              <a:gd name="connsiteY111" fmla="*/ 1914525 h 2105025"/>
              <a:gd name="connsiteX112" fmla="*/ 2635000 w 5444669"/>
              <a:gd name="connsiteY112" fmla="*/ 1924050 h 2105025"/>
              <a:gd name="connsiteX113" fmla="*/ 2701675 w 5444669"/>
              <a:gd name="connsiteY113" fmla="*/ 1943100 h 2105025"/>
              <a:gd name="connsiteX114" fmla="*/ 2854075 w 5444669"/>
              <a:gd name="connsiteY114" fmla="*/ 1952625 h 2105025"/>
              <a:gd name="connsiteX115" fmla="*/ 2977900 w 5444669"/>
              <a:gd name="connsiteY115" fmla="*/ 1981200 h 2105025"/>
              <a:gd name="connsiteX116" fmla="*/ 3006475 w 5444669"/>
              <a:gd name="connsiteY116" fmla="*/ 1990725 h 2105025"/>
              <a:gd name="connsiteX117" fmla="*/ 3044575 w 5444669"/>
              <a:gd name="connsiteY117" fmla="*/ 2000250 h 2105025"/>
              <a:gd name="connsiteX118" fmla="*/ 3092200 w 5444669"/>
              <a:gd name="connsiteY118" fmla="*/ 2019300 h 2105025"/>
              <a:gd name="connsiteX119" fmla="*/ 3120775 w 5444669"/>
              <a:gd name="connsiteY119" fmla="*/ 2028825 h 2105025"/>
              <a:gd name="connsiteX120" fmla="*/ 3196975 w 5444669"/>
              <a:gd name="connsiteY120" fmla="*/ 2057400 h 2105025"/>
              <a:gd name="connsiteX121" fmla="*/ 3292225 w 5444669"/>
              <a:gd name="connsiteY121" fmla="*/ 2076450 h 2105025"/>
              <a:gd name="connsiteX122" fmla="*/ 3339850 w 5444669"/>
              <a:gd name="connsiteY122" fmla="*/ 2085975 h 2105025"/>
              <a:gd name="connsiteX123" fmla="*/ 3387475 w 5444669"/>
              <a:gd name="connsiteY123" fmla="*/ 2105025 h 2105025"/>
              <a:gd name="connsiteX124" fmla="*/ 3797050 w 5444669"/>
              <a:gd name="connsiteY124" fmla="*/ 2095500 h 2105025"/>
              <a:gd name="connsiteX125" fmla="*/ 4139950 w 5444669"/>
              <a:gd name="connsiteY125" fmla="*/ 2076450 h 2105025"/>
              <a:gd name="connsiteX126" fmla="*/ 4330450 w 5444669"/>
              <a:gd name="connsiteY126" fmla="*/ 2047875 h 2105025"/>
              <a:gd name="connsiteX127" fmla="*/ 4359025 w 5444669"/>
              <a:gd name="connsiteY127" fmla="*/ 2038350 h 2105025"/>
              <a:gd name="connsiteX128" fmla="*/ 4482850 w 5444669"/>
              <a:gd name="connsiteY128" fmla="*/ 2019300 h 2105025"/>
              <a:gd name="connsiteX129" fmla="*/ 4606675 w 5444669"/>
              <a:gd name="connsiteY129" fmla="*/ 1990725 h 2105025"/>
              <a:gd name="connsiteX130" fmla="*/ 4663825 w 5444669"/>
              <a:gd name="connsiteY130" fmla="*/ 1971675 h 2105025"/>
              <a:gd name="connsiteX131" fmla="*/ 4692400 w 5444669"/>
              <a:gd name="connsiteY131" fmla="*/ 1962150 h 2105025"/>
              <a:gd name="connsiteX132" fmla="*/ 4787650 w 5444669"/>
              <a:gd name="connsiteY132" fmla="*/ 1943100 h 2105025"/>
              <a:gd name="connsiteX133" fmla="*/ 4844800 w 5444669"/>
              <a:gd name="connsiteY133" fmla="*/ 1924050 h 2105025"/>
              <a:gd name="connsiteX134" fmla="*/ 4940050 w 5444669"/>
              <a:gd name="connsiteY134" fmla="*/ 1876425 h 2105025"/>
              <a:gd name="connsiteX135" fmla="*/ 5016250 w 5444669"/>
              <a:gd name="connsiteY135" fmla="*/ 1857375 h 2105025"/>
              <a:gd name="connsiteX136" fmla="*/ 5054350 w 5444669"/>
              <a:gd name="connsiteY136" fmla="*/ 1809750 h 2105025"/>
              <a:gd name="connsiteX137" fmla="*/ 5111500 w 5444669"/>
              <a:gd name="connsiteY137" fmla="*/ 1762125 h 2105025"/>
              <a:gd name="connsiteX138" fmla="*/ 5216275 w 5444669"/>
              <a:gd name="connsiteY138" fmla="*/ 1704975 h 2105025"/>
              <a:gd name="connsiteX139" fmla="*/ 5235325 w 5444669"/>
              <a:gd name="connsiteY139" fmla="*/ 1676400 h 2105025"/>
              <a:gd name="connsiteX140" fmla="*/ 5263900 w 5444669"/>
              <a:gd name="connsiteY140" fmla="*/ 1657350 h 2105025"/>
              <a:gd name="connsiteX141" fmla="*/ 5321050 w 5444669"/>
              <a:gd name="connsiteY141" fmla="*/ 1562100 h 2105025"/>
              <a:gd name="connsiteX142" fmla="*/ 5359150 w 5444669"/>
              <a:gd name="connsiteY142" fmla="*/ 1533525 h 2105025"/>
              <a:gd name="connsiteX143" fmla="*/ 5378200 w 5444669"/>
              <a:gd name="connsiteY143" fmla="*/ 1504950 h 2105025"/>
              <a:gd name="connsiteX144" fmla="*/ 5406775 w 5444669"/>
              <a:gd name="connsiteY144" fmla="*/ 1476375 h 2105025"/>
              <a:gd name="connsiteX145" fmla="*/ 5416300 w 5444669"/>
              <a:gd name="connsiteY145" fmla="*/ 1390650 h 210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444669" h="2105025">
                <a:moveTo>
                  <a:pt x="5416300" y="1390650"/>
                </a:moveTo>
                <a:cubicBezTo>
                  <a:pt x="5352800" y="1357313"/>
                  <a:pt x="5155852" y="1314782"/>
                  <a:pt x="5025775" y="1276350"/>
                </a:cubicBezTo>
                <a:cubicBezTo>
                  <a:pt x="5016146" y="1273505"/>
                  <a:pt x="5007078" y="1268621"/>
                  <a:pt x="4997200" y="1266825"/>
                </a:cubicBezTo>
                <a:cubicBezTo>
                  <a:pt x="4972015" y="1262246"/>
                  <a:pt x="4946249" y="1261508"/>
                  <a:pt x="4921000" y="1257300"/>
                </a:cubicBezTo>
                <a:cubicBezTo>
                  <a:pt x="4908087" y="1255148"/>
                  <a:pt x="4895767" y="1250187"/>
                  <a:pt x="4882900" y="1247775"/>
                </a:cubicBezTo>
                <a:cubicBezTo>
                  <a:pt x="4844936" y="1240657"/>
                  <a:pt x="4806072" y="1238093"/>
                  <a:pt x="4768600" y="1228725"/>
                </a:cubicBezTo>
                <a:cubicBezTo>
                  <a:pt x="4729638" y="1218985"/>
                  <a:pt x="4693914" y="1197227"/>
                  <a:pt x="4654300" y="1190625"/>
                </a:cubicBezTo>
                <a:cubicBezTo>
                  <a:pt x="4535699" y="1170858"/>
                  <a:pt x="4642270" y="1191674"/>
                  <a:pt x="4568575" y="1171575"/>
                </a:cubicBezTo>
                <a:cubicBezTo>
                  <a:pt x="4543316" y="1164686"/>
                  <a:pt x="4517213" y="1160804"/>
                  <a:pt x="4492375" y="1152525"/>
                </a:cubicBezTo>
                <a:cubicBezTo>
                  <a:pt x="4450422" y="1138541"/>
                  <a:pt x="4410503" y="1118884"/>
                  <a:pt x="4368550" y="1104900"/>
                </a:cubicBezTo>
                <a:cubicBezTo>
                  <a:pt x="4349500" y="1098550"/>
                  <a:pt x="4331002" y="1090206"/>
                  <a:pt x="4311400" y="1085850"/>
                </a:cubicBezTo>
                <a:cubicBezTo>
                  <a:pt x="4282825" y="1079500"/>
                  <a:pt x="4253959" y="1074342"/>
                  <a:pt x="4225675" y="1066800"/>
                </a:cubicBezTo>
                <a:cubicBezTo>
                  <a:pt x="4206273" y="1061626"/>
                  <a:pt x="4188332" y="1051051"/>
                  <a:pt x="4168525" y="1047750"/>
                </a:cubicBezTo>
                <a:cubicBezTo>
                  <a:pt x="4149475" y="1044575"/>
                  <a:pt x="4130228" y="1042415"/>
                  <a:pt x="4111375" y="1038225"/>
                </a:cubicBezTo>
                <a:cubicBezTo>
                  <a:pt x="4101574" y="1036047"/>
                  <a:pt x="4092826" y="1029228"/>
                  <a:pt x="4082800" y="1028700"/>
                </a:cubicBezTo>
                <a:cubicBezTo>
                  <a:pt x="3971783" y="1022857"/>
                  <a:pt x="3860550" y="1022350"/>
                  <a:pt x="3749425" y="1019175"/>
                </a:cubicBezTo>
                <a:lnTo>
                  <a:pt x="3663700" y="1009650"/>
                </a:lnTo>
                <a:cubicBezTo>
                  <a:pt x="3638278" y="1006659"/>
                  <a:pt x="3613022" y="1002088"/>
                  <a:pt x="3587500" y="1000125"/>
                </a:cubicBezTo>
                <a:cubicBezTo>
                  <a:pt x="3530430" y="995735"/>
                  <a:pt x="3473200" y="993775"/>
                  <a:pt x="3416050" y="990600"/>
                </a:cubicBezTo>
                <a:cubicBezTo>
                  <a:pt x="3273496" y="966841"/>
                  <a:pt x="3451556" y="996062"/>
                  <a:pt x="3292225" y="971550"/>
                </a:cubicBezTo>
                <a:cubicBezTo>
                  <a:pt x="3273137" y="968613"/>
                  <a:pt x="3254255" y="964282"/>
                  <a:pt x="3235075" y="962025"/>
                </a:cubicBezTo>
                <a:cubicBezTo>
                  <a:pt x="3200246" y="957927"/>
                  <a:pt x="3165225" y="955675"/>
                  <a:pt x="3130300" y="952500"/>
                </a:cubicBezTo>
                <a:cubicBezTo>
                  <a:pt x="3118093" y="949448"/>
                  <a:pt x="3077290" y="940282"/>
                  <a:pt x="3063625" y="933450"/>
                </a:cubicBezTo>
                <a:cubicBezTo>
                  <a:pt x="3053386" y="928330"/>
                  <a:pt x="3045769" y="918420"/>
                  <a:pt x="3035050" y="914400"/>
                </a:cubicBezTo>
                <a:cubicBezTo>
                  <a:pt x="3019891" y="908716"/>
                  <a:pt x="3003044" y="909135"/>
                  <a:pt x="2987425" y="904875"/>
                </a:cubicBezTo>
                <a:cubicBezTo>
                  <a:pt x="2968052" y="899591"/>
                  <a:pt x="2949756" y="890695"/>
                  <a:pt x="2930275" y="885825"/>
                </a:cubicBezTo>
                <a:cubicBezTo>
                  <a:pt x="2917575" y="882650"/>
                  <a:pt x="2904432" y="880897"/>
                  <a:pt x="2892175" y="876300"/>
                </a:cubicBezTo>
                <a:cubicBezTo>
                  <a:pt x="2878880" y="871314"/>
                  <a:pt x="2867545" y="861740"/>
                  <a:pt x="2854075" y="857250"/>
                </a:cubicBezTo>
                <a:cubicBezTo>
                  <a:pt x="2832963" y="850213"/>
                  <a:pt x="2799260" y="850081"/>
                  <a:pt x="2777875" y="838200"/>
                </a:cubicBezTo>
                <a:cubicBezTo>
                  <a:pt x="2679619" y="783613"/>
                  <a:pt x="2756808" y="812128"/>
                  <a:pt x="2692150" y="790575"/>
                </a:cubicBezTo>
                <a:cubicBezTo>
                  <a:pt x="2679450" y="781050"/>
                  <a:pt x="2665275" y="773225"/>
                  <a:pt x="2654050" y="762000"/>
                </a:cubicBezTo>
                <a:cubicBezTo>
                  <a:pt x="2645955" y="753905"/>
                  <a:pt x="2641654" y="742740"/>
                  <a:pt x="2635000" y="733425"/>
                </a:cubicBezTo>
                <a:cubicBezTo>
                  <a:pt x="2609763" y="698093"/>
                  <a:pt x="2573703" y="651286"/>
                  <a:pt x="2539750" y="628650"/>
                </a:cubicBezTo>
                <a:cubicBezTo>
                  <a:pt x="2457858" y="574055"/>
                  <a:pt x="2561470" y="639510"/>
                  <a:pt x="2482600" y="600075"/>
                </a:cubicBezTo>
                <a:cubicBezTo>
                  <a:pt x="2472361" y="594955"/>
                  <a:pt x="2465200" y="583508"/>
                  <a:pt x="2454025" y="581025"/>
                </a:cubicBezTo>
                <a:cubicBezTo>
                  <a:pt x="2407123" y="570602"/>
                  <a:pt x="2358775" y="568325"/>
                  <a:pt x="2311150" y="561975"/>
                </a:cubicBezTo>
                <a:lnTo>
                  <a:pt x="2254000" y="542925"/>
                </a:lnTo>
                <a:lnTo>
                  <a:pt x="2225425" y="533400"/>
                </a:lnTo>
                <a:cubicBezTo>
                  <a:pt x="2215900" y="523875"/>
                  <a:pt x="2207626" y="512907"/>
                  <a:pt x="2196850" y="504825"/>
                </a:cubicBezTo>
                <a:cubicBezTo>
                  <a:pt x="2182039" y="493717"/>
                  <a:pt x="2164629" y="486519"/>
                  <a:pt x="2149225" y="476250"/>
                </a:cubicBezTo>
                <a:cubicBezTo>
                  <a:pt x="2136016" y="467444"/>
                  <a:pt x="2123521" y="457592"/>
                  <a:pt x="2111125" y="447675"/>
                </a:cubicBezTo>
                <a:cubicBezTo>
                  <a:pt x="2091761" y="432184"/>
                  <a:pt x="2072509" y="416525"/>
                  <a:pt x="2053975" y="400050"/>
                </a:cubicBezTo>
                <a:cubicBezTo>
                  <a:pt x="2032667" y="381110"/>
                  <a:pt x="2023553" y="363880"/>
                  <a:pt x="1996825" y="352425"/>
                </a:cubicBezTo>
                <a:cubicBezTo>
                  <a:pt x="1984793" y="347268"/>
                  <a:pt x="1971312" y="346496"/>
                  <a:pt x="1958725" y="342900"/>
                </a:cubicBezTo>
                <a:cubicBezTo>
                  <a:pt x="1890204" y="323323"/>
                  <a:pt x="1980043" y="339612"/>
                  <a:pt x="1853950" y="323850"/>
                </a:cubicBezTo>
                <a:cubicBezTo>
                  <a:pt x="1829467" y="315689"/>
                  <a:pt x="1813587" y="309584"/>
                  <a:pt x="1787275" y="304800"/>
                </a:cubicBezTo>
                <a:cubicBezTo>
                  <a:pt x="1765186" y="300784"/>
                  <a:pt x="1742825" y="298450"/>
                  <a:pt x="1720600" y="295275"/>
                </a:cubicBezTo>
                <a:cubicBezTo>
                  <a:pt x="1688779" y="284668"/>
                  <a:pt x="1689805" y="284198"/>
                  <a:pt x="1653925" y="276225"/>
                </a:cubicBezTo>
                <a:cubicBezTo>
                  <a:pt x="1638121" y="272713"/>
                  <a:pt x="1622006" y="270627"/>
                  <a:pt x="1606300" y="266700"/>
                </a:cubicBezTo>
                <a:cubicBezTo>
                  <a:pt x="1596560" y="264265"/>
                  <a:pt x="1587570" y="259144"/>
                  <a:pt x="1577725" y="257175"/>
                </a:cubicBezTo>
                <a:cubicBezTo>
                  <a:pt x="1555710" y="252772"/>
                  <a:pt x="1533002" y="252354"/>
                  <a:pt x="1511050" y="247650"/>
                </a:cubicBezTo>
                <a:cubicBezTo>
                  <a:pt x="1316089" y="205873"/>
                  <a:pt x="1517834" y="244583"/>
                  <a:pt x="1415800" y="219075"/>
                </a:cubicBezTo>
                <a:cubicBezTo>
                  <a:pt x="1400094" y="215148"/>
                  <a:pt x="1383682" y="214202"/>
                  <a:pt x="1368175" y="209550"/>
                </a:cubicBezTo>
                <a:cubicBezTo>
                  <a:pt x="1351798" y="204637"/>
                  <a:pt x="1337362" y="193613"/>
                  <a:pt x="1320550" y="190500"/>
                </a:cubicBezTo>
                <a:cubicBezTo>
                  <a:pt x="1251232" y="177663"/>
                  <a:pt x="1181317" y="166948"/>
                  <a:pt x="1111000" y="161925"/>
                </a:cubicBezTo>
                <a:cubicBezTo>
                  <a:pt x="1066550" y="158750"/>
                  <a:pt x="1021977" y="156986"/>
                  <a:pt x="977650" y="152400"/>
                </a:cubicBezTo>
                <a:cubicBezTo>
                  <a:pt x="955570" y="150116"/>
                  <a:pt x="825918" y="133484"/>
                  <a:pt x="777625" y="123825"/>
                </a:cubicBezTo>
                <a:cubicBezTo>
                  <a:pt x="742496" y="116799"/>
                  <a:pt x="663112" y="91376"/>
                  <a:pt x="644275" y="85725"/>
                </a:cubicBezTo>
                <a:cubicBezTo>
                  <a:pt x="634750" y="79375"/>
                  <a:pt x="625939" y="71795"/>
                  <a:pt x="615700" y="66675"/>
                </a:cubicBezTo>
                <a:cubicBezTo>
                  <a:pt x="589969" y="53810"/>
                  <a:pt x="556315" y="53478"/>
                  <a:pt x="529975" y="47625"/>
                </a:cubicBezTo>
                <a:cubicBezTo>
                  <a:pt x="520174" y="45447"/>
                  <a:pt x="511356" y="39399"/>
                  <a:pt x="501400" y="38100"/>
                </a:cubicBezTo>
                <a:cubicBezTo>
                  <a:pt x="438119" y="29846"/>
                  <a:pt x="374400" y="25400"/>
                  <a:pt x="310900" y="19050"/>
                </a:cubicBezTo>
                <a:cubicBezTo>
                  <a:pt x="298200" y="15875"/>
                  <a:pt x="285387" y="13121"/>
                  <a:pt x="272800" y="9525"/>
                </a:cubicBezTo>
                <a:cubicBezTo>
                  <a:pt x="263146" y="6767"/>
                  <a:pt x="254265" y="0"/>
                  <a:pt x="244225" y="0"/>
                </a:cubicBezTo>
                <a:cubicBezTo>
                  <a:pt x="174303" y="0"/>
                  <a:pt x="104525" y="6350"/>
                  <a:pt x="34675" y="9525"/>
                </a:cubicBezTo>
                <a:cubicBezTo>
                  <a:pt x="-20382" y="119639"/>
                  <a:pt x="861" y="61912"/>
                  <a:pt x="25150" y="304800"/>
                </a:cubicBezTo>
                <a:cubicBezTo>
                  <a:pt x="28121" y="334513"/>
                  <a:pt x="52326" y="336084"/>
                  <a:pt x="72775" y="342900"/>
                </a:cubicBezTo>
                <a:cubicBezTo>
                  <a:pt x="92101" y="400878"/>
                  <a:pt x="66413" y="344477"/>
                  <a:pt x="129925" y="400050"/>
                </a:cubicBezTo>
                <a:cubicBezTo>
                  <a:pt x="141872" y="410504"/>
                  <a:pt x="146798" y="427423"/>
                  <a:pt x="158500" y="438150"/>
                </a:cubicBezTo>
                <a:cubicBezTo>
                  <a:pt x="185185" y="462612"/>
                  <a:pt x="222505" y="475865"/>
                  <a:pt x="244225" y="504825"/>
                </a:cubicBezTo>
                <a:cubicBezTo>
                  <a:pt x="259234" y="524837"/>
                  <a:pt x="279944" y="556192"/>
                  <a:pt x="301375" y="571500"/>
                </a:cubicBezTo>
                <a:cubicBezTo>
                  <a:pt x="312929" y="579753"/>
                  <a:pt x="327921" y="582297"/>
                  <a:pt x="339475" y="590550"/>
                </a:cubicBezTo>
                <a:cubicBezTo>
                  <a:pt x="350436" y="598380"/>
                  <a:pt x="356354" y="612442"/>
                  <a:pt x="368050" y="619125"/>
                </a:cubicBezTo>
                <a:cubicBezTo>
                  <a:pt x="432602" y="656012"/>
                  <a:pt x="380691" y="596852"/>
                  <a:pt x="444250" y="647700"/>
                </a:cubicBezTo>
                <a:cubicBezTo>
                  <a:pt x="536035" y="721128"/>
                  <a:pt x="465580" y="692910"/>
                  <a:pt x="529975" y="714375"/>
                </a:cubicBezTo>
                <a:cubicBezTo>
                  <a:pt x="549025" y="730250"/>
                  <a:pt x="566492" y="748245"/>
                  <a:pt x="587125" y="762000"/>
                </a:cubicBezTo>
                <a:cubicBezTo>
                  <a:pt x="595479" y="767569"/>
                  <a:pt x="607860" y="765253"/>
                  <a:pt x="615700" y="771525"/>
                </a:cubicBezTo>
                <a:cubicBezTo>
                  <a:pt x="677248" y="820764"/>
                  <a:pt x="591501" y="785684"/>
                  <a:pt x="663325" y="809625"/>
                </a:cubicBezTo>
                <a:cubicBezTo>
                  <a:pt x="717300" y="890588"/>
                  <a:pt x="628400" y="765175"/>
                  <a:pt x="739525" y="876300"/>
                </a:cubicBezTo>
                <a:cubicBezTo>
                  <a:pt x="775200" y="911975"/>
                  <a:pt x="755321" y="900615"/>
                  <a:pt x="796675" y="914400"/>
                </a:cubicBezTo>
                <a:cubicBezTo>
                  <a:pt x="822075" y="933450"/>
                  <a:pt x="847198" y="952876"/>
                  <a:pt x="872875" y="971550"/>
                </a:cubicBezTo>
                <a:cubicBezTo>
                  <a:pt x="882133" y="978283"/>
                  <a:pt x="891211" y="985480"/>
                  <a:pt x="901450" y="990600"/>
                </a:cubicBezTo>
                <a:cubicBezTo>
                  <a:pt x="995847" y="1037798"/>
                  <a:pt x="832431" y="936288"/>
                  <a:pt x="977650" y="1028700"/>
                </a:cubicBezTo>
                <a:cubicBezTo>
                  <a:pt x="996966" y="1040992"/>
                  <a:pt x="1016484" y="1053063"/>
                  <a:pt x="1034800" y="1066800"/>
                </a:cubicBezTo>
                <a:cubicBezTo>
                  <a:pt x="1060200" y="1085850"/>
                  <a:pt x="1080198" y="1116249"/>
                  <a:pt x="1111000" y="1123950"/>
                </a:cubicBezTo>
                <a:lnTo>
                  <a:pt x="1149100" y="1133475"/>
                </a:lnTo>
                <a:cubicBezTo>
                  <a:pt x="1164975" y="1146175"/>
                  <a:pt x="1181425" y="1158188"/>
                  <a:pt x="1196725" y="1171575"/>
                </a:cubicBezTo>
                <a:cubicBezTo>
                  <a:pt x="1206862" y="1180445"/>
                  <a:pt x="1215073" y="1191384"/>
                  <a:pt x="1225300" y="1200150"/>
                </a:cubicBezTo>
                <a:cubicBezTo>
                  <a:pt x="1231340" y="1205327"/>
                  <a:pt x="1279914" y="1241744"/>
                  <a:pt x="1291975" y="1247775"/>
                </a:cubicBezTo>
                <a:cubicBezTo>
                  <a:pt x="1307268" y="1255421"/>
                  <a:pt x="1324654" y="1258522"/>
                  <a:pt x="1339600" y="1266825"/>
                </a:cubicBezTo>
                <a:cubicBezTo>
                  <a:pt x="1386003" y="1292605"/>
                  <a:pt x="1373337" y="1299529"/>
                  <a:pt x="1415800" y="1333500"/>
                </a:cubicBezTo>
                <a:cubicBezTo>
                  <a:pt x="1433678" y="1347803"/>
                  <a:pt x="1456761" y="1355411"/>
                  <a:pt x="1472950" y="1371600"/>
                </a:cubicBezTo>
                <a:cubicBezTo>
                  <a:pt x="1488825" y="1387475"/>
                  <a:pt x="1505791" y="1402329"/>
                  <a:pt x="1520575" y="1419225"/>
                </a:cubicBezTo>
                <a:cubicBezTo>
                  <a:pt x="1528113" y="1427840"/>
                  <a:pt x="1530765" y="1440551"/>
                  <a:pt x="1539625" y="1447800"/>
                </a:cubicBezTo>
                <a:cubicBezTo>
                  <a:pt x="1566205" y="1469547"/>
                  <a:pt x="1601066" y="1480666"/>
                  <a:pt x="1625350" y="1504950"/>
                </a:cubicBezTo>
                <a:cubicBezTo>
                  <a:pt x="1634875" y="1514475"/>
                  <a:pt x="1642717" y="1526053"/>
                  <a:pt x="1653925" y="1533525"/>
                </a:cubicBezTo>
                <a:cubicBezTo>
                  <a:pt x="1662279" y="1539094"/>
                  <a:pt x="1673723" y="1538174"/>
                  <a:pt x="1682500" y="1543050"/>
                </a:cubicBezTo>
                <a:cubicBezTo>
                  <a:pt x="1702514" y="1554169"/>
                  <a:pt x="1719172" y="1570911"/>
                  <a:pt x="1739650" y="1581150"/>
                </a:cubicBezTo>
                <a:cubicBezTo>
                  <a:pt x="1752350" y="1587500"/>
                  <a:pt x="1766662" y="1591330"/>
                  <a:pt x="1777750" y="1600200"/>
                </a:cubicBezTo>
                <a:cubicBezTo>
                  <a:pt x="1871181" y="1674945"/>
                  <a:pt x="1795265" y="1647057"/>
                  <a:pt x="1911100" y="1704975"/>
                </a:cubicBezTo>
                <a:cubicBezTo>
                  <a:pt x="1948265" y="1723557"/>
                  <a:pt x="1977055" y="1724591"/>
                  <a:pt x="2015875" y="1733550"/>
                </a:cubicBezTo>
                <a:cubicBezTo>
                  <a:pt x="2041386" y="1739437"/>
                  <a:pt x="2068657" y="1740891"/>
                  <a:pt x="2092075" y="1752600"/>
                </a:cubicBezTo>
                <a:cubicBezTo>
                  <a:pt x="2104775" y="1758950"/>
                  <a:pt x="2117124" y="1766057"/>
                  <a:pt x="2130175" y="1771650"/>
                </a:cubicBezTo>
                <a:cubicBezTo>
                  <a:pt x="2139403" y="1775605"/>
                  <a:pt x="2149770" y="1776685"/>
                  <a:pt x="2158750" y="1781175"/>
                </a:cubicBezTo>
                <a:cubicBezTo>
                  <a:pt x="2168989" y="1786295"/>
                  <a:pt x="2176864" y="1795576"/>
                  <a:pt x="2187325" y="1800225"/>
                </a:cubicBezTo>
                <a:cubicBezTo>
                  <a:pt x="2205675" y="1808380"/>
                  <a:pt x="2225425" y="1812925"/>
                  <a:pt x="2244475" y="1819275"/>
                </a:cubicBezTo>
                <a:lnTo>
                  <a:pt x="2273050" y="1828800"/>
                </a:lnTo>
                <a:cubicBezTo>
                  <a:pt x="2282575" y="1831975"/>
                  <a:pt x="2291885" y="1835890"/>
                  <a:pt x="2301625" y="1838325"/>
                </a:cubicBezTo>
                <a:cubicBezTo>
                  <a:pt x="2314325" y="1841500"/>
                  <a:pt x="2326946" y="1845010"/>
                  <a:pt x="2339725" y="1847850"/>
                </a:cubicBezTo>
                <a:cubicBezTo>
                  <a:pt x="2385061" y="1857925"/>
                  <a:pt x="2416866" y="1860864"/>
                  <a:pt x="2463550" y="1876425"/>
                </a:cubicBezTo>
                <a:cubicBezTo>
                  <a:pt x="2550253" y="1905326"/>
                  <a:pt x="2413315" y="1860993"/>
                  <a:pt x="2539750" y="1895475"/>
                </a:cubicBezTo>
                <a:cubicBezTo>
                  <a:pt x="2559123" y="1900759"/>
                  <a:pt x="2577666" y="1908755"/>
                  <a:pt x="2596900" y="1914525"/>
                </a:cubicBezTo>
                <a:cubicBezTo>
                  <a:pt x="2609439" y="1918287"/>
                  <a:pt x="2622413" y="1920454"/>
                  <a:pt x="2635000" y="1924050"/>
                </a:cubicBezTo>
                <a:cubicBezTo>
                  <a:pt x="2656870" y="1930298"/>
                  <a:pt x="2678770" y="1940809"/>
                  <a:pt x="2701675" y="1943100"/>
                </a:cubicBezTo>
                <a:cubicBezTo>
                  <a:pt x="2752322" y="1948165"/>
                  <a:pt x="2803275" y="1949450"/>
                  <a:pt x="2854075" y="1952625"/>
                </a:cubicBezTo>
                <a:cubicBezTo>
                  <a:pt x="2891855" y="1960181"/>
                  <a:pt x="2943435" y="1969712"/>
                  <a:pt x="2977900" y="1981200"/>
                </a:cubicBezTo>
                <a:cubicBezTo>
                  <a:pt x="2987425" y="1984375"/>
                  <a:pt x="2996821" y="1987967"/>
                  <a:pt x="3006475" y="1990725"/>
                </a:cubicBezTo>
                <a:cubicBezTo>
                  <a:pt x="3019062" y="1994321"/>
                  <a:pt x="3032156" y="1996110"/>
                  <a:pt x="3044575" y="2000250"/>
                </a:cubicBezTo>
                <a:cubicBezTo>
                  <a:pt x="3060795" y="2005657"/>
                  <a:pt x="3076191" y="2013297"/>
                  <a:pt x="3092200" y="2019300"/>
                </a:cubicBezTo>
                <a:cubicBezTo>
                  <a:pt x="3101601" y="2022825"/>
                  <a:pt x="3111374" y="2025300"/>
                  <a:pt x="3120775" y="2028825"/>
                </a:cubicBezTo>
                <a:cubicBezTo>
                  <a:pt x="3152983" y="2040903"/>
                  <a:pt x="3166707" y="2048752"/>
                  <a:pt x="3196975" y="2057400"/>
                </a:cubicBezTo>
                <a:cubicBezTo>
                  <a:pt x="3241199" y="2070036"/>
                  <a:pt x="3240768" y="2067094"/>
                  <a:pt x="3292225" y="2076450"/>
                </a:cubicBezTo>
                <a:cubicBezTo>
                  <a:pt x="3308153" y="2079346"/>
                  <a:pt x="3324343" y="2081323"/>
                  <a:pt x="3339850" y="2085975"/>
                </a:cubicBezTo>
                <a:cubicBezTo>
                  <a:pt x="3356227" y="2090888"/>
                  <a:pt x="3371600" y="2098675"/>
                  <a:pt x="3387475" y="2105025"/>
                </a:cubicBezTo>
                <a:lnTo>
                  <a:pt x="3797050" y="2095500"/>
                </a:lnTo>
                <a:cubicBezTo>
                  <a:pt x="3851817" y="2093733"/>
                  <a:pt x="4079009" y="2080035"/>
                  <a:pt x="4139950" y="2076450"/>
                </a:cubicBezTo>
                <a:cubicBezTo>
                  <a:pt x="4253241" y="2048127"/>
                  <a:pt x="4190059" y="2059574"/>
                  <a:pt x="4330450" y="2047875"/>
                </a:cubicBezTo>
                <a:cubicBezTo>
                  <a:pt x="4339975" y="2044700"/>
                  <a:pt x="4349180" y="2040319"/>
                  <a:pt x="4359025" y="2038350"/>
                </a:cubicBezTo>
                <a:cubicBezTo>
                  <a:pt x="4526478" y="2004859"/>
                  <a:pt x="4333309" y="2050782"/>
                  <a:pt x="4482850" y="2019300"/>
                </a:cubicBezTo>
                <a:cubicBezTo>
                  <a:pt x="4524301" y="2010573"/>
                  <a:pt x="4565710" y="2001505"/>
                  <a:pt x="4606675" y="1990725"/>
                </a:cubicBezTo>
                <a:cubicBezTo>
                  <a:pt x="4626094" y="1985615"/>
                  <a:pt x="4644775" y="1978025"/>
                  <a:pt x="4663825" y="1971675"/>
                </a:cubicBezTo>
                <a:cubicBezTo>
                  <a:pt x="4673350" y="1968500"/>
                  <a:pt x="4682555" y="1964119"/>
                  <a:pt x="4692400" y="1962150"/>
                </a:cubicBezTo>
                <a:cubicBezTo>
                  <a:pt x="4724150" y="1955800"/>
                  <a:pt x="4756933" y="1953339"/>
                  <a:pt x="4787650" y="1943100"/>
                </a:cubicBezTo>
                <a:cubicBezTo>
                  <a:pt x="4806700" y="1936750"/>
                  <a:pt x="4826839" y="1933030"/>
                  <a:pt x="4844800" y="1924050"/>
                </a:cubicBezTo>
                <a:cubicBezTo>
                  <a:pt x="4876550" y="1908175"/>
                  <a:pt x="4906966" y="1889291"/>
                  <a:pt x="4940050" y="1876425"/>
                </a:cubicBezTo>
                <a:cubicBezTo>
                  <a:pt x="4964451" y="1866936"/>
                  <a:pt x="5016250" y="1857375"/>
                  <a:pt x="5016250" y="1857375"/>
                </a:cubicBezTo>
                <a:cubicBezTo>
                  <a:pt x="5031887" y="1810465"/>
                  <a:pt x="5014580" y="1842891"/>
                  <a:pt x="5054350" y="1809750"/>
                </a:cubicBezTo>
                <a:cubicBezTo>
                  <a:pt x="5092539" y="1777926"/>
                  <a:pt x="5070426" y="1784529"/>
                  <a:pt x="5111500" y="1762125"/>
                </a:cubicBezTo>
                <a:cubicBezTo>
                  <a:pt x="5230354" y="1697296"/>
                  <a:pt x="5151005" y="1748489"/>
                  <a:pt x="5216275" y="1704975"/>
                </a:cubicBezTo>
                <a:cubicBezTo>
                  <a:pt x="5222625" y="1695450"/>
                  <a:pt x="5227230" y="1684495"/>
                  <a:pt x="5235325" y="1676400"/>
                </a:cubicBezTo>
                <a:cubicBezTo>
                  <a:pt x="5243420" y="1668305"/>
                  <a:pt x="5256571" y="1666144"/>
                  <a:pt x="5263900" y="1657350"/>
                </a:cubicBezTo>
                <a:cubicBezTo>
                  <a:pt x="5297736" y="1616746"/>
                  <a:pt x="5267741" y="1602081"/>
                  <a:pt x="5321050" y="1562100"/>
                </a:cubicBezTo>
                <a:cubicBezTo>
                  <a:pt x="5333750" y="1552575"/>
                  <a:pt x="5347925" y="1544750"/>
                  <a:pt x="5359150" y="1533525"/>
                </a:cubicBezTo>
                <a:cubicBezTo>
                  <a:pt x="5367245" y="1525430"/>
                  <a:pt x="5370871" y="1513744"/>
                  <a:pt x="5378200" y="1504950"/>
                </a:cubicBezTo>
                <a:cubicBezTo>
                  <a:pt x="5386824" y="1494602"/>
                  <a:pt x="5397250" y="1485900"/>
                  <a:pt x="5406775" y="1476375"/>
                </a:cubicBezTo>
                <a:cubicBezTo>
                  <a:pt x="5418545" y="1441065"/>
                  <a:pt x="5479800" y="1423987"/>
                  <a:pt x="5416300" y="1390650"/>
                </a:cubicBezTo>
                <a:close/>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8239125" y="0"/>
            <a:ext cx="2000250" cy="707886"/>
          </a:xfrm>
          <a:prstGeom prst="rect">
            <a:avLst/>
          </a:prstGeom>
          <a:solidFill>
            <a:schemeClr val="bg1"/>
          </a:solidFill>
        </p:spPr>
        <p:txBody>
          <a:bodyPr wrap="square" rtlCol="0">
            <a:spAutoFit/>
          </a:bodyPr>
          <a:lstStyle/>
          <a:p>
            <a:r>
              <a:rPr lang="en-US" sz="4000" b="1" dirty="0">
                <a:solidFill>
                  <a:prstClr val="white"/>
                </a:solidFill>
              </a:rPr>
              <a:t>Phase 1</a:t>
            </a:r>
          </a:p>
        </p:txBody>
      </p:sp>
      <p:sp>
        <p:nvSpPr>
          <p:cNvPr id="15" name="TextBox 14"/>
          <p:cNvSpPr txBox="1"/>
          <p:nvPr/>
        </p:nvSpPr>
        <p:spPr>
          <a:xfrm>
            <a:off x="8239125" y="0"/>
            <a:ext cx="2000250" cy="707886"/>
          </a:xfrm>
          <a:prstGeom prst="rect">
            <a:avLst/>
          </a:prstGeom>
          <a:solidFill>
            <a:schemeClr val="bg1"/>
          </a:solidFill>
        </p:spPr>
        <p:txBody>
          <a:bodyPr wrap="square" rtlCol="0">
            <a:spAutoFit/>
          </a:bodyPr>
          <a:lstStyle/>
          <a:p>
            <a:r>
              <a:rPr lang="en-US" sz="4000" b="1" dirty="0">
                <a:solidFill>
                  <a:prstClr val="white"/>
                </a:solidFill>
              </a:rPr>
              <a:t>Phase 2</a:t>
            </a:r>
          </a:p>
        </p:txBody>
      </p:sp>
      <p:sp>
        <p:nvSpPr>
          <p:cNvPr id="16" name="TextBox 15"/>
          <p:cNvSpPr txBox="1"/>
          <p:nvPr/>
        </p:nvSpPr>
        <p:spPr>
          <a:xfrm>
            <a:off x="8240091" y="0"/>
            <a:ext cx="2000250" cy="707886"/>
          </a:xfrm>
          <a:prstGeom prst="rect">
            <a:avLst/>
          </a:prstGeom>
          <a:solidFill>
            <a:schemeClr val="bg1"/>
          </a:solidFill>
        </p:spPr>
        <p:txBody>
          <a:bodyPr wrap="square" rtlCol="0">
            <a:spAutoFit/>
          </a:bodyPr>
          <a:lstStyle/>
          <a:p>
            <a:r>
              <a:rPr lang="en-US" sz="4000" b="1" dirty="0">
                <a:solidFill>
                  <a:prstClr val="white"/>
                </a:solidFill>
              </a:rPr>
              <a:t>Phase 3</a:t>
            </a:r>
          </a:p>
        </p:txBody>
      </p:sp>
      <p:sp>
        <p:nvSpPr>
          <p:cNvPr id="17" name="TextBox 16"/>
          <p:cNvSpPr txBox="1"/>
          <p:nvPr/>
        </p:nvSpPr>
        <p:spPr>
          <a:xfrm>
            <a:off x="8239125" y="-1518"/>
            <a:ext cx="2000250" cy="707886"/>
          </a:xfrm>
          <a:prstGeom prst="rect">
            <a:avLst/>
          </a:prstGeom>
          <a:solidFill>
            <a:schemeClr val="bg1"/>
          </a:solidFill>
        </p:spPr>
        <p:txBody>
          <a:bodyPr wrap="square" rtlCol="0">
            <a:spAutoFit/>
          </a:bodyPr>
          <a:lstStyle/>
          <a:p>
            <a:r>
              <a:rPr lang="en-US" sz="4000" b="1" dirty="0">
                <a:solidFill>
                  <a:prstClr val="white"/>
                </a:solidFill>
              </a:rPr>
              <a:t>Phase 4</a:t>
            </a:r>
          </a:p>
        </p:txBody>
      </p:sp>
      <p:sp>
        <p:nvSpPr>
          <p:cNvPr id="18" name="Slide Number Placeholder 17"/>
          <p:cNvSpPr>
            <a:spLocks noGrp="1"/>
          </p:cNvSpPr>
          <p:nvPr>
            <p:ph type="sldNum" sz="quarter" idx="12"/>
          </p:nvPr>
        </p:nvSpPr>
        <p:spPr/>
        <p:txBody>
          <a:bodyPr/>
          <a:lstStyle/>
          <a:p>
            <a:fld id="{3038B724-B001-495B-B997-AAF0E1D35E98}" type="slidenum">
              <a:rPr lang="en-US" smtClean="0">
                <a:solidFill>
                  <a:srgbClr val="DBF5F9">
                    <a:shade val="90000"/>
                  </a:srgbClr>
                </a:solidFill>
              </a:rPr>
              <a:pPr/>
              <a:t>8</a:t>
            </a:fld>
            <a:endParaRPr lang="en-US" dirty="0">
              <a:solidFill>
                <a:srgbClr val="DBF5F9">
                  <a:shade val="90000"/>
                </a:srgbClr>
              </a:solidFill>
            </a:endParaRPr>
          </a:p>
        </p:txBody>
      </p:sp>
    </p:spTree>
    <p:extLst>
      <p:ext uri="{BB962C8B-B14F-4D97-AF65-F5344CB8AC3E}">
        <p14:creationId xmlns:p14="http://schemas.microsoft.com/office/powerpoint/2010/main" val="403037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0"/>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10" grpId="0" animBg="1"/>
      <p:bldP spid="10" grpId="1" animBg="1"/>
      <p:bldP spid="11" grpId="0" animBg="1"/>
      <p:bldP spid="11" grpId="1" animBg="1"/>
      <p:bldP spid="12" grpId="0" animBg="1"/>
      <p:bldP spid="12" grpId="1" animBg="1"/>
      <p:bldP spid="13" grpId="0" animBg="1"/>
      <p:bldP spid="14" grpId="0" animBg="1"/>
      <p:bldP spid="14" grpId="1" animBg="1"/>
      <p:bldP spid="15" grpId="0" animBg="1"/>
      <p:bldP spid="15" grpId="1" animBg="1"/>
      <p:bldP spid="16" grpId="0" animBg="1"/>
      <p:bldP spid="16" grpId="1"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14A3E66-D60B-F58C-3F0C-427CFFA476D1}"/>
              </a:ext>
            </a:extLst>
          </p:cNvPr>
          <p:cNvPicPr>
            <a:picLocks noChangeAspect="1"/>
          </p:cNvPicPr>
          <p:nvPr/>
        </p:nvPicPr>
        <p:blipFill rotWithShape="1">
          <a:blip r:embed="rId3"/>
          <a:srcRect t="5696"/>
          <a:stretch/>
        </p:blipFill>
        <p:spPr>
          <a:xfrm>
            <a:off x="0" y="0"/>
            <a:ext cx="12192000" cy="3581333"/>
          </a:xfrm>
          <a:prstGeom prst="rect">
            <a:avLst/>
          </a:prstGeom>
          <a:ln w="38100">
            <a:solidFill>
              <a:schemeClr val="bg1"/>
            </a:solidFill>
          </a:ln>
        </p:spPr>
      </p:pic>
      <p:sp>
        <p:nvSpPr>
          <p:cNvPr id="14" name="TextBox 13">
            <a:extLst>
              <a:ext uri="{FF2B5EF4-FFF2-40B4-BE49-F238E27FC236}">
                <a16:creationId xmlns="" xmlns:a16="http://schemas.microsoft.com/office/drawing/2014/main" id="{7366B801-CDF9-62C3-B725-652AC48B20FE}"/>
              </a:ext>
            </a:extLst>
          </p:cNvPr>
          <p:cNvSpPr txBox="1"/>
          <p:nvPr/>
        </p:nvSpPr>
        <p:spPr>
          <a:xfrm>
            <a:off x="-1" y="3196755"/>
            <a:ext cx="1936955" cy="373626"/>
          </a:xfrm>
          <a:prstGeom prst="rect">
            <a:avLst/>
          </a:prstGeom>
          <a:solidFill>
            <a:schemeClr val="tx1">
              <a:lumMod val="65000"/>
            </a:schemeClr>
          </a:solidFill>
        </p:spPr>
        <p:txBody>
          <a:bodyPr wrap="square" rtlCol="0">
            <a:spAutoFit/>
          </a:bodyPr>
          <a:lstStyle/>
          <a:p>
            <a:r>
              <a:rPr lang="en-US" dirty="0"/>
              <a:t>Pre-Project 2020</a:t>
            </a:r>
          </a:p>
        </p:txBody>
      </p:sp>
      <p:pic>
        <p:nvPicPr>
          <p:cNvPr id="13" name="Picture 12">
            <a:extLst>
              <a:ext uri="{FF2B5EF4-FFF2-40B4-BE49-F238E27FC236}">
                <a16:creationId xmlns="" xmlns:a16="http://schemas.microsoft.com/office/drawing/2014/main" id="{AA597693-2479-7707-EEE6-B44381245729}"/>
              </a:ext>
            </a:extLst>
          </p:cNvPr>
          <p:cNvPicPr>
            <a:picLocks noChangeAspect="1"/>
          </p:cNvPicPr>
          <p:nvPr/>
        </p:nvPicPr>
        <p:blipFill>
          <a:blip r:embed="rId4"/>
          <a:stretch>
            <a:fillRect/>
          </a:stretch>
        </p:blipFill>
        <p:spPr>
          <a:xfrm>
            <a:off x="0" y="3581333"/>
            <a:ext cx="12192000" cy="3377127"/>
          </a:xfrm>
          <a:prstGeom prst="rect">
            <a:avLst/>
          </a:prstGeom>
          <a:ln w="34925">
            <a:solidFill>
              <a:schemeClr val="bg1"/>
            </a:solidFill>
          </a:ln>
        </p:spPr>
      </p:pic>
      <p:sp>
        <p:nvSpPr>
          <p:cNvPr id="15" name="TextBox 14">
            <a:extLst>
              <a:ext uri="{FF2B5EF4-FFF2-40B4-BE49-F238E27FC236}">
                <a16:creationId xmlns="" xmlns:a16="http://schemas.microsoft.com/office/drawing/2014/main" id="{0BB33210-8D2C-CEA9-12D1-4B313A5BED56}"/>
              </a:ext>
            </a:extLst>
          </p:cNvPr>
          <p:cNvSpPr txBox="1"/>
          <p:nvPr/>
        </p:nvSpPr>
        <p:spPr>
          <a:xfrm>
            <a:off x="-1" y="6600080"/>
            <a:ext cx="1936956" cy="369332"/>
          </a:xfrm>
          <a:prstGeom prst="rect">
            <a:avLst/>
          </a:prstGeom>
          <a:solidFill>
            <a:schemeClr val="tx1">
              <a:lumMod val="65000"/>
            </a:schemeClr>
          </a:solidFill>
        </p:spPr>
        <p:txBody>
          <a:bodyPr wrap="square" rtlCol="0">
            <a:spAutoFit/>
          </a:bodyPr>
          <a:lstStyle/>
          <a:p>
            <a:r>
              <a:rPr lang="en-US" dirty="0"/>
              <a:t>Post-Project 2022</a:t>
            </a:r>
          </a:p>
        </p:txBody>
      </p:sp>
    </p:spTree>
    <p:extLst>
      <p:ext uri="{BB962C8B-B14F-4D97-AF65-F5344CB8AC3E}">
        <p14:creationId xmlns:p14="http://schemas.microsoft.com/office/powerpoint/2010/main" val="418264602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9671</TotalTime>
  <Words>3035</Words>
  <Application>Microsoft Office PowerPoint</Application>
  <PresentationFormat>Widescreen</PresentationFormat>
  <Paragraphs>299</Paragraphs>
  <Slides>17</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Adobe Devanagari</vt:lpstr>
      <vt:lpstr>Arial</vt:lpstr>
      <vt:lpstr>Calibri</vt:lpstr>
      <vt:lpstr>Constantia</vt:lpstr>
      <vt:lpstr>Rockwell</vt:lpstr>
      <vt:lpstr>Times New Roman</vt:lpstr>
      <vt:lpstr>Wingdings</vt:lpstr>
      <vt:lpstr>Wingdings 2</vt:lpstr>
      <vt:lpstr>1_Flow</vt:lpstr>
      <vt:lpstr>Flow</vt:lpstr>
      <vt:lpstr>PowerPoint Presentation</vt:lpstr>
      <vt:lpstr>PowerPoint Presentation</vt:lpstr>
      <vt:lpstr>PowerPoint Presentation</vt:lpstr>
      <vt:lpstr>Snake Basin Chinook  Quasi-Extinction Threshold Alarm and Call to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Company>CTUIR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 Fischer</dc:creator>
  <cp:lastModifiedBy>Kris Fischer</cp:lastModifiedBy>
  <cp:revision>54</cp:revision>
  <dcterms:created xsi:type="dcterms:W3CDTF">2023-02-23T22:00:17Z</dcterms:created>
  <dcterms:modified xsi:type="dcterms:W3CDTF">2023-04-11T00:08:11Z</dcterms:modified>
</cp:coreProperties>
</file>