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74" r:id="rId2"/>
    <p:sldId id="341" r:id="rId3"/>
    <p:sldId id="532" r:id="rId4"/>
    <p:sldId id="533" r:id="rId5"/>
    <p:sldId id="535" r:id="rId6"/>
    <p:sldId id="482" r:id="rId7"/>
    <p:sldId id="345" r:id="rId8"/>
    <p:sldId id="534" r:id="rId9"/>
    <p:sldId id="516" r:id="rId10"/>
    <p:sldId id="521" r:id="rId11"/>
    <p:sldId id="291" r:id="rId12"/>
    <p:sldId id="518" r:id="rId13"/>
    <p:sldId id="364" r:id="rId14"/>
    <p:sldId id="485" r:id="rId15"/>
    <p:sldId id="383" r:id="rId16"/>
    <p:sldId id="487" r:id="rId17"/>
    <p:sldId id="514" r:id="rId18"/>
    <p:sldId id="488" r:id="rId19"/>
    <p:sldId id="493" r:id="rId20"/>
    <p:sldId id="285" r:id="rId21"/>
    <p:sldId id="286" r:id="rId22"/>
    <p:sldId id="517" r:id="rId23"/>
    <p:sldId id="531" r:id="rId24"/>
    <p:sldId id="261" r:id="rId25"/>
    <p:sldId id="529" r:id="rId26"/>
    <p:sldId id="528" r:id="rId27"/>
    <p:sldId id="526" r:id="rId28"/>
    <p:sldId id="523" r:id="rId29"/>
    <p:sldId id="525" r:id="rId30"/>
    <p:sldId id="522" r:id="rId31"/>
    <p:sldId id="52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93748B-8A25-7DFA-8BA1-BA4078EF158E}" name="Terril Stevenson" initials="TS" userId="S::TStevenson@wolfwaterresources.com::b7e2cc45-6ff0-4170-ac5a-a1dc55a750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CCEC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73" autoAdjust="0"/>
    <p:restoredTop sz="94660"/>
  </p:normalViewPr>
  <p:slideViewPr>
    <p:cSldViewPr snapToGrid="0">
      <p:cViewPr varScale="1">
        <p:scale>
          <a:sx n="78" d="100"/>
          <a:sy n="78" d="100"/>
        </p:scale>
        <p:origin x="7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9DC1F-9C21-4DB6-A0B2-8232B292AC69}"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US"/>
        </a:p>
      </dgm:t>
    </dgm:pt>
    <dgm:pt modelId="{13D91C58-7607-46E1-845B-58728D9B8B9B}">
      <dgm:prSet phldrT="[Text]" phldr="0"/>
      <dgm:spPr/>
      <dgm:t>
        <a:bodyPr/>
        <a:lstStyle/>
        <a:p>
          <a:r>
            <a:rPr lang="en-US"/>
            <a:t>Community</a:t>
          </a:r>
        </a:p>
      </dgm:t>
    </dgm:pt>
    <dgm:pt modelId="{571EF4F5-2E01-4B18-8356-F79F4B486A3E}" type="parTrans" cxnId="{683D9806-9833-4607-99FE-959861DC10BD}">
      <dgm:prSet/>
      <dgm:spPr/>
      <dgm:t>
        <a:bodyPr/>
        <a:lstStyle/>
        <a:p>
          <a:endParaRPr lang="en-US"/>
        </a:p>
      </dgm:t>
    </dgm:pt>
    <dgm:pt modelId="{E4A3E2C3-B688-4649-BDCE-0A4AFBBABD36}" type="sibTrans" cxnId="{683D9806-9833-4607-99FE-959861DC10BD}">
      <dgm:prSet/>
      <dgm:spPr/>
      <dgm:t>
        <a:bodyPr/>
        <a:lstStyle/>
        <a:p>
          <a:endParaRPr lang="en-US"/>
        </a:p>
      </dgm:t>
    </dgm:pt>
    <dgm:pt modelId="{9981C623-C4BA-4FFF-BD1E-A07692B880E0}">
      <dgm:prSet phldrT="[Text]" phldr="0"/>
      <dgm:spPr/>
      <dgm:t>
        <a:bodyPr/>
        <a:lstStyle/>
        <a:p>
          <a:r>
            <a:rPr lang="en-US"/>
            <a:t>Agricultural</a:t>
          </a:r>
        </a:p>
      </dgm:t>
    </dgm:pt>
    <dgm:pt modelId="{1512FAE0-4FF4-42E1-9389-BF2876657F9C}" type="parTrans" cxnId="{968B54E0-62B9-477C-B77C-F7D01BAF31D1}">
      <dgm:prSet/>
      <dgm:spPr/>
      <dgm:t>
        <a:bodyPr/>
        <a:lstStyle/>
        <a:p>
          <a:endParaRPr lang="en-US"/>
        </a:p>
      </dgm:t>
    </dgm:pt>
    <dgm:pt modelId="{5D712204-7AC8-4D66-87F3-2344AEFF2DC6}" type="sibTrans" cxnId="{968B54E0-62B9-477C-B77C-F7D01BAF31D1}">
      <dgm:prSet/>
      <dgm:spPr/>
      <dgm:t>
        <a:bodyPr/>
        <a:lstStyle/>
        <a:p>
          <a:endParaRPr lang="en-US"/>
        </a:p>
      </dgm:t>
    </dgm:pt>
    <dgm:pt modelId="{8FD1114C-8B81-47A6-A1D4-351DD5E48E44}">
      <dgm:prSet phldrT="[Text]" phldr="0"/>
      <dgm:spPr/>
      <dgm:t>
        <a:bodyPr/>
        <a:lstStyle/>
        <a:p>
          <a:r>
            <a:rPr lang="en-US"/>
            <a:t>Habitat</a:t>
          </a:r>
        </a:p>
      </dgm:t>
    </dgm:pt>
    <dgm:pt modelId="{08FF5B07-39F4-4685-B212-1451B75CF58E}" type="parTrans" cxnId="{84DCE886-CBCE-4FC8-8940-BBD78E2DAB72}">
      <dgm:prSet/>
      <dgm:spPr/>
      <dgm:t>
        <a:bodyPr/>
        <a:lstStyle/>
        <a:p>
          <a:endParaRPr lang="en-US"/>
        </a:p>
      </dgm:t>
    </dgm:pt>
    <dgm:pt modelId="{2E5704BA-D034-497A-972F-A301E25ACDD0}" type="sibTrans" cxnId="{84DCE886-CBCE-4FC8-8940-BBD78E2DAB72}">
      <dgm:prSet/>
      <dgm:spPr/>
      <dgm:t>
        <a:bodyPr/>
        <a:lstStyle/>
        <a:p>
          <a:endParaRPr lang="en-US"/>
        </a:p>
      </dgm:t>
    </dgm:pt>
    <dgm:pt modelId="{E9690604-5E22-4D3C-9CB3-FEF538B69282}">
      <dgm:prSet phldrT="[Text]" phldr="0"/>
      <dgm:spPr/>
      <dgm:t>
        <a:bodyPr/>
        <a:lstStyle/>
        <a:p>
          <a:r>
            <a:rPr lang="en-US"/>
            <a:t>Recreation</a:t>
          </a:r>
        </a:p>
      </dgm:t>
    </dgm:pt>
    <dgm:pt modelId="{6A4A4E1F-3B40-462D-BF27-ED63F8EDF902}" type="parTrans" cxnId="{6960BDEE-65A1-4B36-998D-A956CCA34C4A}">
      <dgm:prSet/>
      <dgm:spPr/>
      <dgm:t>
        <a:bodyPr/>
        <a:lstStyle/>
        <a:p>
          <a:endParaRPr lang="en-US"/>
        </a:p>
      </dgm:t>
    </dgm:pt>
    <dgm:pt modelId="{5E98DF28-95D0-46CA-99DA-D5EE5DDF157D}" type="sibTrans" cxnId="{6960BDEE-65A1-4B36-998D-A956CCA34C4A}">
      <dgm:prSet/>
      <dgm:spPr/>
      <dgm:t>
        <a:bodyPr/>
        <a:lstStyle/>
        <a:p>
          <a:endParaRPr lang="en-US"/>
        </a:p>
      </dgm:t>
    </dgm:pt>
    <dgm:pt modelId="{A3512569-F2F0-4FE2-AA12-B84F357EC318}">
      <dgm:prSet phldrT="[Text]" phldr="0"/>
      <dgm:spPr/>
      <dgm:t>
        <a:bodyPr/>
        <a:lstStyle/>
        <a:p>
          <a:r>
            <a:rPr lang="en-US"/>
            <a:t>Flood Risk</a:t>
          </a:r>
        </a:p>
      </dgm:t>
    </dgm:pt>
    <dgm:pt modelId="{9A6C89F2-58A5-4A6F-BBF0-E94A2360D64B}" type="parTrans" cxnId="{3B970368-0B33-45E8-BB64-460178078E1F}">
      <dgm:prSet/>
      <dgm:spPr/>
      <dgm:t>
        <a:bodyPr/>
        <a:lstStyle/>
        <a:p>
          <a:endParaRPr lang="en-US"/>
        </a:p>
      </dgm:t>
    </dgm:pt>
    <dgm:pt modelId="{DE5FE100-8701-4D97-A72B-F9CD280592CC}" type="sibTrans" cxnId="{3B970368-0B33-45E8-BB64-460178078E1F}">
      <dgm:prSet/>
      <dgm:spPr/>
      <dgm:t>
        <a:bodyPr/>
        <a:lstStyle/>
        <a:p>
          <a:endParaRPr lang="en-US"/>
        </a:p>
      </dgm:t>
    </dgm:pt>
    <dgm:pt modelId="{F1B128B1-23F0-4F29-807D-F74355B8A3E1}" type="pres">
      <dgm:prSet presAssocID="{8329DC1F-9C21-4DB6-A0B2-8232B292AC69}" presName="composite" presStyleCnt="0">
        <dgm:presLayoutVars>
          <dgm:chMax val="1"/>
          <dgm:dir/>
          <dgm:resizeHandles val="exact"/>
        </dgm:presLayoutVars>
      </dgm:prSet>
      <dgm:spPr/>
    </dgm:pt>
    <dgm:pt modelId="{E8C1A25E-FF6F-4F7F-AF51-DA7CB8872C3B}" type="pres">
      <dgm:prSet presAssocID="{8329DC1F-9C21-4DB6-A0B2-8232B292AC69}" presName="radial" presStyleCnt="0">
        <dgm:presLayoutVars>
          <dgm:animLvl val="ctr"/>
        </dgm:presLayoutVars>
      </dgm:prSet>
      <dgm:spPr/>
    </dgm:pt>
    <dgm:pt modelId="{23D13C53-651A-4CEA-B525-B68D41486427}" type="pres">
      <dgm:prSet presAssocID="{13D91C58-7607-46E1-845B-58728D9B8B9B}" presName="centerShape" presStyleLbl="vennNode1" presStyleIdx="0" presStyleCnt="5" custScaleX="83347" custScaleY="83347"/>
      <dgm:spPr/>
    </dgm:pt>
    <dgm:pt modelId="{A62F85C0-8CEF-4113-9768-6E451A46CF05}" type="pres">
      <dgm:prSet presAssocID="{9981C623-C4BA-4FFF-BD1E-A07692B880E0}" presName="node" presStyleLbl="vennNode1" presStyleIdx="1" presStyleCnt="5" custScaleX="128808" custScaleY="128808">
        <dgm:presLayoutVars>
          <dgm:bulletEnabled val="1"/>
        </dgm:presLayoutVars>
      </dgm:prSet>
      <dgm:spPr/>
    </dgm:pt>
    <dgm:pt modelId="{4F0C3D7A-CC8F-43C2-8AE3-D5ECE325B955}" type="pres">
      <dgm:prSet presAssocID="{8FD1114C-8B81-47A6-A1D4-351DD5E48E44}" presName="node" presStyleLbl="vennNode1" presStyleIdx="2" presStyleCnt="5" custScaleX="128808" custScaleY="128808">
        <dgm:presLayoutVars>
          <dgm:bulletEnabled val="1"/>
        </dgm:presLayoutVars>
      </dgm:prSet>
      <dgm:spPr/>
    </dgm:pt>
    <dgm:pt modelId="{612F52D2-D49C-4F20-9F4E-F1AD07D5003A}" type="pres">
      <dgm:prSet presAssocID="{E9690604-5E22-4D3C-9CB3-FEF538B69282}" presName="node" presStyleLbl="vennNode1" presStyleIdx="3" presStyleCnt="5" custScaleX="128808" custScaleY="128808" custRadScaleRad="108600" custRadScaleInc="0">
        <dgm:presLayoutVars>
          <dgm:bulletEnabled val="1"/>
        </dgm:presLayoutVars>
      </dgm:prSet>
      <dgm:spPr/>
    </dgm:pt>
    <dgm:pt modelId="{FFE90C4D-5B0B-4266-A00E-EA846A441106}" type="pres">
      <dgm:prSet presAssocID="{A3512569-F2F0-4FE2-AA12-B84F357EC318}" presName="node" presStyleLbl="vennNode1" presStyleIdx="4" presStyleCnt="5" custScaleX="128808" custScaleY="128808">
        <dgm:presLayoutVars>
          <dgm:bulletEnabled val="1"/>
        </dgm:presLayoutVars>
      </dgm:prSet>
      <dgm:spPr/>
    </dgm:pt>
  </dgm:ptLst>
  <dgm:cxnLst>
    <dgm:cxn modelId="{683D9806-9833-4607-99FE-959861DC10BD}" srcId="{8329DC1F-9C21-4DB6-A0B2-8232B292AC69}" destId="{13D91C58-7607-46E1-845B-58728D9B8B9B}" srcOrd="0" destOrd="0" parTransId="{571EF4F5-2E01-4B18-8356-F79F4B486A3E}" sibTransId="{E4A3E2C3-B688-4649-BDCE-0A4AFBBABD36}"/>
    <dgm:cxn modelId="{32608D3D-B867-41A2-B055-750BFEB87534}" type="presOf" srcId="{8329DC1F-9C21-4DB6-A0B2-8232B292AC69}" destId="{F1B128B1-23F0-4F29-807D-F74355B8A3E1}" srcOrd="0" destOrd="0" presId="urn:microsoft.com/office/officeart/2005/8/layout/radial3"/>
    <dgm:cxn modelId="{3B970368-0B33-45E8-BB64-460178078E1F}" srcId="{13D91C58-7607-46E1-845B-58728D9B8B9B}" destId="{A3512569-F2F0-4FE2-AA12-B84F357EC318}" srcOrd="3" destOrd="0" parTransId="{9A6C89F2-58A5-4A6F-BBF0-E94A2360D64B}" sibTransId="{DE5FE100-8701-4D97-A72B-F9CD280592CC}"/>
    <dgm:cxn modelId="{C69BBF54-351E-4CF0-8117-7BE621DC7DC3}" type="presOf" srcId="{13D91C58-7607-46E1-845B-58728D9B8B9B}" destId="{23D13C53-651A-4CEA-B525-B68D41486427}" srcOrd="0" destOrd="0" presId="urn:microsoft.com/office/officeart/2005/8/layout/radial3"/>
    <dgm:cxn modelId="{A73D9C5A-FE25-4D6F-AD77-E65FEA73F507}" type="presOf" srcId="{A3512569-F2F0-4FE2-AA12-B84F357EC318}" destId="{FFE90C4D-5B0B-4266-A00E-EA846A441106}" srcOrd="0" destOrd="0" presId="urn:microsoft.com/office/officeart/2005/8/layout/radial3"/>
    <dgm:cxn modelId="{84DCE886-CBCE-4FC8-8940-BBD78E2DAB72}" srcId="{13D91C58-7607-46E1-845B-58728D9B8B9B}" destId="{8FD1114C-8B81-47A6-A1D4-351DD5E48E44}" srcOrd="1" destOrd="0" parTransId="{08FF5B07-39F4-4685-B212-1451B75CF58E}" sibTransId="{2E5704BA-D034-497A-972F-A301E25ACDD0}"/>
    <dgm:cxn modelId="{E10339DA-4555-4D1C-B76E-A534C1B3B3C9}" type="presOf" srcId="{E9690604-5E22-4D3C-9CB3-FEF538B69282}" destId="{612F52D2-D49C-4F20-9F4E-F1AD07D5003A}" srcOrd="0" destOrd="0" presId="urn:microsoft.com/office/officeart/2005/8/layout/radial3"/>
    <dgm:cxn modelId="{968B54E0-62B9-477C-B77C-F7D01BAF31D1}" srcId="{13D91C58-7607-46E1-845B-58728D9B8B9B}" destId="{9981C623-C4BA-4FFF-BD1E-A07692B880E0}" srcOrd="0" destOrd="0" parTransId="{1512FAE0-4FF4-42E1-9389-BF2876657F9C}" sibTransId="{5D712204-7AC8-4D66-87F3-2344AEFF2DC6}"/>
    <dgm:cxn modelId="{4A80F8E5-AD2D-45D2-899B-A2F60013925E}" type="presOf" srcId="{8FD1114C-8B81-47A6-A1D4-351DD5E48E44}" destId="{4F0C3D7A-CC8F-43C2-8AE3-D5ECE325B955}" srcOrd="0" destOrd="0" presId="urn:microsoft.com/office/officeart/2005/8/layout/radial3"/>
    <dgm:cxn modelId="{6960BDEE-65A1-4B36-998D-A956CCA34C4A}" srcId="{13D91C58-7607-46E1-845B-58728D9B8B9B}" destId="{E9690604-5E22-4D3C-9CB3-FEF538B69282}" srcOrd="2" destOrd="0" parTransId="{6A4A4E1F-3B40-462D-BF27-ED63F8EDF902}" sibTransId="{5E98DF28-95D0-46CA-99DA-D5EE5DDF157D}"/>
    <dgm:cxn modelId="{CC33B0FD-E911-4ACC-83FC-96720AB9DCFF}" type="presOf" srcId="{9981C623-C4BA-4FFF-BD1E-A07692B880E0}" destId="{A62F85C0-8CEF-4113-9768-6E451A46CF05}" srcOrd="0" destOrd="0" presId="urn:microsoft.com/office/officeart/2005/8/layout/radial3"/>
    <dgm:cxn modelId="{F6DE96DD-6841-45CA-8251-7BF0F73AF8D8}" type="presParOf" srcId="{F1B128B1-23F0-4F29-807D-F74355B8A3E1}" destId="{E8C1A25E-FF6F-4F7F-AF51-DA7CB8872C3B}" srcOrd="0" destOrd="0" presId="urn:microsoft.com/office/officeart/2005/8/layout/radial3"/>
    <dgm:cxn modelId="{60A42662-7C94-4AF0-A909-414E50403614}" type="presParOf" srcId="{E8C1A25E-FF6F-4F7F-AF51-DA7CB8872C3B}" destId="{23D13C53-651A-4CEA-B525-B68D41486427}" srcOrd="0" destOrd="0" presId="urn:microsoft.com/office/officeart/2005/8/layout/radial3"/>
    <dgm:cxn modelId="{6796CFDF-857D-4E2A-A829-EB6AA4C662EA}" type="presParOf" srcId="{E8C1A25E-FF6F-4F7F-AF51-DA7CB8872C3B}" destId="{A62F85C0-8CEF-4113-9768-6E451A46CF05}" srcOrd="1" destOrd="0" presId="urn:microsoft.com/office/officeart/2005/8/layout/radial3"/>
    <dgm:cxn modelId="{E8F4C1D2-DF66-4529-B639-B19125C4764C}" type="presParOf" srcId="{E8C1A25E-FF6F-4F7F-AF51-DA7CB8872C3B}" destId="{4F0C3D7A-CC8F-43C2-8AE3-D5ECE325B955}" srcOrd="2" destOrd="0" presId="urn:microsoft.com/office/officeart/2005/8/layout/radial3"/>
    <dgm:cxn modelId="{17F6E708-915A-4369-A40E-F39B218436FD}" type="presParOf" srcId="{E8C1A25E-FF6F-4F7F-AF51-DA7CB8872C3B}" destId="{612F52D2-D49C-4F20-9F4E-F1AD07D5003A}" srcOrd="3" destOrd="0" presId="urn:microsoft.com/office/officeart/2005/8/layout/radial3"/>
    <dgm:cxn modelId="{98C4474A-9312-449E-A26A-965060B8D094}" type="presParOf" srcId="{E8C1A25E-FF6F-4F7F-AF51-DA7CB8872C3B}" destId="{FFE90C4D-5B0B-4266-A00E-EA846A441106}"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13C53-651A-4CEA-B525-B68D41486427}">
      <dsp:nvSpPr>
        <dsp:cNvPr id="0" name=""/>
        <dsp:cNvSpPr/>
      </dsp:nvSpPr>
      <dsp:spPr>
        <a:xfrm>
          <a:off x="4042878" y="1412984"/>
          <a:ext cx="2429842" cy="242984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a:t>Community</a:t>
          </a:r>
        </a:p>
      </dsp:txBody>
      <dsp:txXfrm>
        <a:off x="4398720" y="1768826"/>
        <a:ext cx="1718158" cy="1718158"/>
      </dsp:txXfrm>
    </dsp:sp>
    <dsp:sp modelId="{A62F85C0-8CEF-4113-9768-6E451A46CF05}">
      <dsp:nvSpPr>
        <dsp:cNvPr id="0" name=""/>
        <dsp:cNvSpPr/>
      </dsp:nvSpPr>
      <dsp:spPr>
        <a:xfrm>
          <a:off x="4319004" y="-209441"/>
          <a:ext cx="1877591" cy="1877591"/>
        </a:xfrm>
        <a:prstGeom prst="ellipse">
          <a:avLst/>
        </a:prstGeom>
        <a:solidFill>
          <a:schemeClr val="accent2">
            <a:alpha val="50000"/>
            <a:hueOff val="-381199"/>
            <a:satOff val="-166"/>
            <a:lumOff val="-348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Agricultural</a:t>
          </a:r>
        </a:p>
      </dsp:txBody>
      <dsp:txXfrm>
        <a:off x="4593971" y="65526"/>
        <a:ext cx="1327657" cy="1327657"/>
      </dsp:txXfrm>
    </dsp:sp>
    <dsp:sp modelId="{4F0C3D7A-CC8F-43C2-8AE3-D5ECE325B955}">
      <dsp:nvSpPr>
        <dsp:cNvPr id="0" name=""/>
        <dsp:cNvSpPr/>
      </dsp:nvSpPr>
      <dsp:spPr>
        <a:xfrm>
          <a:off x="6217556" y="1689110"/>
          <a:ext cx="1877591" cy="1877591"/>
        </a:xfrm>
        <a:prstGeom prst="ellipse">
          <a:avLst/>
        </a:prstGeom>
        <a:solidFill>
          <a:schemeClr val="accent2">
            <a:alpha val="50000"/>
            <a:hueOff val="-762398"/>
            <a:satOff val="-331"/>
            <a:lumOff val="-696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Habitat</a:t>
          </a:r>
        </a:p>
      </dsp:txBody>
      <dsp:txXfrm>
        <a:off x="6492523" y="1964077"/>
        <a:ext cx="1327657" cy="1327657"/>
      </dsp:txXfrm>
    </dsp:sp>
    <dsp:sp modelId="{612F52D2-D49C-4F20-9F4E-F1AD07D5003A}">
      <dsp:nvSpPr>
        <dsp:cNvPr id="0" name=""/>
        <dsp:cNvSpPr/>
      </dsp:nvSpPr>
      <dsp:spPr>
        <a:xfrm>
          <a:off x="4319004" y="3587662"/>
          <a:ext cx="1877591" cy="1877591"/>
        </a:xfrm>
        <a:prstGeom prst="ellipse">
          <a:avLst/>
        </a:prstGeom>
        <a:solidFill>
          <a:schemeClr val="accent2">
            <a:alpha val="50000"/>
            <a:hueOff val="-1143597"/>
            <a:satOff val="-497"/>
            <a:lumOff val="-104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Recreation</a:t>
          </a:r>
        </a:p>
      </dsp:txBody>
      <dsp:txXfrm>
        <a:off x="4593971" y="3862629"/>
        <a:ext cx="1327657" cy="1327657"/>
      </dsp:txXfrm>
    </dsp:sp>
    <dsp:sp modelId="{FFE90C4D-5B0B-4266-A00E-EA846A441106}">
      <dsp:nvSpPr>
        <dsp:cNvPr id="0" name=""/>
        <dsp:cNvSpPr/>
      </dsp:nvSpPr>
      <dsp:spPr>
        <a:xfrm>
          <a:off x="2420452" y="1689110"/>
          <a:ext cx="1877591" cy="1877591"/>
        </a:xfrm>
        <a:prstGeom prst="ellipse">
          <a:avLst/>
        </a:prstGeom>
        <a:solidFill>
          <a:schemeClr val="accent2">
            <a:alpha val="50000"/>
            <a:hueOff val="-1524796"/>
            <a:satOff val="-662"/>
            <a:lumOff val="-139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Flood Risk</a:t>
          </a:r>
        </a:p>
      </dsp:txBody>
      <dsp:txXfrm>
        <a:off x="2695419" y="1964077"/>
        <a:ext cx="1327657" cy="132765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DF0FF-28EA-4315-A376-5E84B35CC5DE}" type="datetimeFigureOut">
              <a:rPr lang="en-US" smtClean="0"/>
              <a:t>7/1/2026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C09BF-FF0C-4B2D-BFA1-EDEA2487FDD9}" type="slidenum">
              <a:rPr lang="en-US" smtClean="0"/>
              <a:t>‹#›</a:t>
            </a:fld>
            <a:endParaRPr lang="en-US"/>
          </a:p>
        </p:txBody>
      </p:sp>
    </p:spTree>
    <p:extLst>
      <p:ext uri="{BB962C8B-B14F-4D97-AF65-F5344CB8AC3E}">
        <p14:creationId xmlns:p14="http://schemas.microsoft.com/office/powerpoint/2010/main" val="280588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presentation provides a brief overview of the Tucannon PA 5-15 Assessment and Conceptual Design work to date, and describes the draft Reach-Scale Preferred Alternative agreed to by the Tucannon PA 5-15 Co-Managers</a:t>
            </a:r>
          </a:p>
        </p:txBody>
      </p:sp>
      <p:sp>
        <p:nvSpPr>
          <p:cNvPr id="4" name="Slide Number Placeholder 3"/>
          <p:cNvSpPr>
            <a:spLocks noGrp="1"/>
          </p:cNvSpPr>
          <p:nvPr>
            <p:ph type="sldNum" sz="quarter" idx="5"/>
          </p:nvPr>
        </p:nvSpPr>
        <p:spPr/>
        <p:txBody>
          <a:bodyPr/>
          <a:lstStyle/>
          <a:p>
            <a:fld id="{3D1C09BF-FF0C-4B2D-BFA1-EDEA2487FDD9}" type="slidenum">
              <a:rPr lang="en-US" smtClean="0"/>
              <a:t>1</a:t>
            </a:fld>
            <a:endParaRPr lang="en-US"/>
          </a:p>
        </p:txBody>
      </p:sp>
    </p:spTree>
    <p:extLst>
      <p:ext uri="{BB962C8B-B14F-4D97-AF65-F5344CB8AC3E}">
        <p14:creationId xmlns:p14="http://schemas.microsoft.com/office/powerpoint/2010/main" val="3675281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C09BF-FF0C-4B2D-BFA1-EDEA2487FDD9}" type="slidenum">
              <a:rPr lang="en-US" smtClean="0"/>
              <a:t>12</a:t>
            </a:fld>
            <a:endParaRPr lang="en-US"/>
          </a:p>
        </p:txBody>
      </p:sp>
    </p:spTree>
    <p:extLst>
      <p:ext uri="{BB962C8B-B14F-4D97-AF65-F5344CB8AC3E}">
        <p14:creationId xmlns:p14="http://schemas.microsoft.com/office/powerpoint/2010/main" val="572918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7596A-893E-4F10-A976-BBB4FCC2D38D}" type="slidenum">
              <a:rPr lang="en-US" smtClean="0"/>
              <a:t>13</a:t>
            </a:fld>
            <a:endParaRPr lang="en-US"/>
          </a:p>
        </p:txBody>
      </p:sp>
    </p:spTree>
    <p:extLst>
      <p:ext uri="{BB962C8B-B14F-4D97-AF65-F5344CB8AC3E}">
        <p14:creationId xmlns:p14="http://schemas.microsoft.com/office/powerpoint/2010/main" val="82324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312F91-B8AB-4EF7-91CC-907F92988E1A}" type="slidenum">
              <a:rPr lang="en-US" smtClean="0"/>
              <a:t>14</a:t>
            </a:fld>
            <a:endParaRPr lang="en-US"/>
          </a:p>
        </p:txBody>
      </p:sp>
    </p:spTree>
    <p:extLst>
      <p:ext uri="{BB962C8B-B14F-4D97-AF65-F5344CB8AC3E}">
        <p14:creationId xmlns:p14="http://schemas.microsoft.com/office/powerpoint/2010/main" val="935622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7596A-893E-4F10-A976-BBB4FCC2D38D}" type="slidenum">
              <a:rPr lang="en-US" smtClean="0"/>
              <a:t>15</a:t>
            </a:fld>
            <a:endParaRPr lang="en-US"/>
          </a:p>
        </p:txBody>
      </p:sp>
    </p:spTree>
    <p:extLst>
      <p:ext uri="{BB962C8B-B14F-4D97-AF65-F5344CB8AC3E}">
        <p14:creationId xmlns:p14="http://schemas.microsoft.com/office/powerpoint/2010/main" val="3684529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312F91-B8AB-4EF7-91CC-907F92988E1A}" type="slidenum">
              <a:rPr lang="en-US" smtClean="0"/>
              <a:t>16</a:t>
            </a:fld>
            <a:endParaRPr lang="en-US"/>
          </a:p>
        </p:txBody>
      </p:sp>
    </p:spTree>
    <p:extLst>
      <p:ext uri="{BB962C8B-B14F-4D97-AF65-F5344CB8AC3E}">
        <p14:creationId xmlns:p14="http://schemas.microsoft.com/office/powerpoint/2010/main" val="3424295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65CFC-7D2F-8AFB-10E6-1701543864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D48E1-170D-A651-B612-FB0146183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2856E-C646-B8E3-1831-1BBF064BFD6C}"/>
              </a:ext>
            </a:extLst>
          </p:cNvPr>
          <p:cNvSpPr>
            <a:spLocks noGrp="1"/>
          </p:cNvSpPr>
          <p:nvPr>
            <p:ph type="body" idx="1"/>
          </p:nvPr>
        </p:nvSpPr>
        <p:spPr/>
        <p:txBody>
          <a:bodyPr/>
          <a:lstStyle/>
          <a:p>
            <a:r>
              <a:rPr lang="en-US" dirty="0"/>
              <a:t>Animate this, bring in one statement at a time</a:t>
            </a:r>
          </a:p>
        </p:txBody>
      </p:sp>
      <p:sp>
        <p:nvSpPr>
          <p:cNvPr id="4" name="Slide Number Placeholder 3">
            <a:extLst>
              <a:ext uri="{FF2B5EF4-FFF2-40B4-BE49-F238E27FC236}">
                <a16:creationId xmlns:a16="http://schemas.microsoft.com/office/drawing/2014/main" id="{8A2D5BB0-A6B2-60CC-E3DA-25F892B7119F}"/>
              </a:ext>
            </a:extLst>
          </p:cNvPr>
          <p:cNvSpPr>
            <a:spLocks noGrp="1"/>
          </p:cNvSpPr>
          <p:nvPr>
            <p:ph type="sldNum" sz="quarter" idx="5"/>
          </p:nvPr>
        </p:nvSpPr>
        <p:spPr/>
        <p:txBody>
          <a:bodyPr/>
          <a:lstStyle/>
          <a:p>
            <a:fld id="{3D1C09BF-FF0C-4B2D-BFA1-EDEA2487FDD9}" type="slidenum">
              <a:rPr lang="en-US" smtClean="0"/>
              <a:t>20</a:t>
            </a:fld>
            <a:endParaRPr lang="en-US"/>
          </a:p>
        </p:txBody>
      </p:sp>
    </p:spTree>
    <p:extLst>
      <p:ext uri="{BB962C8B-B14F-4D97-AF65-F5344CB8AC3E}">
        <p14:creationId xmlns:p14="http://schemas.microsoft.com/office/powerpoint/2010/main" val="2856256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C09BF-FF0C-4B2D-BFA1-EDEA2487FDD9}" type="slidenum">
              <a:rPr lang="en-US" smtClean="0"/>
              <a:t>22</a:t>
            </a:fld>
            <a:endParaRPr lang="en-US"/>
          </a:p>
        </p:txBody>
      </p:sp>
    </p:spTree>
    <p:extLst>
      <p:ext uri="{BB962C8B-B14F-4D97-AF65-F5344CB8AC3E}">
        <p14:creationId xmlns:p14="http://schemas.microsoft.com/office/powerpoint/2010/main" val="1374180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7596A-893E-4F10-A976-BBB4FCC2D38D}" type="slidenum">
              <a:rPr lang="en-US" smtClean="0"/>
              <a:t>24</a:t>
            </a:fld>
            <a:endParaRPr lang="en-US"/>
          </a:p>
        </p:txBody>
      </p:sp>
    </p:spTree>
    <p:extLst>
      <p:ext uri="{BB962C8B-B14F-4D97-AF65-F5344CB8AC3E}">
        <p14:creationId xmlns:p14="http://schemas.microsoft.com/office/powerpoint/2010/main" val="422102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FA3AC-F3DF-B5FF-F8DA-A9729C265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F3865-24E8-C0E8-E6D0-8E6D043717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736819-378F-A9C7-8093-875C4C9FF7C8}"/>
              </a:ext>
            </a:extLst>
          </p:cNvPr>
          <p:cNvSpPr>
            <a:spLocks noGrp="1"/>
          </p:cNvSpPr>
          <p:nvPr>
            <p:ph type="body" idx="1"/>
          </p:nvPr>
        </p:nvSpPr>
        <p:spPr/>
        <p:txBody>
          <a:bodyPr/>
          <a:lstStyle/>
          <a:p>
            <a:r>
              <a:rPr lang="en-US" dirty="0"/>
              <a:t>JEREMIAH? - Add “Hist vs Exist Map” Floodplain Accounting Figure at top, and “Hist vs total” Map figure below that</a:t>
            </a:r>
          </a:p>
        </p:txBody>
      </p:sp>
      <p:sp>
        <p:nvSpPr>
          <p:cNvPr id="4" name="Slide Number Placeholder 3">
            <a:extLst>
              <a:ext uri="{FF2B5EF4-FFF2-40B4-BE49-F238E27FC236}">
                <a16:creationId xmlns:a16="http://schemas.microsoft.com/office/drawing/2014/main" id="{DE4ED9B9-4A76-ACAA-251E-A24096771D83}"/>
              </a:ext>
            </a:extLst>
          </p:cNvPr>
          <p:cNvSpPr>
            <a:spLocks noGrp="1"/>
          </p:cNvSpPr>
          <p:nvPr>
            <p:ph type="sldNum" sz="quarter" idx="5"/>
          </p:nvPr>
        </p:nvSpPr>
        <p:spPr/>
        <p:txBody>
          <a:bodyPr/>
          <a:lstStyle/>
          <a:p>
            <a:fld id="{3D1C09BF-FF0C-4B2D-BFA1-EDEA2487FDD9}" type="slidenum">
              <a:rPr lang="en-US" smtClean="0"/>
              <a:t>31</a:t>
            </a:fld>
            <a:endParaRPr lang="en-US"/>
          </a:p>
        </p:txBody>
      </p:sp>
    </p:spTree>
    <p:extLst>
      <p:ext uri="{BB962C8B-B14F-4D97-AF65-F5344CB8AC3E}">
        <p14:creationId xmlns:p14="http://schemas.microsoft.com/office/powerpoint/2010/main" val="3770475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9FDCD-DAD2-9DB2-FEAB-B19B1143F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33E44-9DBE-5831-D74E-80F952E32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8B6A8-4369-4EE4-DA0F-FF4F8AAC5B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67BE55-361E-385F-CD1C-E0A08B08721B}"/>
              </a:ext>
            </a:extLst>
          </p:cNvPr>
          <p:cNvSpPr>
            <a:spLocks noGrp="1"/>
          </p:cNvSpPr>
          <p:nvPr>
            <p:ph type="sldNum" sz="quarter" idx="5"/>
          </p:nvPr>
        </p:nvSpPr>
        <p:spPr/>
        <p:txBody>
          <a:bodyPr/>
          <a:lstStyle/>
          <a:p>
            <a:fld id="{3D1C09BF-FF0C-4B2D-BFA1-EDEA2487FDD9}" type="slidenum">
              <a:rPr lang="en-US" smtClean="0"/>
              <a:t>3</a:t>
            </a:fld>
            <a:endParaRPr lang="en-US"/>
          </a:p>
        </p:txBody>
      </p:sp>
    </p:spTree>
    <p:extLst>
      <p:ext uri="{BB962C8B-B14F-4D97-AF65-F5344CB8AC3E}">
        <p14:creationId xmlns:p14="http://schemas.microsoft.com/office/powerpoint/2010/main" val="2639138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1172A-BF55-1554-D9A5-91B8B7359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9B027-F2E0-0748-C39B-086473990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016F4-F8BF-08DC-50B3-22D944F157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6B7925-87B3-7981-3228-E9B674619FB3}"/>
              </a:ext>
            </a:extLst>
          </p:cNvPr>
          <p:cNvSpPr>
            <a:spLocks noGrp="1"/>
          </p:cNvSpPr>
          <p:nvPr>
            <p:ph type="sldNum" sz="quarter" idx="5"/>
          </p:nvPr>
        </p:nvSpPr>
        <p:spPr/>
        <p:txBody>
          <a:bodyPr/>
          <a:lstStyle/>
          <a:p>
            <a:fld id="{3D1C09BF-FF0C-4B2D-BFA1-EDEA2487FDD9}" type="slidenum">
              <a:rPr lang="en-US" smtClean="0"/>
              <a:t>4</a:t>
            </a:fld>
            <a:endParaRPr lang="en-US"/>
          </a:p>
        </p:txBody>
      </p:sp>
    </p:spTree>
    <p:extLst>
      <p:ext uri="{BB962C8B-B14F-4D97-AF65-F5344CB8AC3E}">
        <p14:creationId xmlns:p14="http://schemas.microsoft.com/office/powerpoint/2010/main" val="2590237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0101" indent="-350101">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42% of the Snake Basin spring/summer Chinook populations have natural origin spawner abundance currently at or below QET (50 spawners) </a:t>
            </a:r>
          </a:p>
          <a:p>
            <a:pPr marL="350101" indent="-350101" algn="ctr">
              <a:buFont typeface="Arial" panose="020B0604020202020204" pitchFamily="34" charset="0"/>
              <a:buChar char="•"/>
            </a:pPr>
            <a:endParaRPr lang="en-US" b="1" dirty="0">
              <a:solidFill>
                <a:schemeClr val="bg1"/>
              </a:solidFill>
              <a:latin typeface="Times New Roman" panose="02020603050405020304" pitchFamily="18" charset="0"/>
              <a:cs typeface="Times New Roman" panose="02020603050405020304" pitchFamily="18" charset="0"/>
            </a:endParaRPr>
          </a:p>
          <a:p>
            <a:pPr marL="350101" indent="-350101">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77% of the populations predicted to drop below critical level of 50 spawners by 2025</a:t>
            </a:r>
          </a:p>
          <a:p>
            <a:endParaRPr lang="en-US" dirty="0"/>
          </a:p>
        </p:txBody>
      </p:sp>
      <p:sp>
        <p:nvSpPr>
          <p:cNvPr id="4" name="Slide Number Placeholder 3"/>
          <p:cNvSpPr>
            <a:spLocks noGrp="1"/>
          </p:cNvSpPr>
          <p:nvPr>
            <p:ph type="sldNum" sz="quarter" idx="5"/>
          </p:nvPr>
        </p:nvSpPr>
        <p:spPr/>
        <p:txBody>
          <a:bodyPr/>
          <a:lstStyle/>
          <a:p>
            <a:fld id="{D297596A-893E-4F10-A976-BBB4FCC2D38D}" type="slidenum">
              <a:rPr lang="en-US" smtClean="0"/>
              <a:t>5</a:t>
            </a:fld>
            <a:endParaRPr lang="en-US"/>
          </a:p>
        </p:txBody>
      </p:sp>
    </p:spTree>
    <p:extLst>
      <p:ext uri="{BB962C8B-B14F-4D97-AF65-F5344CB8AC3E}">
        <p14:creationId xmlns:p14="http://schemas.microsoft.com/office/powerpoint/2010/main" val="1639909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80CDF-B2F0-5E19-3E11-2C6936ADD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EF9DF-1E6D-FB85-6C46-E6DF1D1DB4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863B1-65DA-4E84-EBC6-81F35E7E4DB1}"/>
              </a:ext>
            </a:extLst>
          </p:cNvPr>
          <p:cNvSpPr>
            <a:spLocks noGrp="1"/>
          </p:cNvSpPr>
          <p:nvPr>
            <p:ph type="body" idx="1"/>
          </p:nvPr>
        </p:nvSpPr>
        <p:spPr/>
        <p:txBody>
          <a:bodyPr/>
          <a:lstStyle/>
          <a:p>
            <a:r>
              <a:rPr lang="en-US" dirty="0"/>
              <a:t>Snake River dam construction started in 1955 and continued thru 1970s.</a:t>
            </a:r>
          </a:p>
          <a:p>
            <a:r>
              <a:rPr lang="en-US" dirty="0"/>
              <a:t>For those who know about shifting baselines, Before the SR dams there were over 22,000 spring/summer chinook.</a:t>
            </a:r>
          </a:p>
        </p:txBody>
      </p:sp>
      <p:sp>
        <p:nvSpPr>
          <p:cNvPr id="4" name="Slide Number Placeholder 3">
            <a:extLst>
              <a:ext uri="{FF2B5EF4-FFF2-40B4-BE49-F238E27FC236}">
                <a16:creationId xmlns:a16="http://schemas.microsoft.com/office/drawing/2014/main" id="{03BD8F96-02FF-EE03-8C70-B115326AC9D7}"/>
              </a:ext>
            </a:extLst>
          </p:cNvPr>
          <p:cNvSpPr>
            <a:spLocks noGrp="1"/>
          </p:cNvSpPr>
          <p:nvPr>
            <p:ph type="sldNum" sz="quarter" idx="5"/>
          </p:nvPr>
        </p:nvSpPr>
        <p:spPr/>
        <p:txBody>
          <a:bodyPr/>
          <a:lstStyle/>
          <a:p>
            <a:fld id="{D297596A-893E-4F10-A976-BBB4FCC2D38D}" type="slidenum">
              <a:rPr lang="en-US" smtClean="0"/>
              <a:t>6</a:t>
            </a:fld>
            <a:endParaRPr lang="en-US"/>
          </a:p>
        </p:txBody>
      </p:sp>
    </p:spTree>
    <p:extLst>
      <p:ext uri="{BB962C8B-B14F-4D97-AF65-F5344CB8AC3E}">
        <p14:creationId xmlns:p14="http://schemas.microsoft.com/office/powerpoint/2010/main" val="1589586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A952B-288F-B42E-E1AE-3BF92E5D6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8687C-C170-C7BC-E15C-5C48D3D262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9E120-423B-C9BE-901A-2179C838E676}"/>
              </a:ext>
            </a:extLst>
          </p:cNvPr>
          <p:cNvSpPr>
            <a:spLocks noGrp="1"/>
          </p:cNvSpPr>
          <p:nvPr>
            <p:ph type="body" idx="1"/>
          </p:nvPr>
        </p:nvSpPr>
        <p:spPr/>
        <p:txBody>
          <a:bodyPr/>
          <a:lstStyle/>
          <a:p>
            <a:r>
              <a:rPr lang="en-US" dirty="0"/>
              <a:t>Today’s presentation provides a brief overview of the Tucannon PA 5-15 Assessment and Conceptual Design work to date, and describes the draft Reach-Scale Preferred Alternative agreed to by the Tucannon PA 5-15 Co-Managers</a:t>
            </a:r>
          </a:p>
        </p:txBody>
      </p:sp>
      <p:sp>
        <p:nvSpPr>
          <p:cNvPr id="4" name="Slide Number Placeholder 3">
            <a:extLst>
              <a:ext uri="{FF2B5EF4-FFF2-40B4-BE49-F238E27FC236}">
                <a16:creationId xmlns:a16="http://schemas.microsoft.com/office/drawing/2014/main" id="{239DA3E7-DEF0-FAEF-CDD4-D3FE9CCB3648}"/>
              </a:ext>
            </a:extLst>
          </p:cNvPr>
          <p:cNvSpPr>
            <a:spLocks noGrp="1"/>
          </p:cNvSpPr>
          <p:nvPr>
            <p:ph type="sldNum" sz="quarter" idx="5"/>
          </p:nvPr>
        </p:nvSpPr>
        <p:spPr/>
        <p:txBody>
          <a:bodyPr/>
          <a:lstStyle/>
          <a:p>
            <a:fld id="{3D1C09BF-FF0C-4B2D-BFA1-EDEA2487FDD9}" type="slidenum">
              <a:rPr lang="en-US" smtClean="0"/>
              <a:t>8</a:t>
            </a:fld>
            <a:endParaRPr lang="en-US"/>
          </a:p>
        </p:txBody>
      </p:sp>
    </p:spTree>
    <p:extLst>
      <p:ext uri="{BB962C8B-B14F-4D97-AF65-F5344CB8AC3E}">
        <p14:creationId xmlns:p14="http://schemas.microsoft.com/office/powerpoint/2010/main" val="249624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C09BF-FF0C-4B2D-BFA1-EDEA2487FDD9}" type="slidenum">
              <a:rPr lang="en-US" smtClean="0"/>
              <a:t>9</a:t>
            </a:fld>
            <a:endParaRPr lang="en-US"/>
          </a:p>
        </p:txBody>
      </p:sp>
    </p:spTree>
    <p:extLst>
      <p:ext uri="{BB962C8B-B14F-4D97-AF65-F5344CB8AC3E}">
        <p14:creationId xmlns:p14="http://schemas.microsoft.com/office/powerpoint/2010/main" val="135141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ADA60-AFFD-AD9A-736B-E89C2C84C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1F13AC-87FF-DB69-A17C-0F1ECB340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FB936-A3E9-D26D-6AB5-68C6BF06B5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390277-31B1-5126-E187-945303C6ECF9}"/>
              </a:ext>
            </a:extLst>
          </p:cNvPr>
          <p:cNvSpPr>
            <a:spLocks noGrp="1"/>
          </p:cNvSpPr>
          <p:nvPr>
            <p:ph type="sldNum" sz="quarter" idx="5"/>
          </p:nvPr>
        </p:nvSpPr>
        <p:spPr/>
        <p:txBody>
          <a:bodyPr/>
          <a:lstStyle/>
          <a:p>
            <a:fld id="{3D1C09BF-FF0C-4B2D-BFA1-EDEA2487FDD9}" type="slidenum">
              <a:rPr lang="en-US" smtClean="0"/>
              <a:t>10</a:t>
            </a:fld>
            <a:endParaRPr lang="en-US"/>
          </a:p>
        </p:txBody>
      </p:sp>
    </p:spTree>
    <p:extLst>
      <p:ext uri="{BB962C8B-B14F-4D97-AF65-F5344CB8AC3E}">
        <p14:creationId xmlns:p14="http://schemas.microsoft.com/office/powerpoint/2010/main" val="3540950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97596A-893E-4F10-A976-BBB4FCC2D38D}" type="slidenum">
              <a:rPr lang="en-US" smtClean="0"/>
              <a:t>11</a:t>
            </a:fld>
            <a:endParaRPr lang="en-US"/>
          </a:p>
        </p:txBody>
      </p:sp>
    </p:spTree>
    <p:extLst>
      <p:ext uri="{BB962C8B-B14F-4D97-AF65-F5344CB8AC3E}">
        <p14:creationId xmlns:p14="http://schemas.microsoft.com/office/powerpoint/2010/main" val="1915561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195B4B10-135A-4580-A39D-6C40461C0FC5}" type="datetimeFigureOut">
              <a:rPr lang="en-US" smtClean="0"/>
              <a:t>7/1/2026</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1149F0DD-29FF-4CE6-AB6B-302D311BC242}" type="slidenum">
              <a:rPr lang="en-US" smtClean="0"/>
              <a:t>‹#›</a:t>
            </a:fld>
            <a:endParaRPr lang="en-US"/>
          </a:p>
        </p:txBody>
      </p:sp>
    </p:spTree>
    <p:extLst>
      <p:ext uri="{BB962C8B-B14F-4D97-AF65-F5344CB8AC3E}">
        <p14:creationId xmlns:p14="http://schemas.microsoft.com/office/powerpoint/2010/main" val="1353610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5B4B10-135A-4580-A39D-6C40461C0FC5}"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9F0DD-29FF-4CE6-AB6B-302D311BC242}" type="slidenum">
              <a:rPr lang="en-US" smtClean="0"/>
              <a:t>‹#›</a:t>
            </a:fld>
            <a:endParaRPr lang="en-US"/>
          </a:p>
        </p:txBody>
      </p:sp>
    </p:spTree>
    <p:extLst>
      <p:ext uri="{BB962C8B-B14F-4D97-AF65-F5344CB8AC3E}">
        <p14:creationId xmlns:p14="http://schemas.microsoft.com/office/powerpoint/2010/main" val="284830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5B4B10-135A-4580-A39D-6C40461C0FC5}"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9F0DD-29FF-4CE6-AB6B-302D311BC242}" type="slidenum">
              <a:rPr lang="en-US" smtClean="0"/>
              <a:t>‹#›</a:t>
            </a:fld>
            <a:endParaRPr lang="en-US"/>
          </a:p>
        </p:txBody>
      </p:sp>
    </p:spTree>
    <p:extLst>
      <p:ext uri="{BB962C8B-B14F-4D97-AF65-F5344CB8AC3E}">
        <p14:creationId xmlns:p14="http://schemas.microsoft.com/office/powerpoint/2010/main" val="4174721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5B4B10-135A-4580-A39D-6C40461C0FC5}"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9F0DD-29FF-4CE6-AB6B-302D311BC242}" type="slidenum">
              <a:rPr lang="en-US" smtClean="0"/>
              <a:t>‹#›</a:t>
            </a:fld>
            <a:endParaRPr lang="en-US"/>
          </a:p>
        </p:txBody>
      </p:sp>
    </p:spTree>
    <p:extLst>
      <p:ext uri="{BB962C8B-B14F-4D97-AF65-F5344CB8AC3E}">
        <p14:creationId xmlns:p14="http://schemas.microsoft.com/office/powerpoint/2010/main" val="416539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5B4B10-135A-4580-A39D-6C40461C0FC5}"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49F0DD-29FF-4CE6-AB6B-302D311BC242}" type="slidenum">
              <a:rPr lang="en-US" smtClean="0"/>
              <a:t>‹#›</a:t>
            </a:fld>
            <a:endParaRPr lang="en-US"/>
          </a:p>
        </p:txBody>
      </p:sp>
    </p:spTree>
    <p:extLst>
      <p:ext uri="{BB962C8B-B14F-4D97-AF65-F5344CB8AC3E}">
        <p14:creationId xmlns:p14="http://schemas.microsoft.com/office/powerpoint/2010/main" val="7661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5B4B10-135A-4580-A39D-6C40461C0FC5}" type="datetimeFigureOut">
              <a:rPr lang="en-US" smtClean="0"/>
              <a:t>7/1/2026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49F0DD-29FF-4CE6-AB6B-302D311BC242}" type="slidenum">
              <a:rPr lang="en-US" smtClean="0"/>
              <a:t>‹#›</a:t>
            </a:fld>
            <a:endParaRPr lang="en-US"/>
          </a:p>
        </p:txBody>
      </p:sp>
    </p:spTree>
    <p:extLst>
      <p:ext uri="{BB962C8B-B14F-4D97-AF65-F5344CB8AC3E}">
        <p14:creationId xmlns:p14="http://schemas.microsoft.com/office/powerpoint/2010/main" val="1538258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5B4B10-135A-4580-A39D-6C40461C0FC5}" type="datetimeFigureOut">
              <a:rPr lang="en-US" smtClean="0"/>
              <a:t>7/1/2026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49F0DD-29FF-4CE6-AB6B-302D311BC242}" type="slidenum">
              <a:rPr lang="en-US" smtClean="0"/>
              <a:t>‹#›</a:t>
            </a:fld>
            <a:endParaRPr lang="en-US"/>
          </a:p>
        </p:txBody>
      </p:sp>
    </p:spTree>
    <p:extLst>
      <p:ext uri="{BB962C8B-B14F-4D97-AF65-F5344CB8AC3E}">
        <p14:creationId xmlns:p14="http://schemas.microsoft.com/office/powerpoint/2010/main" val="3421476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5B4B10-135A-4580-A39D-6C40461C0FC5}" type="datetimeFigureOut">
              <a:rPr lang="en-US" smtClean="0"/>
              <a:t>7/1/2026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49F0DD-29FF-4CE6-AB6B-302D311BC242}" type="slidenum">
              <a:rPr lang="en-US" smtClean="0"/>
              <a:t>‹#›</a:t>
            </a:fld>
            <a:endParaRPr lang="en-US"/>
          </a:p>
        </p:txBody>
      </p:sp>
    </p:spTree>
    <p:extLst>
      <p:ext uri="{BB962C8B-B14F-4D97-AF65-F5344CB8AC3E}">
        <p14:creationId xmlns:p14="http://schemas.microsoft.com/office/powerpoint/2010/main" val="3737638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5B4B10-135A-4580-A39D-6C40461C0FC5}" type="datetimeFigureOut">
              <a:rPr lang="en-US" smtClean="0"/>
              <a:t>7/1/2026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49F0DD-29FF-4CE6-AB6B-302D311BC242}" type="slidenum">
              <a:rPr lang="en-US" smtClean="0"/>
              <a:t>‹#›</a:t>
            </a:fld>
            <a:endParaRPr lang="en-US"/>
          </a:p>
        </p:txBody>
      </p:sp>
    </p:spTree>
    <p:extLst>
      <p:ext uri="{BB962C8B-B14F-4D97-AF65-F5344CB8AC3E}">
        <p14:creationId xmlns:p14="http://schemas.microsoft.com/office/powerpoint/2010/main" val="3748054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195B4B10-135A-4580-A39D-6C40461C0FC5}" type="datetimeFigureOut">
              <a:rPr lang="en-US" smtClean="0"/>
              <a:t>7/1/2026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1149F0DD-29FF-4CE6-AB6B-302D311BC242}" type="slidenum">
              <a:rPr lang="en-US" smtClean="0"/>
              <a:t>‹#›</a:t>
            </a:fld>
            <a:endParaRPr lang="en-US"/>
          </a:p>
        </p:txBody>
      </p:sp>
    </p:spTree>
    <p:extLst>
      <p:ext uri="{BB962C8B-B14F-4D97-AF65-F5344CB8AC3E}">
        <p14:creationId xmlns:p14="http://schemas.microsoft.com/office/powerpoint/2010/main" val="164879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195B4B10-135A-4580-A39D-6C40461C0FC5}" type="datetimeFigureOut">
              <a:rPr lang="en-US" smtClean="0"/>
              <a:t>7/1/2026</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1149F0DD-29FF-4CE6-AB6B-302D311BC242}" type="slidenum">
              <a:rPr lang="en-US" smtClean="0"/>
              <a:t>‹#›</a:t>
            </a:fld>
            <a:endParaRPr lang="en-US"/>
          </a:p>
        </p:txBody>
      </p:sp>
    </p:spTree>
    <p:extLst>
      <p:ext uri="{BB962C8B-B14F-4D97-AF65-F5344CB8AC3E}">
        <p14:creationId xmlns:p14="http://schemas.microsoft.com/office/powerpoint/2010/main" val="60484861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195B4B10-135A-4580-A39D-6C40461C0FC5}" type="datetimeFigureOut">
              <a:rPr lang="en-US" smtClean="0"/>
              <a:t>7/1/2026</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1149F0DD-29FF-4CE6-AB6B-302D311BC242}" type="slidenum">
              <a:rPr lang="en-US" smtClean="0"/>
              <a:t>‹#›</a:t>
            </a:fld>
            <a:endParaRPr lang="en-US"/>
          </a:p>
        </p:txBody>
      </p:sp>
    </p:spTree>
    <p:extLst>
      <p:ext uri="{BB962C8B-B14F-4D97-AF65-F5344CB8AC3E}">
        <p14:creationId xmlns:p14="http://schemas.microsoft.com/office/powerpoint/2010/main" val="4000789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gif"/><Relationship Id="rId11" Type="http://schemas.openxmlformats.org/officeDocument/2006/relationships/image" Target="../media/image11.png"/><Relationship Id="rId5" Type="http://schemas.openxmlformats.org/officeDocument/2006/relationships/image" Target="../media/image5.gif"/><Relationship Id="rId10" Type="http://schemas.openxmlformats.org/officeDocument/2006/relationships/image" Target="../media/image10.png"/><Relationship Id="rId4" Type="http://schemas.openxmlformats.org/officeDocument/2006/relationships/image" Target="../media/image4.gif"/><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EE5F5D-C809-A3A5-4B63-AC94748B91AF}"/>
              </a:ext>
            </a:extLst>
          </p:cNvPr>
          <p:cNvSpPr>
            <a:spLocks noGrp="1"/>
          </p:cNvSpPr>
          <p:nvPr>
            <p:ph type="title"/>
          </p:nvPr>
        </p:nvSpPr>
        <p:spPr>
          <a:xfrm>
            <a:off x="872744" y="5418667"/>
            <a:ext cx="10780776" cy="613283"/>
          </a:xfrm>
        </p:spPr>
        <p:txBody>
          <a:bodyPr>
            <a:normAutofit/>
          </a:bodyPr>
          <a:lstStyle/>
          <a:p>
            <a:pPr algn="ctr"/>
            <a:r>
              <a:rPr lang="en-US" sz="3600" dirty="0">
                <a:solidFill>
                  <a:srgbClr val="002060"/>
                </a:solidFill>
                <a:effectLst>
                  <a:outerShdw blurRad="38100" dist="38100" dir="2700000" algn="tl">
                    <a:srgbClr val="000000">
                      <a:alpha val="43137"/>
                    </a:srgbClr>
                  </a:outerShdw>
                </a:effectLst>
                <a:latin typeface="Aptos Display" panose="020B0004020202020204" pitchFamily="34" charset="0"/>
              </a:rPr>
              <a:t>Tucannon PA 5-15 Assessment and Conceptual Design</a:t>
            </a:r>
          </a:p>
        </p:txBody>
      </p:sp>
      <p:pic>
        <p:nvPicPr>
          <p:cNvPr id="8" name="Picture Placeholder 7" descr="A road through a valley&#10;&#10;AI-generated content may be incorrect.">
            <a:extLst>
              <a:ext uri="{FF2B5EF4-FFF2-40B4-BE49-F238E27FC236}">
                <a16:creationId xmlns:a16="http://schemas.microsoft.com/office/drawing/2014/main" id="{8C3AF8C7-528B-AF25-A89B-7ADAAEF2C32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0821" b="20821"/>
          <a:stretch>
            <a:fillRect/>
          </a:stretch>
        </p:blipFill>
        <p:spPr/>
      </p:pic>
      <p:sp>
        <p:nvSpPr>
          <p:cNvPr id="6" name="Text Placeholder 5">
            <a:extLst>
              <a:ext uri="{FF2B5EF4-FFF2-40B4-BE49-F238E27FC236}">
                <a16:creationId xmlns:a16="http://schemas.microsoft.com/office/drawing/2014/main" id="{98FD0886-82E9-5DC9-8668-B2A8B1B2A493}"/>
              </a:ext>
            </a:extLst>
          </p:cNvPr>
          <p:cNvSpPr>
            <a:spLocks noGrp="1"/>
          </p:cNvSpPr>
          <p:nvPr>
            <p:ph type="body" sz="half" idx="2"/>
          </p:nvPr>
        </p:nvSpPr>
        <p:spPr>
          <a:xfrm>
            <a:off x="101600" y="6031950"/>
            <a:ext cx="11975592" cy="533400"/>
          </a:xfrm>
        </p:spPr>
        <p:txBody>
          <a:bodyPr>
            <a:normAutofit/>
          </a:bodyPr>
          <a:lstStyle/>
          <a:p>
            <a:pPr algn="ctr"/>
            <a:r>
              <a:rPr lang="en-US" sz="3200" dirty="0">
                <a:solidFill>
                  <a:srgbClr val="002060"/>
                </a:solidFill>
                <a:effectLst>
                  <a:outerShdw blurRad="38100" dist="38100" dir="2700000" algn="tl">
                    <a:srgbClr val="000000">
                      <a:alpha val="43137"/>
                    </a:srgbClr>
                  </a:outerShdw>
                </a:effectLst>
                <a:latin typeface="Aptos Display" panose="020B0004020202020204" pitchFamily="34" charset="0"/>
              </a:rPr>
              <a:t>Reach-Scale Alternative </a:t>
            </a:r>
          </a:p>
        </p:txBody>
      </p:sp>
      <p:sp>
        <p:nvSpPr>
          <p:cNvPr id="3" name="TextBox 2">
            <a:extLst>
              <a:ext uri="{FF2B5EF4-FFF2-40B4-BE49-F238E27FC236}">
                <a16:creationId xmlns:a16="http://schemas.microsoft.com/office/drawing/2014/main" id="{BAFB788E-F081-BC61-5C4C-D1F42C5DAE94}"/>
              </a:ext>
            </a:extLst>
          </p:cNvPr>
          <p:cNvSpPr txBox="1"/>
          <p:nvPr/>
        </p:nvSpPr>
        <p:spPr>
          <a:xfrm>
            <a:off x="10512552" y="4945058"/>
            <a:ext cx="1564640" cy="246221"/>
          </a:xfrm>
          <a:prstGeom prst="rect">
            <a:avLst/>
          </a:prstGeom>
          <a:noFill/>
        </p:spPr>
        <p:txBody>
          <a:bodyPr wrap="square">
            <a:spAutoFit/>
          </a:bodyPr>
          <a:lstStyle/>
          <a:p>
            <a:r>
              <a:rPr lang="en-US" sz="1000" dirty="0">
                <a:solidFill>
                  <a:schemeClr val="bg1"/>
                </a:solidFill>
                <a:latin typeface="Aptos Display" panose="020B0004020202020204" pitchFamily="34" charset="0"/>
              </a:rPr>
              <a:t>Elizabeth Eastman, NPT</a:t>
            </a:r>
            <a:endParaRPr lang="en-US" sz="1000" dirty="0"/>
          </a:p>
        </p:txBody>
      </p:sp>
    </p:spTree>
    <p:extLst>
      <p:ext uri="{BB962C8B-B14F-4D97-AF65-F5344CB8AC3E}">
        <p14:creationId xmlns:p14="http://schemas.microsoft.com/office/powerpoint/2010/main" val="573007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E833D-9D7E-A752-597B-4A519E269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0DF79D-8D22-0880-D418-603F52552E2B}"/>
              </a:ext>
            </a:extLst>
          </p:cNvPr>
          <p:cNvSpPr>
            <a:spLocks noGrp="1"/>
          </p:cNvSpPr>
          <p:nvPr>
            <p:ph type="title"/>
          </p:nvPr>
        </p:nvSpPr>
        <p:spPr>
          <a:xfrm>
            <a:off x="657224" y="499533"/>
            <a:ext cx="10772775" cy="803578"/>
          </a:xfrm>
        </p:spPr>
        <p:txBody>
          <a:bodyPr>
            <a:normAutofit/>
          </a:bodyPr>
          <a:lstStyle/>
          <a:p>
            <a:pPr algn="ctr"/>
            <a:r>
              <a:rPr lang="en-US" sz="4400" b="1" dirty="0">
                <a:latin typeface="Aptos Display" panose="020B0004020202020204" pitchFamily="34" charset="0"/>
              </a:rPr>
              <a:t>Assessment and Conceptual Design</a:t>
            </a:r>
          </a:p>
        </p:txBody>
      </p:sp>
      <p:sp>
        <p:nvSpPr>
          <p:cNvPr id="3" name="Content Placeholder 2">
            <a:extLst>
              <a:ext uri="{FF2B5EF4-FFF2-40B4-BE49-F238E27FC236}">
                <a16:creationId xmlns:a16="http://schemas.microsoft.com/office/drawing/2014/main" id="{FBB51692-679C-38A6-AD78-5787DD70A18C}"/>
              </a:ext>
            </a:extLst>
          </p:cNvPr>
          <p:cNvSpPr>
            <a:spLocks noGrp="1"/>
          </p:cNvSpPr>
          <p:nvPr>
            <p:ph idx="1"/>
          </p:nvPr>
        </p:nvSpPr>
        <p:spPr>
          <a:xfrm>
            <a:off x="1381539" y="1303111"/>
            <a:ext cx="9660835" cy="4895622"/>
          </a:xfrm>
        </p:spPr>
        <p:txBody>
          <a:bodyPr vert="horz" lIns="91440" tIns="45720" rIns="91440" bIns="45720" rtlCol="0" anchor="t">
            <a:noAutofit/>
          </a:bodyPr>
          <a:lstStyle/>
          <a:p>
            <a:pPr>
              <a:spcAft>
                <a:spcPts val="600"/>
              </a:spcAft>
            </a:pPr>
            <a:r>
              <a:rPr lang="en-US" b="1" dirty="0">
                <a:latin typeface="Aptos Display" panose="020B0004020202020204" pitchFamily="34" charset="0"/>
              </a:rPr>
              <a:t>Assessment Technical Outcomes</a:t>
            </a:r>
          </a:p>
          <a:p>
            <a:pPr lvl="1">
              <a:spcAft>
                <a:spcPts val="600"/>
              </a:spcAft>
              <a:buFont typeface="Courier New" panose="020B0604020202020204" pitchFamily="34" charset="0"/>
              <a:buChar char="o"/>
            </a:pPr>
            <a:r>
              <a:rPr lang="en-US" b="1" dirty="0">
                <a:latin typeface="Aptos Display" panose="020B0004020202020204" pitchFamily="34" charset="0"/>
              </a:rPr>
              <a:t>Lakes and infrastructure aging, Operation &amp; Management/ Replacement costs increasing, some in need of replacement and/or major repair</a:t>
            </a:r>
          </a:p>
          <a:p>
            <a:pPr lvl="1">
              <a:spcAft>
                <a:spcPts val="600"/>
              </a:spcAft>
              <a:buFont typeface="Courier New" panose="020B0604020202020204" pitchFamily="34" charset="0"/>
              <a:buChar char="o"/>
            </a:pPr>
            <a:r>
              <a:rPr lang="en-US" b="1" dirty="0">
                <a:latin typeface="Aptos Display" panose="020B0004020202020204" pitchFamily="34" charset="0"/>
              </a:rPr>
              <a:t>70% of floodplain disconnected by lateral confinement (infrastructure) and vertical incision (excess stream power)</a:t>
            </a:r>
          </a:p>
          <a:p>
            <a:pPr lvl="1">
              <a:spcAft>
                <a:spcPts val="600"/>
              </a:spcAft>
              <a:buFont typeface="Courier New" panose="020B0604020202020204" pitchFamily="34" charset="0"/>
              <a:buChar char="o"/>
            </a:pPr>
            <a:r>
              <a:rPr lang="en-US" b="1" dirty="0">
                <a:latin typeface="Aptos Display" panose="020B0004020202020204" pitchFamily="34" charset="0"/>
              </a:rPr>
              <a:t>450-feet minimum target floodplain width to address confinement and infrastructure, and excess stream power</a:t>
            </a:r>
          </a:p>
          <a:p>
            <a:pPr lvl="1">
              <a:spcAft>
                <a:spcPts val="600"/>
              </a:spcAft>
              <a:buFont typeface="Courier New" panose="020B0604020202020204" pitchFamily="34" charset="0"/>
              <a:buChar char="o"/>
            </a:pPr>
            <a:r>
              <a:rPr lang="en-US" b="1" dirty="0">
                <a:latin typeface="Aptos Display" panose="020B0004020202020204" pitchFamily="34" charset="0"/>
              </a:rPr>
              <a:t>Reduced riparian and floodplain vegetation complexity</a:t>
            </a:r>
          </a:p>
          <a:p>
            <a:pPr lvl="1">
              <a:spcAft>
                <a:spcPts val="600"/>
              </a:spcAft>
              <a:buFont typeface="Courier New" panose="020B0604020202020204" pitchFamily="34" charset="0"/>
              <a:buChar char="o"/>
            </a:pPr>
            <a:r>
              <a:rPr lang="en-US" b="1" dirty="0">
                <a:latin typeface="Aptos Display" panose="020B0004020202020204" pitchFamily="34" charset="0"/>
              </a:rPr>
              <a:t>Reduced aquatic species function</a:t>
            </a:r>
          </a:p>
          <a:p>
            <a:pPr lvl="1">
              <a:spcAft>
                <a:spcPts val="600"/>
              </a:spcAft>
              <a:buFont typeface="Courier New" panose="020B0604020202020204" pitchFamily="34" charset="0"/>
              <a:buChar char="o"/>
            </a:pPr>
            <a:r>
              <a:rPr lang="en-US" b="1" dirty="0">
                <a:latin typeface="Aptos Display" panose="020B0004020202020204" pitchFamily="34" charset="0"/>
              </a:rPr>
              <a:t>Climate warming trend/higher temperatures</a:t>
            </a:r>
          </a:p>
          <a:p>
            <a:pPr lvl="1">
              <a:spcAft>
                <a:spcPts val="600"/>
              </a:spcAft>
              <a:buFont typeface="Courier New" panose="020B0604020202020204" pitchFamily="34" charset="0"/>
              <a:buChar char="o"/>
            </a:pPr>
            <a:r>
              <a:rPr lang="en-US" b="1" dirty="0">
                <a:latin typeface="Aptos Display" panose="020B0004020202020204" pitchFamily="34" charset="0"/>
              </a:rPr>
              <a:t>Decline in function and total wetland area</a:t>
            </a:r>
          </a:p>
          <a:p>
            <a:pPr marL="0" indent="0">
              <a:buNone/>
            </a:pPr>
            <a:endParaRPr lang="en-US" dirty="0"/>
          </a:p>
        </p:txBody>
      </p:sp>
    </p:spTree>
    <p:extLst>
      <p:ext uri="{BB962C8B-B14F-4D97-AF65-F5344CB8AC3E}">
        <p14:creationId xmlns:p14="http://schemas.microsoft.com/office/powerpoint/2010/main" val="998015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e chart with numbers and a black background&#10;&#10;Description automatically generated">
            <a:extLst>
              <a:ext uri="{FF2B5EF4-FFF2-40B4-BE49-F238E27FC236}">
                <a16:creationId xmlns:a16="http://schemas.microsoft.com/office/drawing/2014/main" id="{2C5CE07D-3D01-72C2-A793-36FB65C6AE09}"/>
              </a:ext>
            </a:extLst>
          </p:cNvPr>
          <p:cNvPicPr>
            <a:picLocks noChangeAspect="1"/>
          </p:cNvPicPr>
          <p:nvPr/>
        </p:nvPicPr>
        <p:blipFill>
          <a:blip r:embed="rId3">
            <a:extLst>
              <a:ext uri="{28A0092B-C50C-407E-A947-70E740481C1C}">
                <a14:useLocalDpi xmlns:a14="http://schemas.microsoft.com/office/drawing/2010/main" val="0"/>
              </a:ext>
            </a:extLst>
          </a:blip>
          <a:srcRect l="6829" t="13028" r="8388" b="12319"/>
          <a:stretch/>
        </p:blipFill>
        <p:spPr>
          <a:xfrm>
            <a:off x="5174700" y="487203"/>
            <a:ext cx="6456413" cy="5684997"/>
          </a:xfrm>
          <a:prstGeom prst="rect">
            <a:avLst/>
          </a:prstGeom>
        </p:spPr>
      </p:pic>
      <p:sp>
        <p:nvSpPr>
          <p:cNvPr id="5" name="TextBox 4">
            <a:extLst>
              <a:ext uri="{FF2B5EF4-FFF2-40B4-BE49-F238E27FC236}">
                <a16:creationId xmlns:a16="http://schemas.microsoft.com/office/drawing/2014/main" id="{92BCD72F-0F87-C404-BEDF-11BDEFC579DE}"/>
              </a:ext>
            </a:extLst>
          </p:cNvPr>
          <p:cNvSpPr txBox="1"/>
          <p:nvPr/>
        </p:nvSpPr>
        <p:spPr>
          <a:xfrm>
            <a:off x="322058" y="487203"/>
            <a:ext cx="4370042" cy="594137"/>
          </a:xfrm>
          <a:prstGeom prst="rect">
            <a:avLst/>
          </a:prstGeom>
        </p:spPr>
        <p:txBody>
          <a:bodyPr vert="horz" lIns="91440" tIns="45720" rIns="91440" bIns="45720" rtlCol="0" anchor="b">
            <a:normAutofit fontScale="92500"/>
          </a:bodyPr>
          <a:lstStyle>
            <a:lvl1pPr>
              <a:lnSpc>
                <a:spcPct val="90000"/>
              </a:lnSpc>
              <a:spcBef>
                <a:spcPct val="0"/>
              </a:spcBef>
              <a:buNone/>
              <a:defRPr sz="3600">
                <a:latin typeface="+mj-lt"/>
                <a:ea typeface="+mj-ea"/>
                <a:cs typeface="+mj-cs"/>
              </a:defRPr>
            </a:lvl1pPr>
          </a:lstStyle>
          <a:p>
            <a:r>
              <a:rPr lang="en-US" b="1" dirty="0">
                <a:latin typeface="Aptos Display" panose="020B0004020202020204" pitchFamily="34" charset="0"/>
              </a:rPr>
              <a:t>State of the Floodplain</a:t>
            </a:r>
          </a:p>
        </p:txBody>
      </p:sp>
      <p:sp>
        <p:nvSpPr>
          <p:cNvPr id="2" name="Content Placeholder 2">
            <a:extLst>
              <a:ext uri="{FF2B5EF4-FFF2-40B4-BE49-F238E27FC236}">
                <a16:creationId xmlns:a16="http://schemas.microsoft.com/office/drawing/2014/main" id="{F0C0B58A-F479-A881-D3DE-CF6D5BCB649F}"/>
              </a:ext>
            </a:extLst>
          </p:cNvPr>
          <p:cNvSpPr>
            <a:spLocks noGrp="1"/>
          </p:cNvSpPr>
          <p:nvPr>
            <p:ph idx="1"/>
          </p:nvPr>
        </p:nvSpPr>
        <p:spPr>
          <a:xfrm>
            <a:off x="766818" y="1550034"/>
            <a:ext cx="3925282" cy="4351338"/>
          </a:xfrm>
        </p:spPr>
        <p:txBody>
          <a:bodyPr>
            <a:normAutofit/>
          </a:bodyPr>
          <a:lstStyle/>
          <a:p>
            <a:r>
              <a:rPr lang="en-US" dirty="0">
                <a:solidFill>
                  <a:srgbClr val="1F77B4"/>
                </a:solidFill>
                <a:latin typeface="Seaford" panose="00000500000000000000" pitchFamily="2" charset="0"/>
              </a:rPr>
              <a:t>Floodplain is ~30% of its historical extent</a:t>
            </a:r>
          </a:p>
          <a:p>
            <a:endParaRPr lang="en-US" dirty="0">
              <a:solidFill>
                <a:schemeClr val="accent5">
                  <a:lumMod val="60000"/>
                  <a:lumOff val="40000"/>
                </a:schemeClr>
              </a:solidFill>
              <a:latin typeface="Seaford" panose="00000500000000000000" pitchFamily="2" charset="0"/>
            </a:endParaRPr>
          </a:p>
          <a:p>
            <a:r>
              <a:rPr lang="en-US" dirty="0">
                <a:solidFill>
                  <a:schemeClr val="accent5">
                    <a:lumMod val="60000"/>
                    <a:lumOff val="40000"/>
                  </a:schemeClr>
                </a:solidFill>
                <a:latin typeface="Seaford" panose="00000500000000000000" pitchFamily="2" charset="0"/>
              </a:rPr>
              <a:t>Lakes, levees, and road infrastructure disconnect ~35% of historical floodplain</a:t>
            </a:r>
          </a:p>
          <a:p>
            <a:endParaRPr lang="en-US" dirty="0">
              <a:latin typeface="Seaford" panose="00000500000000000000" pitchFamily="2" charset="0"/>
            </a:endParaRPr>
          </a:p>
          <a:p>
            <a:r>
              <a:rPr lang="en-US" dirty="0">
                <a:solidFill>
                  <a:srgbClr val="D4910A"/>
                </a:solidFill>
                <a:latin typeface="Seaford" panose="00000500000000000000" pitchFamily="2" charset="0"/>
              </a:rPr>
              <a:t>~37% of historical floodplain is vertically disconnected</a:t>
            </a:r>
          </a:p>
          <a:p>
            <a:endParaRPr lang="en-US" dirty="0">
              <a:solidFill>
                <a:schemeClr val="accent5">
                  <a:lumMod val="60000"/>
                  <a:lumOff val="40000"/>
                </a:schemeClr>
              </a:solidFill>
              <a:latin typeface="Seaford" panose="00000500000000000000" pitchFamily="2" charset="0"/>
            </a:endParaRPr>
          </a:p>
        </p:txBody>
      </p:sp>
      <p:sp>
        <p:nvSpPr>
          <p:cNvPr id="3" name="Freeform: Shape 2">
            <a:extLst>
              <a:ext uri="{FF2B5EF4-FFF2-40B4-BE49-F238E27FC236}">
                <a16:creationId xmlns:a16="http://schemas.microsoft.com/office/drawing/2014/main" id="{28A81940-9BE5-1B75-DAC2-0D1CDEB50264}"/>
              </a:ext>
            </a:extLst>
          </p:cNvPr>
          <p:cNvSpPr/>
          <p:nvPr/>
        </p:nvSpPr>
        <p:spPr>
          <a:xfrm>
            <a:off x="8166100" y="3517900"/>
            <a:ext cx="2882900" cy="2387600"/>
          </a:xfrm>
          <a:custGeom>
            <a:avLst/>
            <a:gdLst>
              <a:gd name="connsiteX0" fmla="*/ 0 w 2882900"/>
              <a:gd name="connsiteY0" fmla="*/ 2349500 h 2387600"/>
              <a:gd name="connsiteX1" fmla="*/ 508000 w 2882900"/>
              <a:gd name="connsiteY1" fmla="*/ 0 h 2387600"/>
              <a:gd name="connsiteX2" fmla="*/ 2882900 w 2882900"/>
              <a:gd name="connsiteY2" fmla="*/ 12700 h 2387600"/>
              <a:gd name="connsiteX3" fmla="*/ 2717800 w 2882900"/>
              <a:gd name="connsiteY3" fmla="*/ 876300 h 2387600"/>
              <a:gd name="connsiteX4" fmla="*/ 2374900 w 2882900"/>
              <a:gd name="connsiteY4" fmla="*/ 1524000 h 2387600"/>
              <a:gd name="connsiteX5" fmla="*/ 1549400 w 2882900"/>
              <a:gd name="connsiteY5" fmla="*/ 2159000 h 2387600"/>
              <a:gd name="connsiteX6" fmla="*/ 1130300 w 2882900"/>
              <a:gd name="connsiteY6" fmla="*/ 2311400 h 2387600"/>
              <a:gd name="connsiteX7" fmla="*/ 558800 w 2882900"/>
              <a:gd name="connsiteY7" fmla="*/ 2387600 h 2387600"/>
              <a:gd name="connsiteX8" fmla="*/ 0 w 2882900"/>
              <a:gd name="connsiteY8" fmla="*/ 2349500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900" h="2387600">
                <a:moveTo>
                  <a:pt x="0" y="2349500"/>
                </a:moveTo>
                <a:lnTo>
                  <a:pt x="508000" y="0"/>
                </a:lnTo>
                <a:lnTo>
                  <a:pt x="2882900" y="12700"/>
                </a:lnTo>
                <a:lnTo>
                  <a:pt x="2717800" y="876300"/>
                </a:lnTo>
                <a:lnTo>
                  <a:pt x="2374900" y="1524000"/>
                </a:lnTo>
                <a:lnTo>
                  <a:pt x="1549400" y="2159000"/>
                </a:lnTo>
                <a:lnTo>
                  <a:pt x="1130300" y="2311400"/>
                </a:lnTo>
                <a:lnTo>
                  <a:pt x="558800" y="2387600"/>
                </a:lnTo>
                <a:lnTo>
                  <a:pt x="0" y="2349500"/>
                </a:lnTo>
                <a:close/>
              </a:path>
            </a:pathLst>
          </a:custGeom>
          <a:noFill/>
          <a:ln w="57150">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75A5E656-96D6-A15A-4557-56F0389BA488}"/>
              </a:ext>
            </a:extLst>
          </p:cNvPr>
          <p:cNvSpPr/>
          <p:nvPr/>
        </p:nvSpPr>
        <p:spPr>
          <a:xfrm>
            <a:off x="7213600" y="1003300"/>
            <a:ext cx="3695700" cy="2349500"/>
          </a:xfrm>
          <a:custGeom>
            <a:avLst/>
            <a:gdLst>
              <a:gd name="connsiteX0" fmla="*/ 0 w 3695700"/>
              <a:gd name="connsiteY0" fmla="*/ 406400 h 2349500"/>
              <a:gd name="connsiteX1" fmla="*/ 1358900 w 3695700"/>
              <a:gd name="connsiteY1" fmla="*/ 2349500 h 2349500"/>
              <a:gd name="connsiteX2" fmla="*/ 3695700 w 3695700"/>
              <a:gd name="connsiteY2" fmla="*/ 2336800 h 2349500"/>
              <a:gd name="connsiteX3" fmla="*/ 3632200 w 3695700"/>
              <a:gd name="connsiteY3" fmla="*/ 1790700 h 2349500"/>
              <a:gd name="connsiteX4" fmla="*/ 3441700 w 3695700"/>
              <a:gd name="connsiteY4" fmla="*/ 1282700 h 2349500"/>
              <a:gd name="connsiteX5" fmla="*/ 3238500 w 3695700"/>
              <a:gd name="connsiteY5" fmla="*/ 939800 h 2349500"/>
              <a:gd name="connsiteX6" fmla="*/ 2857500 w 3695700"/>
              <a:gd name="connsiteY6" fmla="*/ 533400 h 2349500"/>
              <a:gd name="connsiteX7" fmla="*/ 2501900 w 3695700"/>
              <a:gd name="connsiteY7" fmla="*/ 266700 h 2349500"/>
              <a:gd name="connsiteX8" fmla="*/ 1917700 w 3695700"/>
              <a:gd name="connsiteY8" fmla="*/ 50800 h 2349500"/>
              <a:gd name="connsiteX9" fmla="*/ 1447800 w 3695700"/>
              <a:gd name="connsiteY9" fmla="*/ 0 h 2349500"/>
              <a:gd name="connsiteX10" fmla="*/ 977900 w 3695700"/>
              <a:gd name="connsiteY10" fmla="*/ 12700 h 2349500"/>
              <a:gd name="connsiteX11" fmla="*/ 508000 w 3695700"/>
              <a:gd name="connsiteY11" fmla="*/ 139700 h 2349500"/>
              <a:gd name="connsiteX12" fmla="*/ 0 w 3695700"/>
              <a:gd name="connsiteY12" fmla="*/ 406400 h 234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95700" h="2349500">
                <a:moveTo>
                  <a:pt x="0" y="406400"/>
                </a:moveTo>
                <a:lnTo>
                  <a:pt x="1358900" y="2349500"/>
                </a:lnTo>
                <a:lnTo>
                  <a:pt x="3695700" y="2336800"/>
                </a:lnTo>
                <a:lnTo>
                  <a:pt x="3632200" y="1790700"/>
                </a:lnTo>
                <a:lnTo>
                  <a:pt x="3441700" y="1282700"/>
                </a:lnTo>
                <a:lnTo>
                  <a:pt x="3238500" y="939800"/>
                </a:lnTo>
                <a:lnTo>
                  <a:pt x="2857500" y="533400"/>
                </a:lnTo>
                <a:lnTo>
                  <a:pt x="2501900" y="266700"/>
                </a:lnTo>
                <a:lnTo>
                  <a:pt x="1917700" y="50800"/>
                </a:lnTo>
                <a:lnTo>
                  <a:pt x="1447800" y="0"/>
                </a:lnTo>
                <a:lnTo>
                  <a:pt x="977900" y="12700"/>
                </a:lnTo>
                <a:lnTo>
                  <a:pt x="508000" y="139700"/>
                </a:lnTo>
                <a:lnTo>
                  <a:pt x="0" y="406400"/>
                </a:lnTo>
                <a:close/>
              </a:path>
            </a:pathLst>
          </a:custGeom>
          <a:no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5733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04715B-4349-9C74-B811-F96341A05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6059"/>
            <a:ext cx="12192000" cy="3585882"/>
          </a:xfrm>
          <a:prstGeom prst="rect">
            <a:avLst/>
          </a:prstGeom>
        </p:spPr>
      </p:pic>
      <p:sp>
        <p:nvSpPr>
          <p:cNvPr id="6" name="Title 1">
            <a:extLst>
              <a:ext uri="{FF2B5EF4-FFF2-40B4-BE49-F238E27FC236}">
                <a16:creationId xmlns:a16="http://schemas.microsoft.com/office/drawing/2014/main" id="{10E08220-8EBE-6249-9CBF-D1A0C56B6625}"/>
              </a:ext>
            </a:extLst>
          </p:cNvPr>
          <p:cNvSpPr txBox="1">
            <a:spLocks/>
          </p:cNvSpPr>
          <p:nvPr/>
        </p:nvSpPr>
        <p:spPr>
          <a:xfrm>
            <a:off x="657224" y="499533"/>
            <a:ext cx="10772775" cy="803578"/>
          </a:xfrm>
          <a:prstGeom prst="rect">
            <a:avLst/>
          </a:prstGeom>
        </p:spPr>
        <p:txBody>
          <a:bodyP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en-US" sz="4400" b="1" dirty="0">
                <a:latin typeface="Aptos Display" panose="020B0004020202020204" pitchFamily="34" charset="0"/>
              </a:rPr>
              <a:t>Existing compared to Historic Floodplain</a:t>
            </a:r>
          </a:p>
        </p:txBody>
      </p:sp>
    </p:spTree>
    <p:extLst>
      <p:ext uri="{BB962C8B-B14F-4D97-AF65-F5344CB8AC3E}">
        <p14:creationId xmlns:p14="http://schemas.microsoft.com/office/powerpoint/2010/main" val="3976624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EE043-5239-D87D-CE48-12EC8CA947E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055CA32-1C52-7F75-504C-1570A17AE764}"/>
              </a:ext>
            </a:extLst>
          </p:cNvPr>
          <p:cNvPicPr>
            <a:picLocks noChangeAspect="1"/>
          </p:cNvPicPr>
          <p:nvPr/>
        </p:nvPicPr>
        <p:blipFill>
          <a:blip r:embed="rId3"/>
          <a:stretch>
            <a:fillRect/>
          </a:stretch>
        </p:blipFill>
        <p:spPr>
          <a:xfrm>
            <a:off x="869641" y="909872"/>
            <a:ext cx="10376518" cy="5836103"/>
          </a:xfrm>
          <a:prstGeom prst="rect">
            <a:avLst/>
          </a:prstGeom>
        </p:spPr>
      </p:pic>
      <p:sp>
        <p:nvSpPr>
          <p:cNvPr id="3" name="TextBox 2">
            <a:extLst>
              <a:ext uri="{FF2B5EF4-FFF2-40B4-BE49-F238E27FC236}">
                <a16:creationId xmlns:a16="http://schemas.microsoft.com/office/drawing/2014/main" id="{094AB384-8541-3494-7D51-D871F9773DB1}"/>
              </a:ext>
            </a:extLst>
          </p:cNvPr>
          <p:cNvSpPr txBox="1"/>
          <p:nvPr/>
        </p:nvSpPr>
        <p:spPr>
          <a:xfrm>
            <a:off x="371369" y="315735"/>
            <a:ext cx="10789288" cy="594137"/>
          </a:xfrm>
          <a:prstGeom prst="rect">
            <a:avLst/>
          </a:prstGeom>
        </p:spPr>
        <p:txBody>
          <a:bodyPr vert="horz" lIns="91440" tIns="45720" rIns="91440" bIns="45720" rtlCol="0" anchor="b">
            <a:normAutofit fontScale="92500"/>
          </a:bodyPr>
          <a:lstStyle>
            <a:lvl1pPr>
              <a:lnSpc>
                <a:spcPct val="90000"/>
              </a:lnSpc>
              <a:spcBef>
                <a:spcPct val="0"/>
              </a:spcBef>
              <a:buNone/>
              <a:defRPr sz="3600">
                <a:latin typeface="+mj-lt"/>
                <a:ea typeface="+mj-ea"/>
                <a:cs typeface="+mj-cs"/>
              </a:defRPr>
            </a:lvl1pPr>
          </a:lstStyle>
          <a:p>
            <a:r>
              <a:rPr lang="en-US" dirty="0"/>
              <a:t>Historical v. Present Day Widths (Narrowing = Disconnection) </a:t>
            </a:r>
          </a:p>
        </p:txBody>
      </p:sp>
    </p:spTree>
    <p:extLst>
      <p:ext uri="{BB962C8B-B14F-4D97-AF65-F5344CB8AC3E}">
        <p14:creationId xmlns:p14="http://schemas.microsoft.com/office/powerpoint/2010/main" val="3641187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4DAB-4C2D-625A-81AC-596DD7E85FD6}"/>
              </a:ext>
            </a:extLst>
          </p:cNvPr>
          <p:cNvSpPr>
            <a:spLocks noGrp="1"/>
          </p:cNvSpPr>
          <p:nvPr>
            <p:ph type="title"/>
          </p:nvPr>
        </p:nvSpPr>
        <p:spPr>
          <a:xfrm>
            <a:off x="831375" y="154631"/>
            <a:ext cx="8332893" cy="1325563"/>
          </a:xfrm>
        </p:spPr>
        <p:txBody>
          <a:bodyPr/>
          <a:lstStyle/>
          <a:p>
            <a:r>
              <a:rPr lang="en-US"/>
              <a:t>Space as a Unifying Framework</a:t>
            </a:r>
          </a:p>
        </p:txBody>
      </p:sp>
      <p:sp>
        <p:nvSpPr>
          <p:cNvPr id="7" name="TextBox 6">
            <a:extLst>
              <a:ext uri="{FF2B5EF4-FFF2-40B4-BE49-F238E27FC236}">
                <a16:creationId xmlns:a16="http://schemas.microsoft.com/office/drawing/2014/main" id="{AEF8EEFC-A410-39B2-CC7A-EDA252D03254}"/>
              </a:ext>
            </a:extLst>
          </p:cNvPr>
          <p:cNvSpPr txBox="1"/>
          <p:nvPr/>
        </p:nvSpPr>
        <p:spPr>
          <a:xfrm>
            <a:off x="1237826" y="1299745"/>
            <a:ext cx="9716347" cy="1535540"/>
          </a:xfrm>
          <a:prstGeom prst="rect">
            <a:avLst/>
          </a:prstGeom>
          <a:solidFill>
            <a:schemeClr val="bg2"/>
          </a:solidFill>
        </p:spPr>
        <p:txBody>
          <a:bodyPr vert="horz" lIns="274320" tIns="91440" rIns="0" bIns="0" numCol="2" rtlCol="0" anchor="t">
            <a:noAutofit/>
          </a:bodyPr>
          <a:lstStyle/>
          <a:p>
            <a:pPr marL="57150">
              <a:lnSpc>
                <a:spcPct val="90000"/>
              </a:lnSpc>
              <a:spcAft>
                <a:spcPts val="600"/>
              </a:spcAft>
            </a:pPr>
            <a:r>
              <a:rPr lang="en-US" sz="2000" b="1"/>
              <a:t>Quantified benefits of space:</a:t>
            </a:r>
          </a:p>
          <a:p>
            <a:pPr marL="400050" indent="-342900">
              <a:lnSpc>
                <a:spcPct val="90000"/>
              </a:lnSpc>
              <a:spcAft>
                <a:spcPts val="600"/>
              </a:spcAft>
              <a:buFont typeface="Arial" panose="020B0604020202020204" pitchFamily="34" charset="0"/>
              <a:buChar char="•"/>
            </a:pPr>
            <a:r>
              <a:rPr lang="en-US" sz="2000"/>
              <a:t>Increased ecosystem resilience</a:t>
            </a:r>
          </a:p>
          <a:p>
            <a:pPr marL="400050" indent="-342900">
              <a:lnSpc>
                <a:spcPct val="90000"/>
              </a:lnSpc>
              <a:spcAft>
                <a:spcPts val="600"/>
              </a:spcAft>
              <a:buFont typeface="Arial" panose="020B0604020202020204" pitchFamily="34" charset="0"/>
              <a:buChar char="•"/>
            </a:pPr>
            <a:r>
              <a:rPr lang="en-US" sz="2000"/>
              <a:t>Direct benefits for life history bottlenecks (</a:t>
            </a:r>
            <a:r>
              <a:rPr lang="en-US" sz="2000" err="1"/>
              <a:t>redd</a:t>
            </a:r>
            <a:r>
              <a:rPr lang="en-US" sz="2000"/>
              <a:t> scour)</a:t>
            </a:r>
          </a:p>
          <a:p>
            <a:pPr marL="400050" indent="-342900">
              <a:lnSpc>
                <a:spcPct val="90000"/>
              </a:lnSpc>
              <a:spcAft>
                <a:spcPts val="600"/>
              </a:spcAft>
              <a:buFont typeface="Arial" panose="020B0604020202020204" pitchFamily="34" charset="0"/>
              <a:buChar char="•"/>
            </a:pPr>
            <a:endParaRPr lang="en-US" sz="2000"/>
          </a:p>
          <a:p>
            <a:pPr marL="400050" indent="-342900">
              <a:lnSpc>
                <a:spcPct val="90000"/>
              </a:lnSpc>
              <a:spcAft>
                <a:spcPts val="600"/>
              </a:spcAft>
              <a:buFont typeface="Arial" panose="020B0604020202020204" pitchFamily="34" charset="0"/>
              <a:buChar char="•"/>
            </a:pPr>
            <a:r>
              <a:rPr lang="en-US" sz="2000"/>
              <a:t>Reduced stream power</a:t>
            </a:r>
          </a:p>
          <a:p>
            <a:pPr marL="400050" indent="-342900">
              <a:lnSpc>
                <a:spcPct val="90000"/>
              </a:lnSpc>
              <a:spcAft>
                <a:spcPts val="600"/>
              </a:spcAft>
              <a:buFont typeface="Arial" panose="020B0604020202020204" pitchFamily="34" charset="0"/>
              <a:buChar char="•"/>
            </a:pPr>
            <a:r>
              <a:rPr lang="en-US" sz="2000"/>
              <a:t>Increased infrastructure resilience</a:t>
            </a:r>
          </a:p>
          <a:p>
            <a:pPr marL="400050" indent="-342900">
              <a:lnSpc>
                <a:spcPct val="90000"/>
              </a:lnSpc>
              <a:spcAft>
                <a:spcPts val="600"/>
              </a:spcAft>
              <a:buFont typeface="Arial" panose="020B0604020202020204" pitchFamily="34" charset="0"/>
              <a:buChar char="•"/>
            </a:pPr>
            <a:r>
              <a:rPr lang="en-US" sz="2000"/>
              <a:t>Reduced flood risk</a:t>
            </a:r>
          </a:p>
        </p:txBody>
      </p:sp>
      <p:grpSp>
        <p:nvGrpSpPr>
          <p:cNvPr id="3" name="Group 2">
            <a:extLst>
              <a:ext uri="{FF2B5EF4-FFF2-40B4-BE49-F238E27FC236}">
                <a16:creationId xmlns:a16="http://schemas.microsoft.com/office/drawing/2014/main" id="{1BA07045-82D0-71CA-433E-0A8E2FAD069F}"/>
              </a:ext>
            </a:extLst>
          </p:cNvPr>
          <p:cNvGrpSpPr/>
          <p:nvPr/>
        </p:nvGrpSpPr>
        <p:grpSpPr>
          <a:xfrm>
            <a:off x="1237826" y="2985644"/>
            <a:ext cx="9750394" cy="3717725"/>
            <a:chOff x="1084661" y="1531757"/>
            <a:chExt cx="9750394" cy="3717725"/>
          </a:xfrm>
        </p:grpSpPr>
        <p:pic>
          <p:nvPicPr>
            <p:cNvPr id="5" name="Picture 4">
              <a:extLst>
                <a:ext uri="{FF2B5EF4-FFF2-40B4-BE49-F238E27FC236}">
                  <a16:creationId xmlns:a16="http://schemas.microsoft.com/office/drawing/2014/main" id="{4970B21D-3BC8-C1EE-15C3-7A44004AB8C3}"/>
                </a:ext>
              </a:extLst>
            </p:cNvPr>
            <p:cNvPicPr>
              <a:picLocks noChangeAspect="1"/>
            </p:cNvPicPr>
            <p:nvPr/>
          </p:nvPicPr>
          <p:blipFill rotWithShape="1">
            <a:blip r:embed="rId3"/>
            <a:srcRect l="52744" b="21270"/>
            <a:stretch>
              <a:fillRect/>
            </a:stretch>
          </p:blipFill>
          <p:spPr bwMode="auto">
            <a:xfrm>
              <a:off x="1084661" y="1531757"/>
              <a:ext cx="3676992" cy="3445530"/>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91A5E0D-5E15-60FC-AB55-02409691B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56955"/>
              <a:ext cx="4573348" cy="3429000"/>
            </a:xfrm>
            <a:prstGeom prst="rect">
              <a:avLst/>
            </a:prstGeom>
          </p:spPr>
        </p:pic>
        <p:sp>
          <p:nvSpPr>
            <p:cNvPr id="10" name="TextBox 9">
              <a:extLst>
                <a:ext uri="{FF2B5EF4-FFF2-40B4-BE49-F238E27FC236}">
                  <a16:creationId xmlns:a16="http://schemas.microsoft.com/office/drawing/2014/main" id="{92DAE171-5FEC-B281-17A2-D9C045841B7E}"/>
                </a:ext>
              </a:extLst>
            </p:cNvPr>
            <p:cNvSpPr txBox="1"/>
            <p:nvPr/>
          </p:nvSpPr>
          <p:spPr>
            <a:xfrm>
              <a:off x="5659382" y="4941705"/>
              <a:ext cx="5175673" cy="307777"/>
            </a:xfrm>
            <a:prstGeom prst="rect">
              <a:avLst/>
            </a:prstGeom>
            <a:noFill/>
          </p:spPr>
          <p:txBody>
            <a:bodyPr wrap="square" rtlCol="0">
              <a:spAutoFit/>
            </a:bodyPr>
            <a:lstStyle/>
            <a:p>
              <a:pPr algn="r"/>
              <a:r>
                <a:rPr lang="en-US" sz="1400" i="1"/>
                <a:t>Road wash-out in March 2026 flood near Camp Wooten</a:t>
              </a:r>
            </a:p>
          </p:txBody>
        </p:sp>
      </p:grpSp>
      <p:sp>
        <p:nvSpPr>
          <p:cNvPr id="4" name="TextBox 3">
            <a:extLst>
              <a:ext uri="{FF2B5EF4-FFF2-40B4-BE49-F238E27FC236}">
                <a16:creationId xmlns:a16="http://schemas.microsoft.com/office/drawing/2014/main" id="{60FB227B-8A10-C69C-1D7D-885FF96826CD}"/>
              </a:ext>
            </a:extLst>
          </p:cNvPr>
          <p:cNvSpPr txBox="1"/>
          <p:nvPr/>
        </p:nvSpPr>
        <p:spPr>
          <a:xfrm rot="16200000">
            <a:off x="-357969" y="4494311"/>
            <a:ext cx="2227129" cy="307777"/>
          </a:xfrm>
          <a:prstGeom prst="rect">
            <a:avLst/>
          </a:prstGeom>
          <a:noFill/>
        </p:spPr>
        <p:txBody>
          <a:bodyPr wrap="square" rtlCol="0">
            <a:spAutoFit/>
          </a:bodyPr>
          <a:lstStyle/>
          <a:p>
            <a:pPr algn="ctr"/>
            <a:r>
              <a:rPr lang="en-US" sz="1400" b="1" kern="1200" dirty="0">
                <a:latin typeface="Aptos Narrow" panose="020B0004020202020204" pitchFamily="34" charset="0"/>
              </a:rPr>
              <a:t>Scour Depth (cm)</a:t>
            </a:r>
          </a:p>
        </p:txBody>
      </p:sp>
    </p:spTree>
    <p:extLst>
      <p:ext uri="{BB962C8B-B14F-4D97-AF65-F5344CB8AC3E}">
        <p14:creationId xmlns:p14="http://schemas.microsoft.com/office/powerpoint/2010/main" val="3202946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562ED9-0DB5-3301-13CA-9039AD8A457C}"/>
              </a:ext>
            </a:extLst>
          </p:cNvPr>
          <p:cNvPicPr>
            <a:picLocks noChangeAspect="1"/>
          </p:cNvPicPr>
          <p:nvPr/>
        </p:nvPicPr>
        <p:blipFill>
          <a:blip r:embed="rId3"/>
          <a:srcRect t="24730" b="38497"/>
          <a:stretch/>
        </p:blipFill>
        <p:spPr>
          <a:xfrm>
            <a:off x="4174737" y="859250"/>
            <a:ext cx="7480549" cy="2785971"/>
          </a:xfrm>
          <a:prstGeom prst="rect">
            <a:avLst/>
          </a:prstGeom>
        </p:spPr>
      </p:pic>
      <p:sp>
        <p:nvSpPr>
          <p:cNvPr id="6" name="Title 1">
            <a:extLst>
              <a:ext uri="{FF2B5EF4-FFF2-40B4-BE49-F238E27FC236}">
                <a16:creationId xmlns:a16="http://schemas.microsoft.com/office/drawing/2014/main" id="{5D722891-7850-02AB-AB23-0D7419CC9C4B}"/>
              </a:ext>
            </a:extLst>
          </p:cNvPr>
          <p:cNvSpPr txBox="1">
            <a:spLocks/>
          </p:cNvSpPr>
          <p:nvPr/>
        </p:nvSpPr>
        <p:spPr>
          <a:xfrm>
            <a:off x="276585" y="-276412"/>
            <a:ext cx="10515600" cy="1325563"/>
          </a:xfrm>
          <a:prstGeom prst="rect">
            <a:avLst/>
          </a:prstGeom>
          <a:noFill/>
        </p:spPr>
        <p:txBody>
          <a:bodyPr vert="horz" lIns="91440" tIns="45720" rIns="91440" bIns="45720" rtlCol="0" anchor="ctr">
            <a:normAutofit/>
          </a:bodyPr>
          <a:lstStyle>
            <a:lvl1pPr>
              <a:lnSpc>
                <a:spcPct val="90000"/>
              </a:lnSpc>
              <a:spcBef>
                <a:spcPct val="0"/>
              </a:spcBef>
              <a:buNone/>
              <a:defRPr sz="4400" b="1">
                <a:latin typeface="+mj-lt"/>
                <a:ea typeface="+mj-ea"/>
                <a:cs typeface="+mj-cs"/>
              </a:defRPr>
            </a:lvl1pPr>
          </a:lstStyle>
          <a:p>
            <a:r>
              <a:rPr lang="en-US" sz="2800" dirty="0"/>
              <a:t>Potential Consequence of Stream Power = Increased Redd Scour</a:t>
            </a:r>
          </a:p>
        </p:txBody>
      </p:sp>
      <p:sp>
        <p:nvSpPr>
          <p:cNvPr id="7" name="Oval 6">
            <a:extLst>
              <a:ext uri="{FF2B5EF4-FFF2-40B4-BE49-F238E27FC236}">
                <a16:creationId xmlns:a16="http://schemas.microsoft.com/office/drawing/2014/main" id="{ADE43DC9-A61B-4E23-FA35-1C4838B6F0AD}"/>
              </a:ext>
            </a:extLst>
          </p:cNvPr>
          <p:cNvSpPr/>
          <p:nvPr/>
        </p:nvSpPr>
        <p:spPr>
          <a:xfrm>
            <a:off x="6550105" y="3022920"/>
            <a:ext cx="288458" cy="2000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81A12D-9E7A-2057-46B0-C369C7693C51}"/>
              </a:ext>
            </a:extLst>
          </p:cNvPr>
          <p:cNvSpPr/>
          <p:nvPr/>
        </p:nvSpPr>
        <p:spPr>
          <a:xfrm>
            <a:off x="7038588" y="2994344"/>
            <a:ext cx="288458" cy="2000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B34A423-7B9A-4EE0-ED3F-13E0E3211F2C}"/>
              </a:ext>
            </a:extLst>
          </p:cNvPr>
          <p:cNvSpPr/>
          <p:nvPr/>
        </p:nvSpPr>
        <p:spPr>
          <a:xfrm>
            <a:off x="7741956" y="3122932"/>
            <a:ext cx="288458" cy="2000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F8C34CA-B01B-1EA6-47EF-86006CB39C80}"/>
              </a:ext>
            </a:extLst>
          </p:cNvPr>
          <p:cNvPicPr>
            <a:picLocks noChangeAspect="1"/>
          </p:cNvPicPr>
          <p:nvPr/>
        </p:nvPicPr>
        <p:blipFill>
          <a:blip r:embed="rId4"/>
          <a:srcRect t="45734"/>
          <a:stretch/>
        </p:blipFill>
        <p:spPr>
          <a:xfrm rot="5400000">
            <a:off x="5848201" y="3434804"/>
            <a:ext cx="2785971" cy="3604825"/>
          </a:xfrm>
          <a:prstGeom prst="rect">
            <a:avLst/>
          </a:prstGeom>
        </p:spPr>
      </p:pic>
      <p:sp>
        <p:nvSpPr>
          <p:cNvPr id="12" name="Right Brace 11">
            <a:extLst>
              <a:ext uri="{FF2B5EF4-FFF2-40B4-BE49-F238E27FC236}">
                <a16:creationId xmlns:a16="http://schemas.microsoft.com/office/drawing/2014/main" id="{002B0CA3-4E1B-4C65-63B7-AD73B8D87776}"/>
              </a:ext>
            </a:extLst>
          </p:cNvPr>
          <p:cNvSpPr/>
          <p:nvPr/>
        </p:nvSpPr>
        <p:spPr>
          <a:xfrm>
            <a:off x="3459640" y="2601156"/>
            <a:ext cx="540720" cy="1243578"/>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77CC6B14-B7BA-E96C-6D94-18E49227BAD7}"/>
              </a:ext>
            </a:extLst>
          </p:cNvPr>
          <p:cNvSpPr txBox="1"/>
          <p:nvPr/>
        </p:nvSpPr>
        <p:spPr>
          <a:xfrm>
            <a:off x="276585" y="2622779"/>
            <a:ext cx="3604824" cy="1200329"/>
          </a:xfrm>
          <a:prstGeom prst="rect">
            <a:avLst/>
          </a:prstGeom>
          <a:noFill/>
        </p:spPr>
        <p:txBody>
          <a:bodyPr wrap="square" rtlCol="0">
            <a:spAutoFit/>
          </a:bodyPr>
          <a:lstStyle/>
          <a:p>
            <a:r>
              <a:rPr lang="en-US" sz="2400" b="1" kern="1200" dirty="0">
                <a:latin typeface="Aptos Narrow" panose="020B0004020202020204" pitchFamily="34" charset="0"/>
              </a:rPr>
              <a:t>Chinook Egg Burial Depth 15-50 cm (~0.5-1.5 ft)</a:t>
            </a:r>
          </a:p>
          <a:p>
            <a:r>
              <a:rPr lang="en-US" sz="2400" b="1" kern="1200" dirty="0">
                <a:latin typeface="Aptos Narrow" panose="020B0004020202020204" pitchFamily="34" charset="0"/>
              </a:rPr>
              <a:t>[Paul DeVries, 1997]</a:t>
            </a:r>
          </a:p>
        </p:txBody>
      </p:sp>
      <p:sp>
        <p:nvSpPr>
          <p:cNvPr id="14" name="TextBox 13">
            <a:extLst>
              <a:ext uri="{FF2B5EF4-FFF2-40B4-BE49-F238E27FC236}">
                <a16:creationId xmlns:a16="http://schemas.microsoft.com/office/drawing/2014/main" id="{6F9FEF42-C115-2BE0-FE8D-734BC85A446B}"/>
              </a:ext>
            </a:extLst>
          </p:cNvPr>
          <p:cNvSpPr txBox="1"/>
          <p:nvPr/>
        </p:nvSpPr>
        <p:spPr>
          <a:xfrm>
            <a:off x="781879" y="4595559"/>
            <a:ext cx="2677762" cy="1569660"/>
          </a:xfrm>
          <a:prstGeom prst="rect">
            <a:avLst/>
          </a:prstGeom>
          <a:noFill/>
        </p:spPr>
        <p:txBody>
          <a:bodyPr wrap="square" rtlCol="0">
            <a:spAutoFit/>
          </a:bodyPr>
          <a:lstStyle/>
          <a:p>
            <a:r>
              <a:rPr lang="en-US" sz="2400" b="1" dirty="0">
                <a:latin typeface="Aptos Narrow" panose="020B0004020202020204" pitchFamily="34" charset="0"/>
              </a:rPr>
              <a:t>Barry Hecht 1982 measure scour depths from 0.43-1.47 feet</a:t>
            </a:r>
            <a:endParaRPr lang="en-US" sz="2400" b="1" kern="1200" dirty="0">
              <a:latin typeface="Aptos Narrow" panose="020B0004020202020204" pitchFamily="34" charset="0"/>
            </a:endParaRPr>
          </a:p>
        </p:txBody>
      </p:sp>
      <p:sp>
        <p:nvSpPr>
          <p:cNvPr id="15" name="Right Brace 14">
            <a:extLst>
              <a:ext uri="{FF2B5EF4-FFF2-40B4-BE49-F238E27FC236}">
                <a16:creationId xmlns:a16="http://schemas.microsoft.com/office/drawing/2014/main" id="{6EB15EA3-609F-C431-7576-30E76746540F}"/>
              </a:ext>
            </a:extLst>
          </p:cNvPr>
          <p:cNvSpPr/>
          <p:nvPr/>
        </p:nvSpPr>
        <p:spPr>
          <a:xfrm>
            <a:off x="3459640" y="4758600"/>
            <a:ext cx="540720" cy="1243578"/>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80921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F70C0B-10EA-468D-6B34-B08ED40DC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7344"/>
            <a:ext cx="12192000" cy="3429000"/>
          </a:xfrm>
          <a:prstGeom prst="rect">
            <a:avLst/>
          </a:prstGeom>
        </p:spPr>
      </p:pic>
      <p:sp>
        <p:nvSpPr>
          <p:cNvPr id="12" name="TextBox 11">
            <a:extLst>
              <a:ext uri="{FF2B5EF4-FFF2-40B4-BE49-F238E27FC236}">
                <a16:creationId xmlns:a16="http://schemas.microsoft.com/office/drawing/2014/main" id="{4BAD4C22-205B-913E-8F28-5411080B7D21}"/>
              </a:ext>
            </a:extLst>
          </p:cNvPr>
          <p:cNvSpPr txBox="1"/>
          <p:nvPr/>
        </p:nvSpPr>
        <p:spPr>
          <a:xfrm>
            <a:off x="3335590" y="6266409"/>
            <a:ext cx="2156168" cy="369332"/>
          </a:xfrm>
          <a:prstGeom prst="rect">
            <a:avLst/>
          </a:prstGeom>
          <a:noFill/>
        </p:spPr>
        <p:txBody>
          <a:bodyPr wrap="none" rtlCol="0">
            <a:spAutoFit/>
          </a:bodyPr>
          <a:lstStyle/>
          <a:p>
            <a:r>
              <a:rPr lang="en-US" dirty="0">
                <a:solidFill>
                  <a:srgbClr val="0070C0"/>
                </a:solidFill>
              </a:rPr>
              <a:t>March 2026 Flooding</a:t>
            </a:r>
          </a:p>
        </p:txBody>
      </p:sp>
      <p:sp>
        <p:nvSpPr>
          <p:cNvPr id="8" name="Title 1">
            <a:extLst>
              <a:ext uri="{FF2B5EF4-FFF2-40B4-BE49-F238E27FC236}">
                <a16:creationId xmlns:a16="http://schemas.microsoft.com/office/drawing/2014/main" id="{64638DB2-F842-1C3D-F4BF-E1C9CBD10A25}"/>
              </a:ext>
            </a:extLst>
          </p:cNvPr>
          <p:cNvSpPr txBox="1">
            <a:spLocks/>
          </p:cNvSpPr>
          <p:nvPr/>
        </p:nvSpPr>
        <p:spPr>
          <a:xfrm>
            <a:off x="838200" y="112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Recreational Risk during Flood Events</a:t>
            </a:r>
          </a:p>
        </p:txBody>
      </p:sp>
    </p:spTree>
    <p:extLst>
      <p:ext uri="{BB962C8B-B14F-4D97-AF65-F5344CB8AC3E}">
        <p14:creationId xmlns:p14="http://schemas.microsoft.com/office/powerpoint/2010/main" val="4010624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25A17-1FE3-3D89-657D-51C8730A1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00377-9543-2162-DF05-005FFD94744A}"/>
              </a:ext>
            </a:extLst>
          </p:cNvPr>
          <p:cNvSpPr>
            <a:spLocks noGrp="1"/>
          </p:cNvSpPr>
          <p:nvPr>
            <p:ph type="title"/>
          </p:nvPr>
        </p:nvSpPr>
        <p:spPr>
          <a:xfrm>
            <a:off x="838200" y="365125"/>
            <a:ext cx="3799788" cy="1325563"/>
          </a:xfrm>
        </p:spPr>
        <p:txBody>
          <a:bodyPr>
            <a:normAutofit fontScale="90000"/>
          </a:bodyPr>
          <a:lstStyle/>
          <a:p>
            <a:r>
              <a:rPr lang="en-US" dirty="0"/>
              <a:t>Interconnected Benefits</a:t>
            </a:r>
          </a:p>
        </p:txBody>
      </p:sp>
      <p:graphicFrame>
        <p:nvGraphicFramePr>
          <p:cNvPr id="4" name="Content Placeholder 3">
            <a:extLst>
              <a:ext uri="{FF2B5EF4-FFF2-40B4-BE49-F238E27FC236}">
                <a16:creationId xmlns:a16="http://schemas.microsoft.com/office/drawing/2014/main" id="{1D3A6175-FC24-CB18-53D8-263185DA3D47}"/>
              </a:ext>
            </a:extLst>
          </p:cNvPr>
          <p:cNvGraphicFramePr>
            <a:graphicFrameLocks noGrp="1"/>
          </p:cNvGraphicFramePr>
          <p:nvPr>
            <p:ph idx="1"/>
          </p:nvPr>
        </p:nvGraphicFramePr>
        <p:xfrm>
          <a:off x="2293289" y="906449"/>
          <a:ext cx="10515600" cy="5255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Arrow: Curved Down 2">
            <a:extLst>
              <a:ext uri="{FF2B5EF4-FFF2-40B4-BE49-F238E27FC236}">
                <a16:creationId xmlns:a16="http://schemas.microsoft.com/office/drawing/2014/main" id="{DCC19E4F-3919-618D-8FC2-237C8C2DBFE2}"/>
              </a:ext>
            </a:extLst>
          </p:cNvPr>
          <p:cNvSpPr/>
          <p:nvPr/>
        </p:nvSpPr>
        <p:spPr>
          <a:xfrm rot="13786351" flipH="1">
            <a:off x="4960864" y="5131557"/>
            <a:ext cx="1612145" cy="490246"/>
          </a:xfrm>
          <a:prstGeom prst="curvedDownArrow">
            <a:avLst>
              <a:gd name="adj1" fmla="val 30034"/>
              <a:gd name="adj2" fmla="val 78185"/>
              <a:gd name="adj3" fmla="val 25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EB2C5030-7F8F-9498-0275-9FBCAFD653A9}"/>
              </a:ext>
            </a:extLst>
          </p:cNvPr>
          <p:cNvSpPr txBox="1"/>
          <p:nvPr/>
        </p:nvSpPr>
        <p:spPr>
          <a:xfrm>
            <a:off x="2199655" y="5028221"/>
            <a:ext cx="3145967" cy="723275"/>
          </a:xfrm>
          <a:prstGeom prst="rect">
            <a:avLst/>
          </a:prstGeom>
          <a:noFill/>
        </p:spPr>
        <p:txBody>
          <a:bodyPr wrap="square" rtlCol="0">
            <a:spAutoFit/>
          </a:bodyPr>
          <a:lstStyle/>
          <a:p>
            <a:pPr>
              <a:spcBef>
                <a:spcPts val="600"/>
              </a:spcBef>
            </a:pPr>
            <a:r>
              <a:rPr lang="en-US" i="1">
                <a:solidFill>
                  <a:srgbClr val="C00000"/>
                </a:solidFill>
              </a:rPr>
              <a:t>Reduced Campground Risk</a:t>
            </a:r>
          </a:p>
          <a:p>
            <a:pPr>
              <a:spcBef>
                <a:spcPts val="600"/>
              </a:spcBef>
            </a:pPr>
            <a:r>
              <a:rPr lang="en-US" i="1">
                <a:solidFill>
                  <a:srgbClr val="C00000"/>
                </a:solidFill>
              </a:rPr>
              <a:t>Improved Lake Infrastructure</a:t>
            </a:r>
          </a:p>
        </p:txBody>
      </p:sp>
      <p:sp>
        <p:nvSpPr>
          <p:cNvPr id="5" name="Arrow: Curved Down 4">
            <a:extLst>
              <a:ext uri="{FF2B5EF4-FFF2-40B4-BE49-F238E27FC236}">
                <a16:creationId xmlns:a16="http://schemas.microsoft.com/office/drawing/2014/main" id="{3BD858D9-F255-5CD0-2854-A96529DAF797}"/>
              </a:ext>
            </a:extLst>
          </p:cNvPr>
          <p:cNvSpPr/>
          <p:nvPr/>
        </p:nvSpPr>
        <p:spPr>
          <a:xfrm rot="18964677" flipH="1" flipV="1">
            <a:off x="8613242" y="5131733"/>
            <a:ext cx="1612145" cy="530426"/>
          </a:xfrm>
          <a:prstGeom prst="curvedDownArrow">
            <a:avLst>
              <a:gd name="adj1" fmla="val 30034"/>
              <a:gd name="adj2" fmla="val 78185"/>
              <a:gd name="adj3" fmla="val 25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EAEFAE0B-99EA-F184-DA67-9E9113B2D111}"/>
              </a:ext>
            </a:extLst>
          </p:cNvPr>
          <p:cNvSpPr txBox="1"/>
          <p:nvPr/>
        </p:nvSpPr>
        <p:spPr>
          <a:xfrm>
            <a:off x="8911881" y="5951551"/>
            <a:ext cx="3145967" cy="646331"/>
          </a:xfrm>
          <a:prstGeom prst="rect">
            <a:avLst/>
          </a:prstGeom>
          <a:noFill/>
        </p:spPr>
        <p:txBody>
          <a:bodyPr wrap="square" lIns="91440" tIns="45720" rIns="91440" bIns="45720" rtlCol="0" anchor="t">
            <a:spAutoFit/>
          </a:bodyPr>
          <a:lstStyle/>
          <a:p>
            <a:pPr>
              <a:spcBef>
                <a:spcPts val="600"/>
              </a:spcBef>
            </a:pPr>
            <a:r>
              <a:rPr lang="en-US" i="1">
                <a:solidFill>
                  <a:srgbClr val="C00000"/>
                </a:solidFill>
              </a:rPr>
              <a:t>Improved hunting, fishing and wildlife viewing opportunities</a:t>
            </a:r>
          </a:p>
        </p:txBody>
      </p:sp>
      <p:sp>
        <p:nvSpPr>
          <p:cNvPr id="8" name="Arrow: Curved Down 7">
            <a:extLst>
              <a:ext uri="{FF2B5EF4-FFF2-40B4-BE49-F238E27FC236}">
                <a16:creationId xmlns:a16="http://schemas.microsoft.com/office/drawing/2014/main" id="{0275D852-8E4E-96E2-1A81-DDC41459FC55}"/>
              </a:ext>
            </a:extLst>
          </p:cNvPr>
          <p:cNvSpPr/>
          <p:nvPr/>
        </p:nvSpPr>
        <p:spPr>
          <a:xfrm rot="7855785" flipH="1" flipV="1">
            <a:off x="4995264" y="1427160"/>
            <a:ext cx="1612145" cy="512008"/>
          </a:xfrm>
          <a:prstGeom prst="curvedDownArrow">
            <a:avLst>
              <a:gd name="adj1" fmla="val 30034"/>
              <a:gd name="adj2" fmla="val 78185"/>
              <a:gd name="adj3" fmla="val 25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urved Down 9">
            <a:extLst>
              <a:ext uri="{FF2B5EF4-FFF2-40B4-BE49-F238E27FC236}">
                <a16:creationId xmlns:a16="http://schemas.microsoft.com/office/drawing/2014/main" id="{AA988F3B-1DC7-6EB5-1E8F-4CE830BD1057}"/>
              </a:ext>
            </a:extLst>
          </p:cNvPr>
          <p:cNvSpPr/>
          <p:nvPr/>
        </p:nvSpPr>
        <p:spPr>
          <a:xfrm rot="2865412" flipH="1">
            <a:off x="8469011" y="1368899"/>
            <a:ext cx="1680746" cy="560736"/>
          </a:xfrm>
          <a:prstGeom prst="curvedDownArrow">
            <a:avLst>
              <a:gd name="adj1" fmla="val 30034"/>
              <a:gd name="adj2" fmla="val 78185"/>
              <a:gd name="adj3" fmla="val 25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60973FB0-0F51-0871-180C-3C317CB836D1}"/>
              </a:ext>
            </a:extLst>
          </p:cNvPr>
          <p:cNvSpPr txBox="1"/>
          <p:nvPr/>
        </p:nvSpPr>
        <p:spPr>
          <a:xfrm>
            <a:off x="9540597" y="823524"/>
            <a:ext cx="2517251" cy="646331"/>
          </a:xfrm>
          <a:prstGeom prst="rect">
            <a:avLst/>
          </a:prstGeom>
          <a:noFill/>
        </p:spPr>
        <p:txBody>
          <a:bodyPr wrap="square" rtlCol="0">
            <a:spAutoFit/>
          </a:bodyPr>
          <a:lstStyle/>
          <a:p>
            <a:pPr>
              <a:spcBef>
                <a:spcPts val="600"/>
              </a:spcBef>
            </a:pPr>
            <a:r>
              <a:rPr lang="en-US" i="1">
                <a:solidFill>
                  <a:srgbClr val="C00000"/>
                </a:solidFill>
              </a:rPr>
              <a:t>Increased groundwater recharge</a:t>
            </a:r>
          </a:p>
        </p:txBody>
      </p:sp>
      <p:sp>
        <p:nvSpPr>
          <p:cNvPr id="12" name="TextBox 11">
            <a:extLst>
              <a:ext uri="{FF2B5EF4-FFF2-40B4-BE49-F238E27FC236}">
                <a16:creationId xmlns:a16="http://schemas.microsoft.com/office/drawing/2014/main" id="{E661D175-31EE-DA12-6868-1BCE645C61EA}"/>
              </a:ext>
            </a:extLst>
          </p:cNvPr>
          <p:cNvSpPr txBox="1"/>
          <p:nvPr/>
        </p:nvSpPr>
        <p:spPr>
          <a:xfrm>
            <a:off x="2293289" y="1893414"/>
            <a:ext cx="3145967" cy="646331"/>
          </a:xfrm>
          <a:prstGeom prst="rect">
            <a:avLst/>
          </a:prstGeom>
          <a:noFill/>
        </p:spPr>
        <p:txBody>
          <a:bodyPr wrap="square" rtlCol="0">
            <a:spAutoFit/>
          </a:bodyPr>
          <a:lstStyle/>
          <a:p>
            <a:pPr>
              <a:spcBef>
                <a:spcPts val="600"/>
              </a:spcBef>
            </a:pPr>
            <a:r>
              <a:rPr lang="en-US" i="1">
                <a:solidFill>
                  <a:srgbClr val="C00000"/>
                </a:solidFill>
              </a:rPr>
              <a:t>Reduced scour potential through peak flow attenuation</a:t>
            </a:r>
          </a:p>
        </p:txBody>
      </p:sp>
    </p:spTree>
    <p:extLst>
      <p:ext uri="{BB962C8B-B14F-4D97-AF65-F5344CB8AC3E}">
        <p14:creationId xmlns:p14="http://schemas.microsoft.com/office/powerpoint/2010/main" val="1052214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ABDDB-025D-8AA0-84CF-7E50E3194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5D6E28-3076-B34B-0F99-5664F85A58BD}"/>
              </a:ext>
            </a:extLst>
          </p:cNvPr>
          <p:cNvSpPr>
            <a:spLocks noGrp="1"/>
          </p:cNvSpPr>
          <p:nvPr>
            <p:ph type="title"/>
          </p:nvPr>
        </p:nvSpPr>
        <p:spPr/>
        <p:txBody>
          <a:bodyPr/>
          <a:lstStyle/>
          <a:p>
            <a:r>
              <a:rPr lang="en-US"/>
              <a:t>Flood Risk Benefits</a:t>
            </a:r>
          </a:p>
        </p:txBody>
      </p:sp>
      <p:grpSp>
        <p:nvGrpSpPr>
          <p:cNvPr id="7" name="Group 6">
            <a:extLst>
              <a:ext uri="{FF2B5EF4-FFF2-40B4-BE49-F238E27FC236}">
                <a16:creationId xmlns:a16="http://schemas.microsoft.com/office/drawing/2014/main" id="{95AE76B5-FA8D-AAC0-F438-B6F5ED217CAF}"/>
              </a:ext>
            </a:extLst>
          </p:cNvPr>
          <p:cNvGrpSpPr/>
          <p:nvPr/>
        </p:nvGrpSpPr>
        <p:grpSpPr>
          <a:xfrm>
            <a:off x="6267873" y="3603255"/>
            <a:ext cx="4686300" cy="2889621"/>
            <a:chOff x="5748292" y="1454728"/>
            <a:chExt cx="3227892" cy="1901270"/>
          </a:xfrm>
        </p:grpSpPr>
        <p:pic>
          <p:nvPicPr>
            <p:cNvPr id="3" name="Picture 2">
              <a:extLst>
                <a:ext uri="{FF2B5EF4-FFF2-40B4-BE49-F238E27FC236}">
                  <a16:creationId xmlns:a16="http://schemas.microsoft.com/office/drawing/2014/main" id="{F54DAF60-4CE3-05AE-FAAB-C1FDD0D43C7B}"/>
                </a:ext>
              </a:extLst>
            </p:cNvPr>
            <p:cNvPicPr>
              <a:picLocks noChangeAspect="1"/>
            </p:cNvPicPr>
            <p:nvPr/>
          </p:nvPicPr>
          <p:blipFill>
            <a:blip r:embed="rId2"/>
            <a:srcRect r="47568" b="54795"/>
            <a:stretch>
              <a:fillRect/>
            </a:stretch>
          </p:blipFill>
          <p:spPr>
            <a:xfrm>
              <a:off x="5748292" y="1454728"/>
              <a:ext cx="3116025" cy="1511074"/>
            </a:xfrm>
            <a:prstGeom prst="rect">
              <a:avLst/>
            </a:prstGeom>
          </p:spPr>
        </p:pic>
        <p:pic>
          <p:nvPicPr>
            <p:cNvPr id="6" name="Picture 5">
              <a:extLst>
                <a:ext uri="{FF2B5EF4-FFF2-40B4-BE49-F238E27FC236}">
                  <a16:creationId xmlns:a16="http://schemas.microsoft.com/office/drawing/2014/main" id="{1C87119B-DCEA-0951-C39B-844063FB5877}"/>
                </a:ext>
              </a:extLst>
            </p:cNvPr>
            <p:cNvPicPr>
              <a:picLocks noChangeAspect="1"/>
            </p:cNvPicPr>
            <p:nvPr/>
          </p:nvPicPr>
          <p:blipFill>
            <a:blip r:embed="rId2"/>
            <a:srcRect t="88708" r="45685" b="-380"/>
            <a:stretch>
              <a:fillRect/>
            </a:stretch>
          </p:blipFill>
          <p:spPr>
            <a:xfrm>
              <a:off x="5748292" y="2965802"/>
              <a:ext cx="3227892" cy="390196"/>
            </a:xfrm>
            <a:prstGeom prst="rect">
              <a:avLst/>
            </a:prstGeom>
          </p:spPr>
        </p:pic>
      </p:grpSp>
      <p:grpSp>
        <p:nvGrpSpPr>
          <p:cNvPr id="5" name="Group 4">
            <a:extLst>
              <a:ext uri="{FF2B5EF4-FFF2-40B4-BE49-F238E27FC236}">
                <a16:creationId xmlns:a16="http://schemas.microsoft.com/office/drawing/2014/main" id="{E0C0659A-BE5A-22D2-E955-ED702DCCCCAA}"/>
              </a:ext>
            </a:extLst>
          </p:cNvPr>
          <p:cNvGrpSpPr/>
          <p:nvPr/>
        </p:nvGrpSpPr>
        <p:grpSpPr>
          <a:xfrm>
            <a:off x="1237826" y="3603255"/>
            <a:ext cx="5007391" cy="2816657"/>
            <a:chOff x="6148148" y="3942195"/>
            <a:chExt cx="5007391" cy="2816657"/>
          </a:xfrm>
        </p:grpSpPr>
        <p:pic>
          <p:nvPicPr>
            <p:cNvPr id="9" name="Picture 8">
              <a:extLst>
                <a:ext uri="{FF2B5EF4-FFF2-40B4-BE49-F238E27FC236}">
                  <a16:creationId xmlns:a16="http://schemas.microsoft.com/office/drawing/2014/main" id="{C6DCBF92-6648-DDF1-6916-69E3DDC0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148" y="3942195"/>
              <a:ext cx="5007391" cy="2816657"/>
            </a:xfrm>
            <a:prstGeom prst="rect">
              <a:avLst/>
            </a:prstGeom>
          </p:spPr>
        </p:pic>
        <p:cxnSp>
          <p:nvCxnSpPr>
            <p:cNvPr id="11" name="Straight Arrow Connector 10">
              <a:extLst>
                <a:ext uri="{FF2B5EF4-FFF2-40B4-BE49-F238E27FC236}">
                  <a16:creationId xmlns:a16="http://schemas.microsoft.com/office/drawing/2014/main" id="{0D6041D5-202F-FB64-FC0E-554D283C92DF}"/>
                </a:ext>
              </a:extLst>
            </p:cNvPr>
            <p:cNvCxnSpPr>
              <a:cxnSpLocks/>
            </p:cNvCxnSpPr>
            <p:nvPr/>
          </p:nvCxnSpPr>
          <p:spPr>
            <a:xfrm>
              <a:off x="7848600" y="4546600"/>
              <a:ext cx="0" cy="34290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F0ACF15-42D2-EFC0-52D6-7A6F099D6E78}"/>
                </a:ext>
              </a:extLst>
            </p:cNvPr>
            <p:cNvSpPr txBox="1"/>
            <p:nvPr/>
          </p:nvSpPr>
          <p:spPr>
            <a:xfrm>
              <a:off x="7569200" y="4046702"/>
              <a:ext cx="1692643" cy="369332"/>
            </a:xfrm>
            <a:prstGeom prst="rect">
              <a:avLst/>
            </a:prstGeom>
            <a:noFill/>
          </p:spPr>
          <p:txBody>
            <a:bodyPr wrap="none" rtlCol="0">
              <a:spAutoFit/>
            </a:bodyPr>
            <a:lstStyle/>
            <a:p>
              <a:r>
                <a:rPr lang="en-US">
                  <a:solidFill>
                    <a:schemeClr val="bg1"/>
                  </a:solidFill>
                </a:rPr>
                <a:t>Beaver-Watson</a:t>
              </a:r>
            </a:p>
          </p:txBody>
        </p:sp>
        <p:cxnSp>
          <p:nvCxnSpPr>
            <p:cNvPr id="14" name="Straight Arrow Connector 13">
              <a:extLst>
                <a:ext uri="{FF2B5EF4-FFF2-40B4-BE49-F238E27FC236}">
                  <a16:creationId xmlns:a16="http://schemas.microsoft.com/office/drawing/2014/main" id="{A28B0A9A-0DEB-0D0C-5330-1A5BB14BC75B}"/>
                </a:ext>
              </a:extLst>
            </p:cNvPr>
            <p:cNvCxnSpPr>
              <a:cxnSpLocks/>
            </p:cNvCxnSpPr>
            <p:nvPr/>
          </p:nvCxnSpPr>
          <p:spPr>
            <a:xfrm>
              <a:off x="8267700" y="6159500"/>
              <a:ext cx="0" cy="34290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7C50C2E8-9563-CD72-CB9D-0751A8396D37}"/>
                </a:ext>
              </a:extLst>
            </p:cNvPr>
            <p:cNvSpPr txBox="1"/>
            <p:nvPr/>
          </p:nvSpPr>
          <p:spPr>
            <a:xfrm>
              <a:off x="8064500" y="5693896"/>
              <a:ext cx="3091039" cy="369332"/>
            </a:xfrm>
            <a:prstGeom prst="rect">
              <a:avLst/>
            </a:prstGeom>
            <a:noFill/>
          </p:spPr>
          <p:txBody>
            <a:bodyPr wrap="none" rtlCol="0">
              <a:spAutoFit/>
            </a:bodyPr>
            <a:lstStyle/>
            <a:p>
              <a:r>
                <a:rPr lang="en-US">
                  <a:solidFill>
                    <a:schemeClr val="bg1"/>
                  </a:solidFill>
                </a:rPr>
                <a:t>Erosion of Road (March 2026)</a:t>
              </a:r>
            </a:p>
          </p:txBody>
        </p:sp>
        <p:cxnSp>
          <p:nvCxnSpPr>
            <p:cNvPr id="16" name="Straight Arrow Connector 15">
              <a:extLst>
                <a:ext uri="{FF2B5EF4-FFF2-40B4-BE49-F238E27FC236}">
                  <a16:creationId xmlns:a16="http://schemas.microsoft.com/office/drawing/2014/main" id="{AF639FA5-E208-325B-F507-B5B89AF79693}"/>
                </a:ext>
              </a:extLst>
            </p:cNvPr>
            <p:cNvCxnSpPr>
              <a:cxnSpLocks/>
            </p:cNvCxnSpPr>
            <p:nvPr/>
          </p:nvCxnSpPr>
          <p:spPr>
            <a:xfrm>
              <a:off x="8227814" y="5323203"/>
              <a:ext cx="0" cy="34290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4ADEBD8-7BBC-DEAE-F1A5-630F074792CE}"/>
                </a:ext>
              </a:extLst>
            </p:cNvPr>
            <p:cNvSpPr txBox="1"/>
            <p:nvPr/>
          </p:nvSpPr>
          <p:spPr>
            <a:xfrm>
              <a:off x="8064500" y="4967603"/>
              <a:ext cx="1558055" cy="369332"/>
            </a:xfrm>
            <a:prstGeom prst="rect">
              <a:avLst/>
            </a:prstGeom>
            <a:noFill/>
          </p:spPr>
          <p:txBody>
            <a:bodyPr wrap="none" rtlCol="0">
              <a:spAutoFit/>
            </a:bodyPr>
            <a:lstStyle/>
            <a:p>
              <a:r>
                <a:rPr lang="en-US">
                  <a:solidFill>
                    <a:schemeClr val="bg1"/>
                  </a:solidFill>
                </a:rPr>
                <a:t>Lack of space</a:t>
              </a:r>
            </a:p>
          </p:txBody>
        </p:sp>
      </p:grpSp>
      <p:sp>
        <p:nvSpPr>
          <p:cNvPr id="10" name="TextBox 9">
            <a:extLst>
              <a:ext uri="{FF2B5EF4-FFF2-40B4-BE49-F238E27FC236}">
                <a16:creationId xmlns:a16="http://schemas.microsoft.com/office/drawing/2014/main" id="{2A8F2FEC-59EF-6700-FDA2-B30496A91679}"/>
              </a:ext>
            </a:extLst>
          </p:cNvPr>
          <p:cNvSpPr txBox="1"/>
          <p:nvPr/>
        </p:nvSpPr>
        <p:spPr>
          <a:xfrm>
            <a:off x="1237826" y="1593647"/>
            <a:ext cx="9716347" cy="1535540"/>
          </a:xfrm>
          <a:prstGeom prst="rect">
            <a:avLst/>
          </a:prstGeom>
          <a:solidFill>
            <a:schemeClr val="bg2"/>
          </a:solidFill>
        </p:spPr>
        <p:txBody>
          <a:bodyPr vert="horz" lIns="274320" tIns="91440" rIns="0" bIns="0" numCol="2" rtlCol="0">
            <a:noAutofit/>
          </a:bodyPr>
          <a:lstStyle/>
          <a:p>
            <a:pPr marL="57150">
              <a:lnSpc>
                <a:spcPct val="90000"/>
              </a:lnSpc>
              <a:spcAft>
                <a:spcPts val="600"/>
              </a:spcAft>
            </a:pPr>
            <a:r>
              <a:rPr lang="en-US" sz="2000" b="1"/>
              <a:t>Quantified benefits of space:</a:t>
            </a:r>
          </a:p>
          <a:p>
            <a:pPr marL="400050" indent="-342900">
              <a:lnSpc>
                <a:spcPct val="90000"/>
              </a:lnSpc>
              <a:spcAft>
                <a:spcPts val="600"/>
              </a:spcAft>
              <a:buFont typeface="Arial" panose="020B0604020202020204" pitchFamily="34" charset="0"/>
              <a:buChar char="•"/>
            </a:pPr>
            <a:r>
              <a:rPr lang="en-US" sz="2000"/>
              <a:t>Increased ecosystem resilience</a:t>
            </a:r>
          </a:p>
          <a:p>
            <a:pPr marL="400050" indent="-342900">
              <a:lnSpc>
                <a:spcPct val="90000"/>
              </a:lnSpc>
              <a:spcAft>
                <a:spcPts val="600"/>
              </a:spcAft>
              <a:buFont typeface="Arial" panose="020B0604020202020204" pitchFamily="34" charset="0"/>
              <a:buChar char="•"/>
            </a:pPr>
            <a:r>
              <a:rPr lang="en-US" sz="2000"/>
              <a:t>Direct benefits for life history bottlenecks (redd scour)</a:t>
            </a:r>
          </a:p>
          <a:p>
            <a:pPr marL="400050" indent="-342900">
              <a:lnSpc>
                <a:spcPct val="90000"/>
              </a:lnSpc>
              <a:spcAft>
                <a:spcPts val="600"/>
              </a:spcAft>
              <a:buFont typeface="Arial" panose="020B0604020202020204" pitchFamily="34" charset="0"/>
              <a:buChar char="•"/>
            </a:pPr>
            <a:endParaRPr lang="en-US" sz="2000"/>
          </a:p>
          <a:p>
            <a:pPr marL="400050" indent="-342900">
              <a:lnSpc>
                <a:spcPct val="90000"/>
              </a:lnSpc>
              <a:spcAft>
                <a:spcPts val="600"/>
              </a:spcAft>
              <a:buFont typeface="Arial" panose="020B0604020202020204" pitchFamily="34" charset="0"/>
              <a:buChar char="•"/>
            </a:pPr>
            <a:r>
              <a:rPr lang="en-US" sz="2000"/>
              <a:t>Reduced stream power</a:t>
            </a:r>
          </a:p>
          <a:p>
            <a:pPr marL="400050" indent="-342900">
              <a:lnSpc>
                <a:spcPct val="90000"/>
              </a:lnSpc>
              <a:spcAft>
                <a:spcPts val="600"/>
              </a:spcAft>
              <a:buFont typeface="Arial" panose="020B0604020202020204" pitchFamily="34" charset="0"/>
              <a:buChar char="•"/>
            </a:pPr>
            <a:r>
              <a:rPr lang="en-US" sz="2000"/>
              <a:t>Increased infrastructure resilience</a:t>
            </a:r>
          </a:p>
          <a:p>
            <a:pPr marL="400050" indent="-342900">
              <a:lnSpc>
                <a:spcPct val="90000"/>
              </a:lnSpc>
              <a:spcAft>
                <a:spcPts val="600"/>
              </a:spcAft>
              <a:buFont typeface="Arial" panose="020B0604020202020204" pitchFamily="34" charset="0"/>
              <a:buChar char="•"/>
            </a:pPr>
            <a:r>
              <a:rPr lang="en-US" sz="2000"/>
              <a:t>Reduced flood risk</a:t>
            </a:r>
          </a:p>
        </p:txBody>
      </p:sp>
    </p:spTree>
    <p:extLst>
      <p:ext uri="{BB962C8B-B14F-4D97-AF65-F5344CB8AC3E}">
        <p14:creationId xmlns:p14="http://schemas.microsoft.com/office/powerpoint/2010/main" val="1639903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A4F3-C019-4DCB-AE6F-9CBE473197F1}"/>
              </a:ext>
            </a:extLst>
          </p:cNvPr>
          <p:cNvSpPr>
            <a:spLocks noGrp="1"/>
          </p:cNvSpPr>
          <p:nvPr>
            <p:ph type="title"/>
          </p:nvPr>
        </p:nvSpPr>
        <p:spPr>
          <a:xfrm>
            <a:off x="6257866" y="365125"/>
            <a:ext cx="5095933" cy="1325563"/>
          </a:xfrm>
        </p:spPr>
        <p:txBody>
          <a:bodyPr>
            <a:normAutofit fontScale="90000"/>
          </a:bodyPr>
          <a:lstStyle/>
          <a:p>
            <a:r>
              <a:rPr lang="en-US"/>
              <a:t>Community Benefits</a:t>
            </a:r>
          </a:p>
        </p:txBody>
      </p:sp>
      <p:sp>
        <p:nvSpPr>
          <p:cNvPr id="3" name="Content Placeholder 2">
            <a:extLst>
              <a:ext uri="{FF2B5EF4-FFF2-40B4-BE49-F238E27FC236}">
                <a16:creationId xmlns:a16="http://schemas.microsoft.com/office/drawing/2014/main" id="{112DD5E1-039A-0DD3-3D31-4192B4E512B5}"/>
              </a:ext>
            </a:extLst>
          </p:cNvPr>
          <p:cNvSpPr>
            <a:spLocks noGrp="1"/>
          </p:cNvSpPr>
          <p:nvPr>
            <p:ph idx="1"/>
          </p:nvPr>
        </p:nvSpPr>
        <p:spPr>
          <a:xfrm>
            <a:off x="6520068" y="1538018"/>
            <a:ext cx="5032513" cy="4554898"/>
          </a:xfrm>
        </p:spPr>
        <p:txBody>
          <a:bodyPr anchor="ctr" anchorCtr="1">
            <a:normAutofit lnSpcReduction="10000"/>
          </a:bodyPr>
          <a:lstStyle/>
          <a:p>
            <a:pPr marL="0" indent="0">
              <a:spcAft>
                <a:spcPts val="1800"/>
              </a:spcAft>
              <a:buNone/>
            </a:pPr>
            <a:r>
              <a:rPr lang="en-US" sz="2400" dirty="0"/>
              <a:t>Recreation drives tourism and visitation to Columbia County</a:t>
            </a:r>
          </a:p>
          <a:p>
            <a:pPr marL="0" indent="0">
              <a:spcAft>
                <a:spcPts val="1800"/>
              </a:spcAft>
              <a:buNone/>
            </a:pPr>
            <a:r>
              <a:rPr lang="en-US" sz="2400" dirty="0"/>
              <a:t>Upgraded lakes provide long-term recreational value</a:t>
            </a:r>
          </a:p>
          <a:p>
            <a:pPr marL="0" indent="0">
              <a:spcAft>
                <a:spcPts val="1800"/>
              </a:spcAft>
              <a:buNone/>
            </a:pPr>
            <a:r>
              <a:rPr lang="en-US" sz="2400" dirty="0"/>
              <a:t>Increased flood attenuation and floodplain water storage benefits downstream irrigators and producers</a:t>
            </a:r>
          </a:p>
          <a:p>
            <a:pPr marL="0" indent="0">
              <a:spcAft>
                <a:spcPts val="1800"/>
              </a:spcAft>
              <a:buNone/>
            </a:pPr>
            <a:r>
              <a:rPr lang="en-US" sz="2400" dirty="0"/>
              <a:t>Floodplain restoration improves habitat for salmon and other First Foods essential to Tribal Communities and Treaty Rights  </a:t>
            </a:r>
          </a:p>
        </p:txBody>
      </p:sp>
      <p:pic>
        <p:nvPicPr>
          <p:cNvPr id="4" name="Picture 3">
            <a:extLst>
              <a:ext uri="{FF2B5EF4-FFF2-40B4-BE49-F238E27FC236}">
                <a16:creationId xmlns:a16="http://schemas.microsoft.com/office/drawing/2014/main" id="{41088110-D5F0-4D05-F91C-A89D2B878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8018"/>
            <a:ext cx="6074988" cy="4554898"/>
          </a:xfrm>
          <a:prstGeom prst="rect">
            <a:avLst/>
          </a:prstGeom>
        </p:spPr>
      </p:pic>
      <p:sp>
        <p:nvSpPr>
          <p:cNvPr id="5" name="TextBox 4">
            <a:extLst>
              <a:ext uri="{FF2B5EF4-FFF2-40B4-BE49-F238E27FC236}">
                <a16:creationId xmlns:a16="http://schemas.microsoft.com/office/drawing/2014/main" id="{A95A02ED-0D52-B976-DC61-793EF531DE42}"/>
              </a:ext>
            </a:extLst>
          </p:cNvPr>
          <p:cNvSpPr txBox="1"/>
          <p:nvPr/>
        </p:nvSpPr>
        <p:spPr>
          <a:xfrm>
            <a:off x="96982" y="6092916"/>
            <a:ext cx="5978006" cy="307777"/>
          </a:xfrm>
          <a:prstGeom prst="rect">
            <a:avLst/>
          </a:prstGeom>
          <a:noFill/>
        </p:spPr>
        <p:txBody>
          <a:bodyPr wrap="square" rtlCol="0">
            <a:spAutoFit/>
          </a:bodyPr>
          <a:lstStyle/>
          <a:p>
            <a:r>
              <a:rPr lang="en-US" sz="1400" dirty="0"/>
              <a:t>Road Damage between Camp Wooten and USFS Tucannon Campground</a:t>
            </a:r>
          </a:p>
        </p:txBody>
      </p:sp>
    </p:spTree>
    <p:extLst>
      <p:ext uri="{BB962C8B-B14F-4D97-AF65-F5344CB8AC3E}">
        <p14:creationId xmlns:p14="http://schemas.microsoft.com/office/powerpoint/2010/main" val="300751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80BD7C-F38A-3D0A-BDA5-5C0A052D4A75}"/>
              </a:ext>
            </a:extLst>
          </p:cNvPr>
          <p:cNvPicPr>
            <a:picLocks noChangeAspect="1"/>
          </p:cNvPicPr>
          <p:nvPr/>
        </p:nvPicPr>
        <p:blipFill>
          <a:blip r:embed="rId2"/>
          <a:stretch>
            <a:fillRect/>
          </a:stretch>
        </p:blipFill>
        <p:spPr>
          <a:xfrm>
            <a:off x="9134721" y="3131299"/>
            <a:ext cx="2982638" cy="3029314"/>
          </a:xfrm>
          <a:prstGeom prst="rect">
            <a:avLst/>
          </a:prstGeom>
        </p:spPr>
      </p:pic>
      <p:pic>
        <p:nvPicPr>
          <p:cNvPr id="7" name="Picture 6">
            <a:extLst>
              <a:ext uri="{FF2B5EF4-FFF2-40B4-BE49-F238E27FC236}">
                <a16:creationId xmlns:a16="http://schemas.microsoft.com/office/drawing/2014/main" id="{074A13D1-7311-C4D7-CB68-5494A993DDDE}"/>
              </a:ext>
            </a:extLst>
          </p:cNvPr>
          <p:cNvPicPr>
            <a:picLocks noChangeAspect="1"/>
          </p:cNvPicPr>
          <p:nvPr/>
        </p:nvPicPr>
        <p:blipFill>
          <a:blip r:embed="rId3"/>
          <a:stretch>
            <a:fillRect/>
          </a:stretch>
        </p:blipFill>
        <p:spPr>
          <a:xfrm>
            <a:off x="4259816" y="3131299"/>
            <a:ext cx="4590709" cy="3097142"/>
          </a:xfrm>
          <a:prstGeom prst="rect">
            <a:avLst/>
          </a:prstGeom>
        </p:spPr>
      </p:pic>
      <p:pic>
        <p:nvPicPr>
          <p:cNvPr id="8" name="Picture 12" descr="http://fisherieshabitat.ctuir.org/wp-content/uploads/2020/02/4Hydrology.gif">
            <a:extLst>
              <a:ext uri="{FF2B5EF4-FFF2-40B4-BE49-F238E27FC236}">
                <a16:creationId xmlns:a16="http://schemas.microsoft.com/office/drawing/2014/main" id="{91ED79C0-BE5C-539A-6845-809359345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96" y="3591665"/>
            <a:ext cx="1104247" cy="11042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fisherieshabitat.ctuir.org/wp-content/uploads/2020/02/5Geomorphology.gif">
            <a:extLst>
              <a:ext uri="{FF2B5EF4-FFF2-40B4-BE49-F238E27FC236}">
                <a16:creationId xmlns:a16="http://schemas.microsoft.com/office/drawing/2014/main" id="{6DDD9AA0-D47B-3280-028C-65707D1DEF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06" y="5073422"/>
            <a:ext cx="1104247" cy="11042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fisherieshabitat.ctuir.org/wp-content/uploads/2020/02/3Connectivity.gif">
            <a:extLst>
              <a:ext uri="{FF2B5EF4-FFF2-40B4-BE49-F238E27FC236}">
                <a16:creationId xmlns:a16="http://schemas.microsoft.com/office/drawing/2014/main" id="{022E5246-58A4-4DF9-ACFD-D72A85BFB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2501" y="3422435"/>
            <a:ext cx="1104247" cy="11042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fisherieshabitat.ctuir.org/wp-content/uploads/2020/02/1Vegetation.gif">
            <a:extLst>
              <a:ext uri="{FF2B5EF4-FFF2-40B4-BE49-F238E27FC236}">
                <a16:creationId xmlns:a16="http://schemas.microsoft.com/office/drawing/2014/main" id="{8D40D92E-0192-420F-EFBC-E7232AA585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1495" y="2783734"/>
            <a:ext cx="1104247" cy="11042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fisherieshabitat.ctuir.org/wp-content/uploads/2020/02/2Aquatic.gif">
            <a:extLst>
              <a:ext uri="{FF2B5EF4-FFF2-40B4-BE49-F238E27FC236}">
                <a16:creationId xmlns:a16="http://schemas.microsoft.com/office/drawing/2014/main" id="{3ADC7A97-5AD6-4BD9-3A9B-8D306FF4AB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722" y="5056366"/>
            <a:ext cx="1104247" cy="110424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7">
            <a:extLst>
              <a:ext uri="{FF2B5EF4-FFF2-40B4-BE49-F238E27FC236}">
                <a16:creationId xmlns:a16="http://schemas.microsoft.com/office/drawing/2014/main" id="{31431A72-29C1-3F6F-B85D-89D9389E354C}"/>
              </a:ext>
            </a:extLst>
          </p:cNvPr>
          <p:cNvSpPr txBox="1">
            <a:spLocks/>
          </p:cNvSpPr>
          <p:nvPr/>
        </p:nvSpPr>
        <p:spPr>
          <a:xfrm>
            <a:off x="-334223" y="4756655"/>
            <a:ext cx="2160000"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ysClr val="windowText" lastClr="000000">
                    <a:lumMod val="75000"/>
                    <a:lumOff val="25000"/>
                  </a:sysClr>
                </a:solidFill>
                <a:latin typeface="Rockwell"/>
              </a:rPr>
              <a:t>Hydrology</a:t>
            </a:r>
          </a:p>
        </p:txBody>
      </p:sp>
      <p:sp>
        <p:nvSpPr>
          <p:cNvPr id="14" name="Text Placeholder 8">
            <a:extLst>
              <a:ext uri="{FF2B5EF4-FFF2-40B4-BE49-F238E27FC236}">
                <a16:creationId xmlns:a16="http://schemas.microsoft.com/office/drawing/2014/main" id="{D12EA8ED-3B1F-24E7-5CCF-375AB76F0944}"/>
              </a:ext>
            </a:extLst>
          </p:cNvPr>
          <p:cNvSpPr txBox="1">
            <a:spLocks/>
          </p:cNvSpPr>
          <p:nvPr/>
        </p:nvSpPr>
        <p:spPr>
          <a:xfrm>
            <a:off x="132539" y="6242436"/>
            <a:ext cx="2160587"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ysClr val="windowText" lastClr="000000">
                    <a:lumMod val="75000"/>
                    <a:lumOff val="25000"/>
                  </a:sysClr>
                </a:solidFill>
                <a:latin typeface="Rockwell"/>
              </a:rPr>
              <a:t>Geomorphology</a:t>
            </a:r>
          </a:p>
        </p:txBody>
      </p:sp>
      <p:sp>
        <p:nvSpPr>
          <p:cNvPr id="15" name="Text Placeholder 9">
            <a:extLst>
              <a:ext uri="{FF2B5EF4-FFF2-40B4-BE49-F238E27FC236}">
                <a16:creationId xmlns:a16="http://schemas.microsoft.com/office/drawing/2014/main" id="{3BE184BF-CB2F-F35C-DA07-A814A179CF97}"/>
              </a:ext>
            </a:extLst>
          </p:cNvPr>
          <p:cNvSpPr txBox="1">
            <a:spLocks/>
          </p:cNvSpPr>
          <p:nvPr/>
        </p:nvSpPr>
        <p:spPr>
          <a:xfrm>
            <a:off x="2297950" y="4535750"/>
            <a:ext cx="2160588"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ysClr val="windowText" lastClr="000000">
                    <a:lumMod val="75000"/>
                    <a:lumOff val="25000"/>
                  </a:sysClr>
                </a:solidFill>
                <a:latin typeface="Rockwell"/>
              </a:rPr>
              <a:t>Connectivity</a:t>
            </a:r>
          </a:p>
        </p:txBody>
      </p:sp>
      <p:sp>
        <p:nvSpPr>
          <p:cNvPr id="16" name="Text Placeholder 10">
            <a:extLst>
              <a:ext uri="{FF2B5EF4-FFF2-40B4-BE49-F238E27FC236}">
                <a16:creationId xmlns:a16="http://schemas.microsoft.com/office/drawing/2014/main" id="{58F4BFCD-55BB-90BE-9BB8-AAB63061DEBC}"/>
              </a:ext>
            </a:extLst>
          </p:cNvPr>
          <p:cNvSpPr txBox="1">
            <a:spLocks/>
          </p:cNvSpPr>
          <p:nvPr/>
        </p:nvSpPr>
        <p:spPr>
          <a:xfrm>
            <a:off x="928924" y="3917794"/>
            <a:ext cx="2160587"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ysClr val="windowText" lastClr="000000">
                    <a:lumMod val="75000"/>
                    <a:lumOff val="25000"/>
                  </a:sysClr>
                </a:solidFill>
                <a:latin typeface="Rockwell"/>
              </a:rPr>
              <a:t>Riparian Vegetation</a:t>
            </a:r>
          </a:p>
        </p:txBody>
      </p:sp>
      <p:sp>
        <p:nvSpPr>
          <p:cNvPr id="17" name="Text Placeholder 11">
            <a:extLst>
              <a:ext uri="{FF2B5EF4-FFF2-40B4-BE49-F238E27FC236}">
                <a16:creationId xmlns:a16="http://schemas.microsoft.com/office/drawing/2014/main" id="{F366A89E-0B04-8473-CEC9-A48618D5013C}"/>
              </a:ext>
            </a:extLst>
          </p:cNvPr>
          <p:cNvSpPr txBox="1">
            <a:spLocks/>
          </p:cNvSpPr>
          <p:nvPr/>
        </p:nvSpPr>
        <p:spPr>
          <a:xfrm>
            <a:off x="2392794" y="6242436"/>
            <a:ext cx="1219758"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solidFill>
                  <a:sysClr val="windowText" lastClr="000000">
                    <a:lumMod val="75000"/>
                    <a:lumOff val="25000"/>
                  </a:sysClr>
                </a:solidFill>
                <a:latin typeface="Rockwell"/>
              </a:rPr>
              <a:t>Aquatic Biota</a:t>
            </a:r>
          </a:p>
        </p:txBody>
      </p:sp>
      <p:pic>
        <p:nvPicPr>
          <p:cNvPr id="18" name="Picture 17" descr="A logo of a state of fish and wildlife&#10;&#10;Description automatically generated">
            <a:extLst>
              <a:ext uri="{FF2B5EF4-FFF2-40B4-BE49-F238E27FC236}">
                <a16:creationId xmlns:a16="http://schemas.microsoft.com/office/drawing/2014/main" id="{D18B528A-9BFD-DEAA-97CA-29E6C02087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35331" y="1203989"/>
            <a:ext cx="1047504" cy="1299721"/>
          </a:xfrm>
          <a:prstGeom prst="rect">
            <a:avLst/>
          </a:prstGeom>
        </p:spPr>
      </p:pic>
      <p:pic>
        <p:nvPicPr>
          <p:cNvPr id="19" name="Picture 18">
            <a:extLst>
              <a:ext uri="{FF2B5EF4-FFF2-40B4-BE49-F238E27FC236}">
                <a16:creationId xmlns:a16="http://schemas.microsoft.com/office/drawing/2014/main" id="{50A91C1A-5392-F74E-676D-1714685F522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058660" y="983482"/>
            <a:ext cx="2006097" cy="1349936"/>
          </a:xfrm>
          <a:prstGeom prst="rect">
            <a:avLst/>
          </a:prstGeom>
        </p:spPr>
      </p:pic>
      <p:pic>
        <p:nvPicPr>
          <p:cNvPr id="20" name="Picture 19" descr="A logo with a person in a black hat and earrings&#10;&#10;Description automatically generated">
            <a:extLst>
              <a:ext uri="{FF2B5EF4-FFF2-40B4-BE49-F238E27FC236}">
                <a16:creationId xmlns:a16="http://schemas.microsoft.com/office/drawing/2014/main" id="{EDA54BDF-5A0A-73C6-26C7-46AD47E7461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09931" y="1129674"/>
            <a:ext cx="1448350" cy="1448350"/>
          </a:xfrm>
          <a:prstGeom prst="rect">
            <a:avLst/>
          </a:prstGeom>
        </p:spPr>
      </p:pic>
      <p:sp>
        <p:nvSpPr>
          <p:cNvPr id="21" name="Title 1">
            <a:extLst>
              <a:ext uri="{FF2B5EF4-FFF2-40B4-BE49-F238E27FC236}">
                <a16:creationId xmlns:a16="http://schemas.microsoft.com/office/drawing/2014/main" id="{37602FA9-7487-0E71-8EF6-4975EBC943EF}"/>
              </a:ext>
            </a:extLst>
          </p:cNvPr>
          <p:cNvSpPr txBox="1">
            <a:spLocks/>
          </p:cNvSpPr>
          <p:nvPr/>
        </p:nvSpPr>
        <p:spPr>
          <a:xfrm>
            <a:off x="3224784" y="34695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Co-Management Model</a:t>
            </a:r>
          </a:p>
        </p:txBody>
      </p:sp>
      <p:sp>
        <p:nvSpPr>
          <p:cNvPr id="22" name="Text Placeholder 7">
            <a:extLst>
              <a:ext uri="{FF2B5EF4-FFF2-40B4-BE49-F238E27FC236}">
                <a16:creationId xmlns:a16="http://schemas.microsoft.com/office/drawing/2014/main" id="{46D98AE5-9F93-8EE2-C6C6-6D63E9DF5918}"/>
              </a:ext>
            </a:extLst>
          </p:cNvPr>
          <p:cNvSpPr txBox="1">
            <a:spLocks/>
          </p:cNvSpPr>
          <p:nvPr/>
        </p:nvSpPr>
        <p:spPr>
          <a:xfrm>
            <a:off x="893618" y="2463108"/>
            <a:ext cx="2160000" cy="50400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1" kern="1200">
                <a:solidFill>
                  <a:schemeClr val="tx1">
                    <a:lumMod val="75000"/>
                    <a:lumOff val="25000"/>
                  </a:schemeClr>
                </a:solidFill>
                <a:latin typeface="+mj-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u="sng">
                <a:solidFill>
                  <a:sysClr val="windowText" lastClr="000000">
                    <a:lumMod val="75000"/>
                    <a:lumOff val="25000"/>
                  </a:sysClr>
                </a:solidFill>
                <a:latin typeface="Rockwell"/>
              </a:rPr>
              <a:t>CTUIR River Vision</a:t>
            </a:r>
          </a:p>
        </p:txBody>
      </p:sp>
    </p:spTree>
    <p:extLst>
      <p:ext uri="{BB962C8B-B14F-4D97-AF65-F5344CB8AC3E}">
        <p14:creationId xmlns:p14="http://schemas.microsoft.com/office/powerpoint/2010/main" val="2948484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A14E6-91CF-0EEE-B5FE-F3C2955D0D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5F044-73D3-E215-2FD9-25F05BFD6935}"/>
              </a:ext>
            </a:extLst>
          </p:cNvPr>
          <p:cNvSpPr>
            <a:spLocks noGrp="1"/>
          </p:cNvSpPr>
          <p:nvPr>
            <p:ph type="title"/>
          </p:nvPr>
        </p:nvSpPr>
        <p:spPr>
          <a:xfrm>
            <a:off x="657224" y="499533"/>
            <a:ext cx="10772775" cy="903754"/>
          </a:xfrm>
        </p:spPr>
        <p:txBody>
          <a:bodyPr/>
          <a:lstStyle/>
          <a:p>
            <a:pPr algn="ctr"/>
            <a:r>
              <a:rPr lang="en-US" i="1" dirty="0">
                <a:effectLst>
                  <a:outerShdw blurRad="38100" dist="38100" dir="2700000" algn="tl">
                    <a:srgbClr val="000000">
                      <a:alpha val="43137"/>
                    </a:srgbClr>
                  </a:outerShdw>
                </a:effectLst>
                <a:latin typeface="Aptos Display" panose="020B0004020202020204" pitchFamily="34" charset="0"/>
              </a:rPr>
              <a:t>Vision for the Future</a:t>
            </a:r>
          </a:p>
        </p:txBody>
      </p:sp>
      <p:sp>
        <p:nvSpPr>
          <p:cNvPr id="3" name="Content Placeholder 2">
            <a:extLst>
              <a:ext uri="{FF2B5EF4-FFF2-40B4-BE49-F238E27FC236}">
                <a16:creationId xmlns:a16="http://schemas.microsoft.com/office/drawing/2014/main" id="{B78626F2-9D24-CEF2-E203-6605BFD25F7D}"/>
              </a:ext>
            </a:extLst>
          </p:cNvPr>
          <p:cNvSpPr>
            <a:spLocks noGrp="1"/>
          </p:cNvSpPr>
          <p:nvPr>
            <p:ph idx="1"/>
          </p:nvPr>
        </p:nvSpPr>
        <p:spPr>
          <a:xfrm>
            <a:off x="869875" y="1869229"/>
            <a:ext cx="10753725" cy="4115011"/>
          </a:xfrm>
        </p:spPr>
        <p:txBody>
          <a:bodyPr>
            <a:normAutofit/>
          </a:bodyPr>
          <a:lstStyle/>
          <a:p>
            <a:pPr>
              <a:spcBef>
                <a:spcPts val="2400"/>
              </a:spcBef>
              <a:buFont typeface="Wingdings" panose="05000000000000000000" pitchFamily="2" charset="2"/>
              <a:buChar char="Ø"/>
            </a:pPr>
            <a:r>
              <a:rPr lang="en-US" sz="2600" b="1" i="1" kern="100" dirty="0">
                <a:effectLst/>
                <a:latin typeface="Aptos Display" panose="020B0004020202020204" pitchFamily="34" charset="0"/>
                <a:ea typeface="Aptos" panose="020B0004020202020204" pitchFamily="34" charset="0"/>
                <a:cs typeface="Times New Roman" panose="02020603050405020304" pitchFamily="18" charset="0"/>
              </a:rPr>
              <a:t>  The Reach-Scale Preferred Alternative </a:t>
            </a:r>
            <a:r>
              <a:rPr lang="en-US" i="1" kern="100" dirty="0">
                <a:latin typeface="Aptos Display" panose="020B0004020202020204" pitchFamily="34" charset="0"/>
                <a:ea typeface="Aptos" panose="020B0004020202020204" pitchFamily="34" charset="0"/>
                <a:cs typeface="Times New Roman" panose="02020603050405020304" pitchFamily="18" charset="0"/>
              </a:rPr>
              <a:t>is </a:t>
            </a:r>
            <a:r>
              <a:rPr lang="en-US" i="1" dirty="0">
                <a:latin typeface="Aptos Display" panose="020B0004020202020204" pitchFamily="34" charset="0"/>
              </a:rPr>
              <a:t>based on our understanding of the Upper Tucannon River ecosystem, and considers the range of </a:t>
            </a:r>
            <a:r>
              <a:rPr lang="en-US" b="1" i="1" dirty="0">
                <a:latin typeface="Aptos Display" panose="020B0004020202020204" pitchFamily="34" charset="0"/>
              </a:rPr>
              <a:t>Project Goals and Objectives</a:t>
            </a:r>
            <a:r>
              <a:rPr lang="en-US" i="1" dirty="0">
                <a:latin typeface="Aptos Display" panose="020B0004020202020204" pitchFamily="34" charset="0"/>
              </a:rPr>
              <a:t> including restoration of watershed function to support </a:t>
            </a:r>
            <a:r>
              <a:rPr lang="en-US" b="1" i="1" dirty="0">
                <a:latin typeface="Aptos Display" panose="020B0004020202020204" pitchFamily="34" charset="0"/>
              </a:rPr>
              <a:t>Tribal Treaty Rights</a:t>
            </a:r>
            <a:r>
              <a:rPr lang="en-US" i="1" dirty="0">
                <a:latin typeface="Aptos Display" panose="020B0004020202020204" pitchFamily="34" charset="0"/>
              </a:rPr>
              <a:t>, </a:t>
            </a:r>
            <a:r>
              <a:rPr lang="en-US" b="1" i="1" dirty="0">
                <a:latin typeface="Aptos Display" panose="020B0004020202020204" pitchFamily="34" charset="0"/>
              </a:rPr>
              <a:t>Chinook salmon and Steelhead trout</a:t>
            </a:r>
            <a:r>
              <a:rPr lang="en-US" i="1" dirty="0">
                <a:latin typeface="Aptos Display" panose="020B0004020202020204" pitchFamily="34" charset="0"/>
              </a:rPr>
              <a:t>, and </a:t>
            </a:r>
            <a:r>
              <a:rPr lang="en-US" b="1" i="1" dirty="0">
                <a:latin typeface="Aptos Display" panose="020B0004020202020204" pitchFamily="34" charset="0"/>
              </a:rPr>
              <a:t>recreational use</a:t>
            </a:r>
            <a:r>
              <a:rPr lang="en-US" dirty="0">
                <a:latin typeface="Aptos Display" panose="020B0004020202020204" pitchFamily="34" charset="0"/>
              </a:rPr>
              <a:t>​</a:t>
            </a:r>
            <a:r>
              <a:rPr lang="en-US" i="1" kern="100" dirty="0">
                <a:effectLst/>
                <a:latin typeface="Aptos Display" panose="020B0004020202020204" pitchFamily="34" charset="0"/>
                <a:ea typeface="Aptos" panose="020B0004020202020204" pitchFamily="34" charset="0"/>
                <a:cs typeface="Times New Roman" panose="02020603050405020304" pitchFamily="18" charset="0"/>
              </a:rPr>
              <a:t>.</a:t>
            </a:r>
            <a:endParaRPr lang="en-US" i="1" kern="100" dirty="0">
              <a:latin typeface="Aptos Display" panose="020B0004020202020204" pitchFamily="34" charset="0"/>
              <a:ea typeface="Aptos" panose="020B0004020202020204" pitchFamily="34" charset="0"/>
              <a:cs typeface="Times New Roman" panose="02020603050405020304" pitchFamily="18" charset="0"/>
            </a:endParaRPr>
          </a:p>
          <a:p>
            <a:pPr lvl="1">
              <a:spcBef>
                <a:spcPts val="2400"/>
              </a:spcBef>
              <a:buFont typeface="Wingdings" panose="05000000000000000000" pitchFamily="2" charset="2"/>
              <a:buChar char="Ø"/>
            </a:pPr>
            <a:r>
              <a:rPr lang="en-US" i="1" kern="100" dirty="0">
                <a:latin typeface="Aptos Display" panose="020B0004020202020204" pitchFamily="34" charset="0"/>
                <a:ea typeface="Aptos" panose="020B0004020202020204" pitchFamily="34" charset="0"/>
                <a:cs typeface="Times New Roman" panose="02020603050405020304" pitchFamily="18" charset="0"/>
              </a:rPr>
              <a:t>The Reach-Scale Preferred Alternative was </a:t>
            </a:r>
            <a:r>
              <a:rPr lang="en-US" i="1" kern="100" dirty="0">
                <a:effectLst/>
                <a:latin typeface="Aptos Display" panose="020B0004020202020204" pitchFamily="34" charset="0"/>
                <a:ea typeface="Aptos" panose="020B0004020202020204" pitchFamily="34" charset="0"/>
                <a:cs typeface="Times New Roman" panose="02020603050405020304" pitchFamily="18" charset="0"/>
              </a:rPr>
              <a:t>developed as a coordinated effort of  Co-Manager Leadership and the Project Core/Technical Team. </a:t>
            </a:r>
            <a:endParaRPr lang="en-US" i="1" dirty="0">
              <a:latin typeface="Aptos Display" panose="020B0004020202020204" pitchFamily="34" charset="0"/>
            </a:endParaRPr>
          </a:p>
          <a:p>
            <a:pPr>
              <a:spcBef>
                <a:spcPts val="2400"/>
              </a:spcBef>
              <a:buFont typeface="Wingdings" panose="05000000000000000000" pitchFamily="2" charset="2"/>
              <a:buChar char="Ø"/>
            </a:pPr>
            <a:r>
              <a:rPr lang="en-US" i="1" dirty="0">
                <a:latin typeface="Aptos Display" panose="020B0004020202020204" pitchFamily="34" charset="0"/>
              </a:rPr>
              <a:t>  Development included </a:t>
            </a:r>
            <a:r>
              <a:rPr lang="en-US" b="1" i="1" dirty="0">
                <a:solidFill>
                  <a:srgbClr val="002060"/>
                </a:solidFill>
                <a:latin typeface="Aptos Display" panose="020B0004020202020204" pitchFamily="34" charset="0"/>
              </a:rPr>
              <a:t>Recreation Values; </a:t>
            </a:r>
            <a:r>
              <a:rPr lang="en-US" i="1" dirty="0">
                <a:solidFill>
                  <a:srgbClr val="002060"/>
                </a:solidFill>
                <a:latin typeface="Aptos Display" panose="020B0004020202020204" pitchFamily="34" charset="0"/>
              </a:rPr>
              <a:t>the</a:t>
            </a:r>
            <a:r>
              <a:rPr lang="en-US" b="1" i="1" dirty="0">
                <a:solidFill>
                  <a:srgbClr val="002060"/>
                </a:solidFill>
                <a:latin typeface="Aptos Display" panose="020B0004020202020204" pitchFamily="34" charset="0"/>
              </a:rPr>
              <a:t> </a:t>
            </a:r>
            <a:r>
              <a:rPr lang="en-US" i="1" dirty="0">
                <a:solidFill>
                  <a:srgbClr val="002060"/>
                </a:solidFill>
                <a:latin typeface="Aptos Display" panose="020B0004020202020204" pitchFamily="34" charset="0"/>
              </a:rPr>
              <a:t>five </a:t>
            </a:r>
            <a:r>
              <a:rPr lang="en-US" b="1" i="1" dirty="0">
                <a:solidFill>
                  <a:srgbClr val="002060"/>
                </a:solidFill>
                <a:latin typeface="Aptos Display" panose="020B0004020202020204" pitchFamily="34" charset="0"/>
              </a:rPr>
              <a:t>River Vision Touchstone</a:t>
            </a:r>
            <a:r>
              <a:rPr lang="en-US" i="1" dirty="0">
                <a:solidFill>
                  <a:srgbClr val="002060"/>
                </a:solidFill>
                <a:latin typeface="Aptos Display" panose="020B0004020202020204" pitchFamily="34" charset="0"/>
              </a:rPr>
              <a:t> categories: Hydrology, Geomorphology, Connectivity, Riparian Vegetation, and Aquatic Biota; combined with Chinook Salmon </a:t>
            </a:r>
            <a:r>
              <a:rPr lang="en-US" b="1" i="1" dirty="0">
                <a:solidFill>
                  <a:srgbClr val="002060"/>
                </a:solidFill>
                <a:latin typeface="Aptos Display" panose="020B0004020202020204" pitchFamily="34" charset="0"/>
              </a:rPr>
              <a:t>Limiting Factors.</a:t>
            </a:r>
            <a:endParaRPr lang="en-US" dirty="0"/>
          </a:p>
        </p:txBody>
      </p:sp>
    </p:spTree>
    <p:extLst>
      <p:ext uri="{BB962C8B-B14F-4D97-AF65-F5344CB8AC3E}">
        <p14:creationId xmlns:p14="http://schemas.microsoft.com/office/powerpoint/2010/main" val="198911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6881E-CEE7-AAC4-E408-165A0F07B017}"/>
              </a:ext>
            </a:extLst>
          </p:cNvPr>
          <p:cNvSpPr>
            <a:spLocks noGrp="1"/>
          </p:cNvSpPr>
          <p:nvPr>
            <p:ph type="title"/>
          </p:nvPr>
        </p:nvSpPr>
        <p:spPr>
          <a:xfrm>
            <a:off x="657224" y="499533"/>
            <a:ext cx="10772775" cy="1085427"/>
          </a:xfrm>
        </p:spPr>
        <p:txBody>
          <a:bodyPr>
            <a:normAutofit/>
          </a:bodyPr>
          <a:lstStyle/>
          <a:p>
            <a:pPr algn="ctr"/>
            <a:r>
              <a:rPr lang="en-US" sz="4800" b="1" dirty="0"/>
              <a:t>Recreation Values</a:t>
            </a:r>
          </a:p>
        </p:txBody>
      </p:sp>
      <p:sp>
        <p:nvSpPr>
          <p:cNvPr id="3" name="Content Placeholder 2">
            <a:extLst>
              <a:ext uri="{FF2B5EF4-FFF2-40B4-BE49-F238E27FC236}">
                <a16:creationId xmlns:a16="http://schemas.microsoft.com/office/drawing/2014/main" id="{60AA946F-E38C-1D12-84F3-C0A8CE0906C9}"/>
              </a:ext>
            </a:extLst>
          </p:cNvPr>
          <p:cNvSpPr>
            <a:spLocks noGrp="1"/>
          </p:cNvSpPr>
          <p:nvPr>
            <p:ph idx="1"/>
          </p:nvPr>
        </p:nvSpPr>
        <p:spPr>
          <a:xfrm>
            <a:off x="2560321" y="1503680"/>
            <a:ext cx="7203440" cy="5039360"/>
          </a:xfrm>
        </p:spPr>
        <p:txBody>
          <a:bodyPr>
            <a:normAutofit lnSpcReduction="10000"/>
          </a:bodyPr>
          <a:lstStyle/>
          <a:p>
            <a:r>
              <a:rPr lang="en-US" b="1" i="1" dirty="0">
                <a:latin typeface="Aptos Display" panose="020B0004020202020204" pitchFamily="34" charset="0"/>
              </a:rPr>
              <a:t>Fishing Opportunity</a:t>
            </a:r>
          </a:p>
          <a:p>
            <a:pPr marL="457200" indent="-274320">
              <a:lnSpc>
                <a:spcPct val="100000"/>
              </a:lnSpc>
              <a:spcBef>
                <a:spcPts val="0"/>
              </a:spcBef>
              <a:buFont typeface="Arial" panose="020B0604020202020204" pitchFamily="34" charset="0"/>
              <a:buChar char="•"/>
            </a:pPr>
            <a:r>
              <a:rPr lang="en-US" i="1" dirty="0">
                <a:latin typeface="Aptos Display" panose="020B0004020202020204" pitchFamily="34" charset="0"/>
              </a:rPr>
              <a:t>Fishable lake shoreline (linear feet) </a:t>
            </a:r>
          </a:p>
          <a:p>
            <a:pPr marL="457200" indent="-274320">
              <a:lnSpc>
                <a:spcPct val="100000"/>
              </a:lnSpc>
              <a:spcBef>
                <a:spcPts val="0"/>
              </a:spcBef>
              <a:buFont typeface="Arial" panose="020B0604020202020204" pitchFamily="34" charset="0"/>
              <a:buChar char="•"/>
            </a:pPr>
            <a:r>
              <a:rPr lang="en-US" i="1" dirty="0">
                <a:latin typeface="Aptos Display" panose="020B0004020202020204" pitchFamily="34" charset="0"/>
              </a:rPr>
              <a:t>Lake fishable area (acres) </a:t>
            </a:r>
          </a:p>
          <a:p>
            <a:pPr marL="457200" indent="-274320">
              <a:lnSpc>
                <a:spcPct val="100000"/>
              </a:lnSpc>
              <a:spcBef>
                <a:spcPts val="0"/>
              </a:spcBef>
              <a:buFont typeface="Arial" panose="020B0604020202020204" pitchFamily="34" charset="0"/>
              <a:buChar char="•"/>
            </a:pPr>
            <a:r>
              <a:rPr lang="en-US" i="1" dirty="0">
                <a:latin typeface="Aptos Display" panose="020B0004020202020204" pitchFamily="34" charset="0"/>
              </a:rPr>
              <a:t>Duration of fishing availability </a:t>
            </a:r>
          </a:p>
          <a:p>
            <a:pPr marL="457200" indent="-274320">
              <a:lnSpc>
                <a:spcPct val="100000"/>
              </a:lnSpc>
              <a:spcBef>
                <a:spcPts val="0"/>
              </a:spcBef>
              <a:buFont typeface="Arial" panose="020B0604020202020204" pitchFamily="34" charset="0"/>
              <a:buChar char="•"/>
            </a:pPr>
            <a:r>
              <a:rPr lang="en-US" i="1" dirty="0">
                <a:latin typeface="Aptos Display" panose="020B0004020202020204" pitchFamily="34" charset="0"/>
              </a:rPr>
              <a:t>River fishing - recovery of salmon and steelhead fishery </a:t>
            </a:r>
          </a:p>
          <a:p>
            <a:pPr>
              <a:lnSpc>
                <a:spcPct val="100000"/>
              </a:lnSpc>
              <a:spcBef>
                <a:spcPts val="0"/>
              </a:spcBef>
            </a:pPr>
            <a:r>
              <a:rPr lang="en-US" b="1" i="1" dirty="0">
                <a:latin typeface="Aptos Display" panose="020B0004020202020204" pitchFamily="34" charset="0"/>
              </a:rPr>
              <a:t>Experiential quality </a:t>
            </a:r>
          </a:p>
          <a:p>
            <a:pPr marL="525780" indent="-342900">
              <a:lnSpc>
                <a:spcPct val="100000"/>
              </a:lnSpc>
              <a:spcBef>
                <a:spcPts val="0"/>
              </a:spcBef>
              <a:buFont typeface="Arial" panose="020B0604020202020204" pitchFamily="34" charset="0"/>
              <a:buChar char="•"/>
            </a:pPr>
            <a:r>
              <a:rPr lang="en-US" i="1" dirty="0">
                <a:latin typeface="Aptos Display" panose="020B0004020202020204" pitchFamily="34" charset="0"/>
              </a:rPr>
              <a:t>Spacing between lakes </a:t>
            </a:r>
          </a:p>
          <a:p>
            <a:pPr marL="525780" indent="-342900">
              <a:lnSpc>
                <a:spcPct val="100000"/>
              </a:lnSpc>
              <a:spcBef>
                <a:spcPts val="0"/>
              </a:spcBef>
              <a:buFont typeface="Arial" panose="020B0604020202020204" pitchFamily="34" charset="0"/>
              <a:buChar char="•"/>
            </a:pPr>
            <a:r>
              <a:rPr lang="en-US" i="1" dirty="0">
                <a:latin typeface="Aptos Display" panose="020B0004020202020204" pitchFamily="34" charset="0"/>
              </a:rPr>
              <a:t>Parking </a:t>
            </a:r>
          </a:p>
          <a:p>
            <a:pPr>
              <a:lnSpc>
                <a:spcPct val="100000"/>
              </a:lnSpc>
              <a:spcBef>
                <a:spcPts val="0"/>
              </a:spcBef>
            </a:pPr>
            <a:r>
              <a:rPr lang="en-US" b="1" i="1" dirty="0">
                <a:latin typeface="Aptos Display" panose="020B0004020202020204" pitchFamily="34" charset="0"/>
              </a:rPr>
              <a:t>Campgrounds</a:t>
            </a:r>
            <a:r>
              <a:rPr lang="en-US" i="1" dirty="0">
                <a:latin typeface="Aptos Display" panose="020B0004020202020204" pitchFamily="34" charset="0"/>
              </a:rPr>
              <a:t> </a:t>
            </a:r>
          </a:p>
          <a:p>
            <a:pPr marL="525780" indent="-342900">
              <a:lnSpc>
                <a:spcPct val="100000"/>
              </a:lnSpc>
              <a:spcBef>
                <a:spcPts val="0"/>
              </a:spcBef>
              <a:buFont typeface="Arial" panose="020B0604020202020204" pitchFamily="34" charset="0"/>
              <a:buChar char="•"/>
            </a:pPr>
            <a:r>
              <a:rPr lang="en-US" i="1" dirty="0">
                <a:latin typeface="Aptos Display" panose="020B0004020202020204" pitchFamily="34" charset="0"/>
              </a:rPr>
              <a:t>Amenities  </a:t>
            </a:r>
          </a:p>
          <a:p>
            <a:pPr marL="525780" indent="-342900">
              <a:lnSpc>
                <a:spcPct val="100000"/>
              </a:lnSpc>
              <a:spcBef>
                <a:spcPts val="0"/>
              </a:spcBef>
              <a:buFont typeface="Arial" panose="020B0604020202020204" pitchFamily="34" charset="0"/>
              <a:buChar char="•"/>
            </a:pPr>
            <a:r>
              <a:rPr lang="en-US" i="1" dirty="0">
                <a:latin typeface="Aptos Display" panose="020B0004020202020204" pitchFamily="34" charset="0"/>
              </a:rPr>
              <a:t>Proximity to lakes</a:t>
            </a:r>
          </a:p>
          <a:p>
            <a:pPr>
              <a:lnSpc>
                <a:spcPct val="100000"/>
              </a:lnSpc>
              <a:spcBef>
                <a:spcPts val="0"/>
              </a:spcBef>
            </a:pPr>
            <a:r>
              <a:rPr lang="en-US" b="1" i="1" dirty="0">
                <a:latin typeface="Aptos Display" panose="020B0004020202020204" pitchFamily="34" charset="0"/>
              </a:rPr>
              <a:t>Other </a:t>
            </a:r>
          </a:p>
          <a:p>
            <a:pPr marL="525780" indent="-342900">
              <a:lnSpc>
                <a:spcPct val="100000"/>
              </a:lnSpc>
              <a:spcBef>
                <a:spcPts val="0"/>
              </a:spcBef>
              <a:buFont typeface="Arial" panose="020B0604020202020204" pitchFamily="34" charset="0"/>
              <a:buChar char="•"/>
            </a:pPr>
            <a:r>
              <a:rPr lang="en-US" i="1" dirty="0">
                <a:latin typeface="Aptos Display" panose="020B0004020202020204" pitchFamily="34" charset="0"/>
              </a:rPr>
              <a:t>Trails </a:t>
            </a:r>
          </a:p>
          <a:p>
            <a:pPr marL="525780" indent="-342900">
              <a:lnSpc>
                <a:spcPct val="100000"/>
              </a:lnSpc>
              <a:spcBef>
                <a:spcPts val="0"/>
              </a:spcBef>
              <a:buFont typeface="Arial" panose="020B0604020202020204" pitchFamily="34" charset="0"/>
              <a:buChar char="•"/>
            </a:pPr>
            <a:r>
              <a:rPr lang="en-US" i="1" dirty="0">
                <a:latin typeface="Aptos Display" panose="020B0004020202020204" pitchFamily="34" charset="0"/>
              </a:rPr>
              <a:t>Access</a:t>
            </a:r>
          </a:p>
        </p:txBody>
      </p:sp>
    </p:spTree>
    <p:extLst>
      <p:ext uri="{BB962C8B-B14F-4D97-AF65-F5344CB8AC3E}">
        <p14:creationId xmlns:p14="http://schemas.microsoft.com/office/powerpoint/2010/main" val="329272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8BCA0-E54F-C008-E17D-19AD7D9B906F}"/>
              </a:ext>
            </a:extLst>
          </p:cNvPr>
          <p:cNvSpPr>
            <a:spLocks noGrp="1"/>
          </p:cNvSpPr>
          <p:nvPr>
            <p:ph type="title"/>
          </p:nvPr>
        </p:nvSpPr>
        <p:spPr/>
        <p:txBody>
          <a:bodyPr/>
          <a:lstStyle/>
          <a:p>
            <a:pPr algn="ctr"/>
            <a:r>
              <a:rPr lang="en-US" b="1" dirty="0"/>
              <a:t>Preferred Alternative</a:t>
            </a:r>
          </a:p>
        </p:txBody>
      </p:sp>
      <p:sp>
        <p:nvSpPr>
          <p:cNvPr id="6" name="object 4">
            <a:extLst>
              <a:ext uri="{FF2B5EF4-FFF2-40B4-BE49-F238E27FC236}">
                <a16:creationId xmlns:a16="http://schemas.microsoft.com/office/drawing/2014/main" id="{6FE751CC-23B6-24A8-222B-A7A836F8A5D3}"/>
              </a:ext>
            </a:extLst>
          </p:cNvPr>
          <p:cNvSpPr txBox="1">
            <a:spLocks noGrp="1"/>
          </p:cNvSpPr>
          <p:nvPr>
            <p:ph idx="1"/>
          </p:nvPr>
        </p:nvSpPr>
        <p:spPr>
          <a:xfrm>
            <a:off x="3944729" y="4985746"/>
            <a:ext cx="7393935" cy="1523366"/>
          </a:xfrm>
          <a:prstGeom prst="rect">
            <a:avLst/>
          </a:prstGeom>
        </p:spPr>
        <p:txBody>
          <a:bodyPr vert="horz" wrap="square" lIns="0" tIns="15875" rIns="0" bIns="0" rtlCol="0">
            <a:spAutoFit/>
          </a:bodyPr>
          <a:lstStyle>
            <a:defPPr>
              <a:defRPr kern="0"/>
            </a:defPPr>
          </a:lstStyle>
          <a:p>
            <a:pPr marL="12700">
              <a:lnSpc>
                <a:spcPts val="1590"/>
              </a:lnSpc>
              <a:spcBef>
                <a:spcPts val="200"/>
              </a:spcBef>
            </a:pPr>
            <a:r>
              <a:rPr lang="en-US" sz="2000" b="1" dirty="0">
                <a:latin typeface="Aptos Display" panose="020B0004020202020204" pitchFamily="34" charset="0"/>
                <a:cs typeface="Calibri"/>
              </a:rPr>
              <a:t>380 acres of Floodplain Restored</a:t>
            </a:r>
          </a:p>
          <a:p>
            <a:pPr marL="268732" lvl="1">
              <a:lnSpc>
                <a:spcPts val="1590"/>
              </a:lnSpc>
              <a:spcBef>
                <a:spcPts val="200"/>
              </a:spcBef>
            </a:pPr>
            <a:r>
              <a:rPr lang="en-US" sz="2000" b="1" i="1" dirty="0">
                <a:latin typeface="Aptos Display" panose="020B0004020202020204" pitchFamily="34" charset="0"/>
                <a:cs typeface="Calibri"/>
              </a:rPr>
              <a:t>Includes 148 </a:t>
            </a:r>
            <a:r>
              <a:rPr sz="2000" b="1" i="1" spc="90" dirty="0">
                <a:latin typeface="Aptos Display" panose="020B0004020202020204" pitchFamily="34" charset="0"/>
                <a:cs typeface="Calibri"/>
              </a:rPr>
              <a:t>acres</a:t>
            </a:r>
            <a:r>
              <a:rPr sz="2000" b="1" i="1" spc="-35" dirty="0">
                <a:latin typeface="Aptos Display" panose="020B0004020202020204" pitchFamily="34" charset="0"/>
                <a:cs typeface="Calibri"/>
              </a:rPr>
              <a:t> </a:t>
            </a:r>
            <a:r>
              <a:rPr sz="2000" b="1" i="1" spc="50" dirty="0">
                <a:latin typeface="Aptos Display" panose="020B0004020202020204" pitchFamily="34" charset="0"/>
                <a:cs typeface="Calibri"/>
              </a:rPr>
              <a:t>of</a:t>
            </a:r>
            <a:r>
              <a:rPr sz="2000" b="1" i="1" spc="10" dirty="0">
                <a:latin typeface="Aptos Display" panose="020B0004020202020204" pitchFamily="34" charset="0"/>
                <a:cs typeface="Calibri"/>
              </a:rPr>
              <a:t> </a:t>
            </a:r>
            <a:r>
              <a:rPr lang="en-US" sz="2000" b="1" i="1" spc="10" dirty="0">
                <a:latin typeface="Aptos Display" panose="020B0004020202020204" pitchFamily="34" charset="0"/>
                <a:cs typeface="Calibri"/>
              </a:rPr>
              <a:t>Reconnected </a:t>
            </a:r>
            <a:r>
              <a:rPr sz="2000" b="1" i="1" spc="65" dirty="0">
                <a:latin typeface="Aptos Display" panose="020B0004020202020204" pitchFamily="34" charset="0"/>
                <a:cs typeface="Calibri"/>
              </a:rPr>
              <a:t>Floodplain</a:t>
            </a:r>
            <a:r>
              <a:rPr sz="2000" b="1" i="1" spc="40" dirty="0">
                <a:latin typeface="Aptos Display" panose="020B0004020202020204" pitchFamily="34" charset="0"/>
                <a:cs typeface="Calibri"/>
              </a:rPr>
              <a:t> </a:t>
            </a:r>
            <a:r>
              <a:rPr sz="2000" b="1" i="1" spc="55" dirty="0">
                <a:latin typeface="Aptos Display" panose="020B0004020202020204" pitchFamily="34" charset="0"/>
                <a:cs typeface="Calibri"/>
              </a:rPr>
              <a:t>Gained</a:t>
            </a:r>
            <a:r>
              <a:rPr sz="2000" b="1" i="1" spc="65" dirty="0">
                <a:latin typeface="Aptos Display" panose="020B0004020202020204" pitchFamily="34" charset="0"/>
                <a:cs typeface="Calibri"/>
              </a:rPr>
              <a:t> </a:t>
            </a:r>
            <a:endParaRPr lang="en-US" sz="2000" b="1" i="1" spc="65" dirty="0">
              <a:latin typeface="Aptos Display" panose="020B0004020202020204" pitchFamily="34" charset="0"/>
              <a:cs typeface="Calibri"/>
            </a:endParaRPr>
          </a:p>
          <a:p>
            <a:pPr marL="12700">
              <a:lnSpc>
                <a:spcPts val="1590"/>
              </a:lnSpc>
              <a:spcBef>
                <a:spcPts val="600"/>
              </a:spcBef>
            </a:pPr>
            <a:r>
              <a:rPr lang="en-US" sz="2000" b="1" dirty="0">
                <a:latin typeface="Aptos Display" panose="020B0004020202020204" pitchFamily="34" charset="0"/>
                <a:cs typeface="Calibri"/>
              </a:rPr>
              <a:t>514</a:t>
            </a:r>
            <a:r>
              <a:rPr sz="2000" b="1" spc="30" dirty="0">
                <a:latin typeface="Aptos Display" panose="020B0004020202020204" pitchFamily="34" charset="0"/>
                <a:cs typeface="Calibri"/>
              </a:rPr>
              <a:t> </a:t>
            </a:r>
            <a:r>
              <a:rPr sz="2000" b="1" dirty="0">
                <a:latin typeface="Aptos Display" panose="020B0004020202020204" pitchFamily="34" charset="0"/>
                <a:cs typeface="Calibri"/>
              </a:rPr>
              <a:t>feet</a:t>
            </a:r>
            <a:r>
              <a:rPr sz="2000" b="1" spc="-30" dirty="0">
                <a:latin typeface="Aptos Display" panose="020B0004020202020204" pitchFamily="34" charset="0"/>
                <a:cs typeface="Calibri"/>
              </a:rPr>
              <a:t> </a:t>
            </a:r>
            <a:r>
              <a:rPr sz="2000" b="1" spc="50" dirty="0">
                <a:latin typeface="Aptos Display" panose="020B0004020202020204" pitchFamily="34" charset="0"/>
                <a:cs typeface="Calibri"/>
              </a:rPr>
              <a:t>of</a:t>
            </a:r>
            <a:r>
              <a:rPr sz="2000" b="1" spc="10" dirty="0">
                <a:latin typeface="Aptos Display" panose="020B0004020202020204" pitchFamily="34" charset="0"/>
                <a:cs typeface="Calibri"/>
              </a:rPr>
              <a:t> </a:t>
            </a:r>
            <a:r>
              <a:rPr sz="2000" b="1" spc="80" dirty="0">
                <a:latin typeface="Aptos Display" panose="020B0004020202020204" pitchFamily="34" charset="0"/>
                <a:cs typeface="Calibri"/>
              </a:rPr>
              <a:t>Fishable</a:t>
            </a:r>
            <a:r>
              <a:rPr sz="2000" b="1" spc="-10" dirty="0">
                <a:latin typeface="Aptos Display" panose="020B0004020202020204" pitchFamily="34" charset="0"/>
                <a:cs typeface="Calibri"/>
              </a:rPr>
              <a:t> </a:t>
            </a:r>
            <a:r>
              <a:rPr sz="2000" b="1" spc="60" dirty="0">
                <a:latin typeface="Aptos Display" panose="020B0004020202020204" pitchFamily="34" charset="0"/>
                <a:cs typeface="Calibri"/>
              </a:rPr>
              <a:t>Shoreline</a:t>
            </a:r>
            <a:r>
              <a:rPr sz="2000" b="1" spc="80" dirty="0">
                <a:latin typeface="Aptos Display" panose="020B0004020202020204" pitchFamily="34" charset="0"/>
                <a:cs typeface="Calibri"/>
              </a:rPr>
              <a:t> </a:t>
            </a:r>
            <a:r>
              <a:rPr sz="2000" b="1" spc="55" dirty="0">
                <a:latin typeface="Aptos Display" panose="020B0004020202020204" pitchFamily="34" charset="0"/>
                <a:cs typeface="Calibri"/>
              </a:rPr>
              <a:t>Gained</a:t>
            </a:r>
            <a:endParaRPr lang="en-US" sz="2000" b="1" spc="55" dirty="0">
              <a:latin typeface="Aptos Display" panose="020B0004020202020204" pitchFamily="34" charset="0"/>
              <a:cs typeface="Calibri"/>
            </a:endParaRPr>
          </a:p>
          <a:p>
            <a:pPr marL="12700">
              <a:lnSpc>
                <a:spcPts val="1590"/>
              </a:lnSpc>
              <a:spcBef>
                <a:spcPts val="600"/>
              </a:spcBef>
            </a:pPr>
            <a:r>
              <a:rPr lang="en-US" sz="2000" b="1" dirty="0">
                <a:latin typeface="Aptos Display" panose="020B0004020202020204" pitchFamily="34" charset="0"/>
                <a:cs typeface="Calibri"/>
              </a:rPr>
              <a:t>0</a:t>
            </a:r>
            <a:r>
              <a:rPr sz="2000" b="1" spc="-65" dirty="0">
                <a:latin typeface="Aptos Display" panose="020B0004020202020204" pitchFamily="34" charset="0"/>
                <a:cs typeface="Calibri"/>
              </a:rPr>
              <a:t> </a:t>
            </a:r>
            <a:r>
              <a:rPr sz="2000" b="1" spc="105" dirty="0">
                <a:latin typeface="Aptos Display" panose="020B0004020202020204" pitchFamily="34" charset="0"/>
                <a:cs typeface="Calibri"/>
              </a:rPr>
              <a:t>acres</a:t>
            </a:r>
            <a:r>
              <a:rPr sz="2000" b="1" spc="-35" dirty="0">
                <a:latin typeface="Aptos Display" panose="020B0004020202020204" pitchFamily="34" charset="0"/>
                <a:cs typeface="Calibri"/>
              </a:rPr>
              <a:t> </a:t>
            </a:r>
            <a:r>
              <a:rPr sz="2000" b="1" spc="50" dirty="0">
                <a:latin typeface="Aptos Display" panose="020B0004020202020204" pitchFamily="34" charset="0"/>
                <a:cs typeface="Calibri"/>
              </a:rPr>
              <a:t>of</a:t>
            </a:r>
            <a:r>
              <a:rPr sz="2000" b="1" spc="10" dirty="0">
                <a:latin typeface="Aptos Display" panose="020B0004020202020204" pitchFamily="34" charset="0"/>
                <a:cs typeface="Calibri"/>
              </a:rPr>
              <a:t> </a:t>
            </a:r>
            <a:r>
              <a:rPr sz="2000" b="1" spc="75" dirty="0">
                <a:latin typeface="Aptos Display" panose="020B0004020202020204" pitchFamily="34" charset="0"/>
                <a:cs typeface="Calibri"/>
              </a:rPr>
              <a:t>Lake</a:t>
            </a:r>
            <a:r>
              <a:rPr lang="en-US" sz="2000" dirty="0">
                <a:latin typeface="Aptos Display" panose="020B0004020202020204" pitchFamily="34" charset="0"/>
                <a:cs typeface="Calibri"/>
              </a:rPr>
              <a:t> </a:t>
            </a:r>
            <a:r>
              <a:rPr sz="2000" b="1" spc="80" dirty="0">
                <a:latin typeface="Aptos Display" panose="020B0004020202020204" pitchFamily="34" charset="0"/>
                <a:cs typeface="Calibri"/>
              </a:rPr>
              <a:t>Surface</a:t>
            </a:r>
            <a:r>
              <a:rPr sz="2000" b="1" spc="90" dirty="0">
                <a:latin typeface="Aptos Display" panose="020B0004020202020204" pitchFamily="34" charset="0"/>
                <a:cs typeface="Calibri"/>
              </a:rPr>
              <a:t> </a:t>
            </a:r>
            <a:r>
              <a:rPr sz="2000" b="1" dirty="0">
                <a:latin typeface="Aptos Display" panose="020B0004020202020204" pitchFamily="34" charset="0"/>
                <a:cs typeface="Calibri"/>
              </a:rPr>
              <a:t>Area</a:t>
            </a:r>
            <a:r>
              <a:rPr sz="2000" b="1" spc="10" dirty="0">
                <a:latin typeface="Aptos Display" panose="020B0004020202020204" pitchFamily="34" charset="0"/>
                <a:cs typeface="Calibri"/>
              </a:rPr>
              <a:t> </a:t>
            </a:r>
            <a:r>
              <a:rPr sz="2000" b="1" spc="60" dirty="0">
                <a:latin typeface="Aptos Display" panose="020B0004020202020204" pitchFamily="34" charset="0"/>
                <a:cs typeface="Calibri"/>
              </a:rPr>
              <a:t>lost.</a:t>
            </a:r>
            <a:endParaRPr lang="en-US" sz="2000" b="1" spc="60" dirty="0">
              <a:latin typeface="Aptos Display" panose="020B0004020202020204" pitchFamily="34" charset="0"/>
              <a:cs typeface="Calibri"/>
            </a:endParaRPr>
          </a:p>
          <a:p>
            <a:pPr marL="12700">
              <a:lnSpc>
                <a:spcPts val="1590"/>
              </a:lnSpc>
              <a:spcBef>
                <a:spcPts val="600"/>
              </a:spcBef>
            </a:pPr>
            <a:r>
              <a:rPr lang="en-US" sz="2000" b="1" spc="60" dirty="0">
                <a:latin typeface="Aptos Display" panose="020B0004020202020204" pitchFamily="34" charset="0"/>
                <a:cs typeface="Calibri"/>
              </a:rPr>
              <a:t>Fishing platforms for additional “shoreline” access are included    In consideration for all remaining and new lakes.</a:t>
            </a:r>
            <a:endParaRPr sz="2000" dirty="0">
              <a:latin typeface="Aptos Display" panose="020B0004020202020204" pitchFamily="34" charset="0"/>
              <a:cs typeface="Calibri"/>
            </a:endParaRPr>
          </a:p>
        </p:txBody>
      </p:sp>
      <p:sp>
        <p:nvSpPr>
          <p:cNvPr id="7" name="TextBox 6">
            <a:extLst>
              <a:ext uri="{FF2B5EF4-FFF2-40B4-BE49-F238E27FC236}">
                <a16:creationId xmlns:a16="http://schemas.microsoft.com/office/drawing/2014/main" id="{F920A795-5B73-C459-9875-B931438D8AAA}"/>
              </a:ext>
            </a:extLst>
          </p:cNvPr>
          <p:cNvSpPr txBox="1"/>
          <p:nvPr/>
        </p:nvSpPr>
        <p:spPr>
          <a:xfrm>
            <a:off x="457200" y="499533"/>
            <a:ext cx="2747178" cy="5909310"/>
          </a:xfrm>
          <a:prstGeom prst="rect">
            <a:avLst/>
          </a:prstGeom>
          <a:noFill/>
        </p:spPr>
        <p:txBody>
          <a:bodyPr wrap="square" rtlCol="0">
            <a:spAutoFit/>
          </a:bodyPr>
          <a:lstStyle/>
          <a:p>
            <a:r>
              <a:rPr lang="en-US" b="1" dirty="0">
                <a:latin typeface="Aptos Display" panose="020B0004020202020204" pitchFamily="34" charset="0"/>
              </a:rPr>
              <a:t>Includes:</a:t>
            </a:r>
          </a:p>
          <a:p>
            <a:endParaRPr lang="en-US" dirty="0">
              <a:latin typeface="Aptos Display" panose="020B0004020202020204" pitchFamily="34" charset="0"/>
            </a:endParaRPr>
          </a:p>
          <a:p>
            <a:pPr marL="285750" indent="-285750">
              <a:buFont typeface="Arial" panose="020B0604020202020204" pitchFamily="34" charset="0"/>
              <a:buChar char="•"/>
            </a:pPr>
            <a:r>
              <a:rPr lang="en-US" b="1" dirty="0">
                <a:latin typeface="Aptos Display" panose="020B0004020202020204" pitchFamily="34" charset="0"/>
              </a:rPr>
              <a:t>New lake between Spring and Blue Lakes</a:t>
            </a:r>
          </a:p>
          <a:p>
            <a:pPr marL="285750" indent="-285750">
              <a:buFont typeface="Arial" panose="020B0604020202020204" pitchFamily="34" charset="0"/>
              <a:buChar char="•"/>
            </a:pPr>
            <a:r>
              <a:rPr lang="en-US" b="1" dirty="0">
                <a:latin typeface="Aptos Display" panose="020B0004020202020204" pitchFamily="34" charset="0"/>
              </a:rPr>
              <a:t>Reconfigure and move Deer Lake upstream on alternate water source</a:t>
            </a:r>
          </a:p>
          <a:p>
            <a:pPr marL="285750" indent="-285750">
              <a:buFont typeface="Arial" panose="020B0604020202020204" pitchFamily="34" charset="0"/>
              <a:buChar char="•"/>
            </a:pPr>
            <a:r>
              <a:rPr lang="en-US" b="1" dirty="0">
                <a:latin typeface="Aptos Display" panose="020B0004020202020204" pitchFamily="34" charset="0"/>
              </a:rPr>
              <a:t>Removal of Beaver and Watson Lakes</a:t>
            </a:r>
          </a:p>
          <a:p>
            <a:pPr marL="285750" indent="-285750">
              <a:buFont typeface="Arial" panose="020B0604020202020204" pitchFamily="34" charset="0"/>
              <a:buChar char="•"/>
            </a:pPr>
            <a:r>
              <a:rPr lang="en-US" b="1" dirty="0">
                <a:latin typeface="Aptos Display" panose="020B0004020202020204" pitchFamily="34" charset="0"/>
              </a:rPr>
              <a:t>Removal of Big Four Lake Remnants</a:t>
            </a:r>
          </a:p>
          <a:p>
            <a:pPr marL="285750" indent="-285750">
              <a:buFont typeface="Arial" panose="020B0604020202020204" pitchFamily="34" charset="0"/>
              <a:buChar char="•"/>
            </a:pPr>
            <a:r>
              <a:rPr lang="en-US" b="1" dirty="0">
                <a:latin typeface="Aptos Display" panose="020B0004020202020204" pitchFamily="34" charset="0"/>
              </a:rPr>
              <a:t>Removal of Curl Lake in coordination with USFWS</a:t>
            </a:r>
          </a:p>
          <a:p>
            <a:pPr marL="285750" indent="-285750">
              <a:buFont typeface="Arial" panose="020B0604020202020204" pitchFamily="34" charset="0"/>
              <a:buChar char="•"/>
            </a:pPr>
            <a:r>
              <a:rPr lang="en-US" b="1" dirty="0">
                <a:latin typeface="Aptos Display" panose="020B0004020202020204" pitchFamily="34" charset="0"/>
              </a:rPr>
              <a:t>Reconfigure USFS Tucannon Campground</a:t>
            </a:r>
          </a:p>
          <a:p>
            <a:pPr marL="285750" indent="-285750">
              <a:buFont typeface="Arial" panose="020B0604020202020204" pitchFamily="34" charset="0"/>
              <a:buChar char="•"/>
            </a:pPr>
            <a:r>
              <a:rPr lang="en-US" b="1" dirty="0">
                <a:latin typeface="Aptos Display" panose="020B0004020202020204" pitchFamily="34" charset="0"/>
              </a:rPr>
              <a:t>Road segment setbacks to increase floodplain connectivity</a:t>
            </a:r>
          </a:p>
          <a:p>
            <a:pPr marL="285750" indent="-285750">
              <a:buFont typeface="Arial" panose="020B0604020202020204" pitchFamily="34" charset="0"/>
              <a:buChar char="•"/>
            </a:pPr>
            <a:r>
              <a:rPr lang="en-US" b="1" dirty="0">
                <a:latin typeface="Aptos Display" panose="020B0004020202020204" pitchFamily="34" charset="0"/>
              </a:rPr>
              <a:t>Powerline relocation to road alignment</a:t>
            </a:r>
          </a:p>
        </p:txBody>
      </p:sp>
      <p:graphicFrame>
        <p:nvGraphicFramePr>
          <p:cNvPr id="9" name="Table 8">
            <a:extLst>
              <a:ext uri="{FF2B5EF4-FFF2-40B4-BE49-F238E27FC236}">
                <a16:creationId xmlns:a16="http://schemas.microsoft.com/office/drawing/2014/main" id="{5E2E341B-22D6-CF17-5AF8-E4FD3BB08E0D}"/>
              </a:ext>
            </a:extLst>
          </p:cNvPr>
          <p:cNvGraphicFramePr>
            <a:graphicFrameLocks noGrp="1"/>
          </p:cNvGraphicFramePr>
          <p:nvPr>
            <p:extLst>
              <p:ext uri="{D42A27DB-BD31-4B8C-83A1-F6EECF244321}">
                <p14:modId xmlns:p14="http://schemas.microsoft.com/office/powerpoint/2010/main" val="2047410144"/>
              </p:ext>
            </p:extLst>
          </p:nvPr>
        </p:nvGraphicFramePr>
        <p:xfrm>
          <a:off x="3404402" y="1749251"/>
          <a:ext cx="7934262" cy="2951019"/>
        </p:xfrm>
        <a:graphic>
          <a:graphicData uri="http://schemas.openxmlformats.org/drawingml/2006/table">
            <a:tbl>
              <a:tblPr/>
              <a:tblGrid>
                <a:gridCol w="2030043">
                  <a:extLst>
                    <a:ext uri="{9D8B030D-6E8A-4147-A177-3AD203B41FA5}">
                      <a16:colId xmlns:a16="http://schemas.microsoft.com/office/drawing/2014/main" val="935130238"/>
                    </a:ext>
                  </a:extLst>
                </a:gridCol>
                <a:gridCol w="1226168">
                  <a:extLst>
                    <a:ext uri="{9D8B030D-6E8A-4147-A177-3AD203B41FA5}">
                      <a16:colId xmlns:a16="http://schemas.microsoft.com/office/drawing/2014/main" val="1629221679"/>
                    </a:ext>
                  </a:extLst>
                </a:gridCol>
                <a:gridCol w="1153492">
                  <a:extLst>
                    <a:ext uri="{9D8B030D-6E8A-4147-A177-3AD203B41FA5}">
                      <a16:colId xmlns:a16="http://schemas.microsoft.com/office/drawing/2014/main" val="4224609502"/>
                    </a:ext>
                  </a:extLst>
                </a:gridCol>
                <a:gridCol w="1153492">
                  <a:extLst>
                    <a:ext uri="{9D8B030D-6E8A-4147-A177-3AD203B41FA5}">
                      <a16:colId xmlns:a16="http://schemas.microsoft.com/office/drawing/2014/main" val="3133498344"/>
                    </a:ext>
                  </a:extLst>
                </a:gridCol>
                <a:gridCol w="1153492">
                  <a:extLst>
                    <a:ext uri="{9D8B030D-6E8A-4147-A177-3AD203B41FA5}">
                      <a16:colId xmlns:a16="http://schemas.microsoft.com/office/drawing/2014/main" val="2257379678"/>
                    </a:ext>
                  </a:extLst>
                </a:gridCol>
                <a:gridCol w="1217575">
                  <a:extLst>
                    <a:ext uri="{9D8B030D-6E8A-4147-A177-3AD203B41FA5}">
                      <a16:colId xmlns:a16="http://schemas.microsoft.com/office/drawing/2014/main" val="508472954"/>
                    </a:ext>
                  </a:extLst>
                </a:gridCol>
              </a:tblGrid>
              <a:tr h="960141">
                <a:tc>
                  <a:txBody>
                    <a:bodyPr/>
                    <a:lstStyle/>
                    <a:p>
                      <a:pPr algn="l" fontAlgn="b">
                        <a:buNone/>
                      </a:pPr>
                      <a:r>
                        <a:rPr lang="en-US" sz="1400" b="1" i="0" u="none" strike="noStrike" dirty="0">
                          <a:solidFill>
                            <a:srgbClr val="FFFFFF"/>
                          </a:solidFill>
                          <a:effectLst/>
                          <a:latin typeface="Calibri" panose="020F0502020204030204" pitchFamily="34" charset="0"/>
                        </a:rPr>
                        <a:t>SUBREACH/ACTION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l" fontAlgn="b">
                        <a:buNone/>
                      </a:pPr>
                      <a:r>
                        <a:rPr lang="en-US" sz="1400" b="1" i="0" u="none" strike="noStrike" dirty="0">
                          <a:solidFill>
                            <a:srgbClr val="FFFFFF"/>
                          </a:solidFill>
                          <a:effectLst/>
                          <a:latin typeface="Calibri" panose="020F0502020204030204" pitchFamily="34" charset="0"/>
                        </a:rPr>
                        <a:t>EXISTING FISHABLE SHORELINE (ft)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l" fontAlgn="b">
                        <a:buNone/>
                      </a:pPr>
                      <a:r>
                        <a:rPr lang="en-US" sz="1400" b="1" i="0" u="none" strike="noStrike" dirty="0">
                          <a:solidFill>
                            <a:srgbClr val="FFFFFF"/>
                          </a:solidFill>
                          <a:effectLst/>
                          <a:latin typeface="Calibri" panose="020F0502020204030204" pitchFamily="34" charset="0"/>
                        </a:rPr>
                        <a:t>PROPOSED FISHABLE SHORELINE (ft)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l" fontAlgn="b">
                        <a:buNone/>
                      </a:pPr>
                      <a:r>
                        <a:rPr lang="en-US" sz="1400" b="1" i="0" u="none" strike="noStrike" dirty="0">
                          <a:solidFill>
                            <a:srgbClr val="FFFFFF"/>
                          </a:solidFill>
                          <a:effectLst/>
                          <a:latin typeface="Calibri" panose="020F0502020204030204" pitchFamily="34" charset="0"/>
                        </a:rPr>
                        <a:t>EXISTING LAKE AREA (ac)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l" fontAlgn="b">
                        <a:buNone/>
                      </a:pPr>
                      <a:r>
                        <a:rPr lang="en-US" sz="1400" b="1" i="0" u="none" strike="noStrike" dirty="0">
                          <a:solidFill>
                            <a:srgbClr val="FFFFFF"/>
                          </a:solidFill>
                          <a:effectLst/>
                          <a:latin typeface="Calibri" panose="020F0502020204030204" pitchFamily="34" charset="0"/>
                        </a:rPr>
                        <a:t>PROPOSED LAKE AREA (ac)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l" fontAlgn="b">
                        <a:buNone/>
                      </a:pPr>
                      <a:r>
                        <a:rPr lang="en-US" sz="1400" b="1" i="0" u="none" strike="noStrike" dirty="0">
                          <a:solidFill>
                            <a:srgbClr val="FFFFFF"/>
                          </a:solidFill>
                          <a:effectLst/>
                          <a:latin typeface="Calibri" panose="020F0502020204030204" pitchFamily="34" charset="0"/>
                        </a:rPr>
                        <a:t>FLOODPLAIN AREA RESTORED (ac)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726499505"/>
                  </a:ext>
                </a:extLst>
              </a:tr>
              <a:tr h="282394">
                <a:tc>
                  <a:txBody>
                    <a:bodyPr/>
                    <a:lstStyle/>
                    <a:p>
                      <a:pPr algn="l" fontAlgn="b">
                        <a:buNone/>
                      </a:pPr>
                      <a:r>
                        <a:rPr lang="en-US" sz="1400" b="1" i="0" u="none" strike="noStrike" dirty="0">
                          <a:solidFill>
                            <a:srgbClr val="FFFFFF"/>
                          </a:solidFill>
                          <a:effectLst/>
                          <a:latin typeface="Calibri" panose="020F0502020204030204" pitchFamily="34" charset="0"/>
                        </a:rPr>
                        <a:t>1 - Tucannon Campground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r" fontAlgn="b">
                        <a:buNone/>
                      </a:pPr>
                      <a:r>
                        <a:rPr lang="en-US" sz="1400" b="1" i="0" u="none" strike="noStrike">
                          <a:solidFill>
                            <a:srgbClr val="000000"/>
                          </a:solidFill>
                          <a:effectLst/>
                          <a:latin typeface="Calibri" panose="020F0502020204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a:solidFill>
                            <a:srgbClr val="000000"/>
                          </a:solidFill>
                          <a:effectLst/>
                          <a:latin typeface="Calibri" panose="020F0502020204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a:solidFill>
                            <a:srgbClr val="000000"/>
                          </a:solidFill>
                          <a:effectLst/>
                          <a:latin typeface="Calibri" panose="020F0502020204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a:solidFill>
                            <a:srgbClr val="000000"/>
                          </a:solidFill>
                          <a:effectLst/>
                          <a:latin typeface="Calibri" panose="020F0502020204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dirty="0">
                          <a:solidFill>
                            <a:srgbClr val="000000"/>
                          </a:solidFill>
                          <a:effectLst/>
                          <a:latin typeface="Calibri" panose="020F0502020204030204" pitchFamily="34" charset="0"/>
                        </a:rPr>
                        <a:t>30.7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453573602"/>
                  </a:ext>
                </a:extLst>
              </a:tr>
              <a:tr h="282394">
                <a:tc>
                  <a:txBody>
                    <a:bodyPr/>
                    <a:lstStyle/>
                    <a:p>
                      <a:pPr algn="l" fontAlgn="b">
                        <a:buNone/>
                      </a:pPr>
                      <a:r>
                        <a:rPr lang="en-US" sz="1400" b="1" i="0" u="none" strike="noStrike" dirty="0">
                          <a:solidFill>
                            <a:srgbClr val="FFFFFF"/>
                          </a:solidFill>
                          <a:effectLst/>
                          <a:latin typeface="Calibri" panose="020F0502020204030204" pitchFamily="34" charset="0"/>
                        </a:rPr>
                        <a:t>2- Curl Lake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r" fontAlgn="b">
                        <a:buNone/>
                      </a:pPr>
                      <a:r>
                        <a:rPr lang="en-US" sz="1400" b="1" i="0" u="none" strike="noStrike">
                          <a:solidFill>
                            <a:srgbClr val="000000"/>
                          </a:solidFill>
                          <a:effectLst/>
                          <a:latin typeface="Calibri" panose="020F0502020204030204" pitchFamily="34" charset="0"/>
                        </a:rPr>
                        <a:t>1112.0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buNone/>
                      </a:pPr>
                      <a:r>
                        <a:rPr lang="en-US" sz="1400" b="1"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buNone/>
                      </a:pPr>
                      <a:r>
                        <a:rPr lang="en-US" sz="1400" b="1" i="0" u="none" strike="noStrike">
                          <a:solidFill>
                            <a:srgbClr val="000000"/>
                          </a:solidFill>
                          <a:effectLst/>
                          <a:latin typeface="Calibri" panose="020F050202020403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buNone/>
                      </a:pPr>
                      <a:r>
                        <a:rPr lang="en-US" sz="1400" b="1"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buNone/>
                      </a:pPr>
                      <a:r>
                        <a:rPr lang="en-US" sz="1400" b="1" i="0" u="none" strike="noStrike" dirty="0">
                          <a:solidFill>
                            <a:srgbClr val="000000"/>
                          </a:solidFill>
                          <a:effectLst/>
                          <a:latin typeface="Calibri" panose="020F0502020204030204" pitchFamily="34" charset="0"/>
                        </a:rPr>
                        <a:t>32.0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551596852"/>
                  </a:ext>
                </a:extLst>
              </a:tr>
              <a:tr h="282394">
                <a:tc>
                  <a:txBody>
                    <a:bodyPr/>
                    <a:lstStyle/>
                    <a:p>
                      <a:pPr algn="l" fontAlgn="b">
                        <a:buNone/>
                      </a:pPr>
                      <a:r>
                        <a:rPr lang="en-US" sz="1400" b="1" i="0" u="none" strike="noStrike" dirty="0">
                          <a:solidFill>
                            <a:srgbClr val="FFFFFF"/>
                          </a:solidFill>
                          <a:effectLst/>
                          <a:latin typeface="Calibri" panose="020F0502020204030204" pitchFamily="34" charset="0"/>
                        </a:rPr>
                        <a:t>3 - Big Four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r" fontAlgn="b">
                        <a:buNone/>
                      </a:pPr>
                      <a:r>
                        <a:rPr lang="en-US" sz="1400" b="1"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dirty="0">
                          <a:solidFill>
                            <a:srgbClr val="000000"/>
                          </a:solidFill>
                          <a:effectLst/>
                          <a:latin typeface="Calibri" panose="020F0502020204030204" pitchFamily="34" charset="0"/>
                        </a:rPr>
                        <a:t>118.7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41197404"/>
                  </a:ext>
                </a:extLst>
              </a:tr>
              <a:tr h="282394">
                <a:tc>
                  <a:txBody>
                    <a:bodyPr/>
                    <a:lstStyle/>
                    <a:p>
                      <a:pPr algn="l" fontAlgn="b">
                        <a:buNone/>
                      </a:pPr>
                      <a:r>
                        <a:rPr lang="en-US" sz="1400" b="1" i="0" u="none" strike="noStrike" dirty="0">
                          <a:solidFill>
                            <a:srgbClr val="FFFFFF"/>
                          </a:solidFill>
                          <a:effectLst/>
                          <a:latin typeface="Calibri" panose="020F0502020204030204" pitchFamily="34" charset="0"/>
                        </a:rPr>
                        <a:t>4 - Beaver-Watson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r" fontAlgn="b">
                        <a:buNone/>
                      </a:pPr>
                      <a:r>
                        <a:rPr lang="en-US" sz="1400" b="1" i="0" u="none" strike="noStrike">
                          <a:solidFill>
                            <a:srgbClr val="000000"/>
                          </a:solidFill>
                          <a:effectLst/>
                          <a:latin typeface="Calibri" panose="020F0502020204030204" pitchFamily="34" charset="0"/>
                        </a:rPr>
                        <a:t>1642.0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buNone/>
                      </a:pPr>
                      <a:r>
                        <a:rPr lang="en-US" sz="1400" b="1"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buNone/>
                      </a:pPr>
                      <a:r>
                        <a:rPr lang="en-US" sz="1400" b="1" i="0" u="none" strike="noStrike">
                          <a:solidFill>
                            <a:srgbClr val="000000"/>
                          </a:solidFill>
                          <a:effectLst/>
                          <a:latin typeface="Calibri" panose="020F050202020403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buNone/>
                      </a:pPr>
                      <a:r>
                        <a:rPr lang="en-US" sz="1400" b="1"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buNone/>
                      </a:pPr>
                      <a:r>
                        <a:rPr lang="en-US" sz="1400" b="1" i="0" u="none" strike="noStrike" dirty="0">
                          <a:solidFill>
                            <a:srgbClr val="000000"/>
                          </a:solidFill>
                          <a:effectLst/>
                          <a:latin typeface="Calibri" panose="020F0502020204030204" pitchFamily="34" charset="0"/>
                        </a:rPr>
                        <a:t>83.9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608656157"/>
                  </a:ext>
                </a:extLst>
              </a:tr>
              <a:tr h="282394">
                <a:tc>
                  <a:txBody>
                    <a:bodyPr/>
                    <a:lstStyle/>
                    <a:p>
                      <a:pPr algn="l" fontAlgn="b">
                        <a:buNone/>
                      </a:pPr>
                      <a:r>
                        <a:rPr lang="en-US" sz="1400" b="1" i="0" u="none" strike="noStrike" dirty="0">
                          <a:solidFill>
                            <a:srgbClr val="FFFFFF"/>
                          </a:solidFill>
                          <a:effectLst/>
                          <a:latin typeface="Calibri" panose="020F0502020204030204" pitchFamily="34" charset="0"/>
                        </a:rPr>
                        <a:t>5 - Deer Lake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r" fontAlgn="b">
                        <a:buNone/>
                      </a:pPr>
                      <a:r>
                        <a:rPr lang="en-US" sz="1400" b="1" i="0" u="none" strike="noStrike">
                          <a:solidFill>
                            <a:srgbClr val="000000"/>
                          </a:solidFill>
                          <a:effectLst/>
                          <a:latin typeface="Calibri" panose="020F0502020204030204" pitchFamily="34" charset="0"/>
                        </a:rPr>
                        <a:t>605.0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a:solidFill>
                            <a:srgbClr val="000000"/>
                          </a:solidFill>
                          <a:effectLst/>
                          <a:latin typeface="Calibri" panose="020F0502020204030204" pitchFamily="34" charset="0"/>
                        </a:rPr>
                        <a:t>2080.0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a:solidFill>
                            <a:srgbClr val="000000"/>
                          </a:solidFill>
                          <a:effectLst/>
                          <a:latin typeface="Calibri" panose="020F050202020403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a:solidFill>
                            <a:srgbClr val="000000"/>
                          </a:solidFill>
                          <a:effectLst/>
                          <a:latin typeface="Calibri" panose="020F0502020204030204" pitchFamily="34" charset="0"/>
                        </a:rPr>
                        <a:t>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dirty="0">
                          <a:solidFill>
                            <a:srgbClr val="000000"/>
                          </a:solidFill>
                          <a:effectLst/>
                          <a:latin typeface="Calibri" panose="020F0502020204030204" pitchFamily="34" charset="0"/>
                        </a:rPr>
                        <a:t>58.2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540494017"/>
                  </a:ext>
                </a:extLst>
              </a:tr>
              <a:tr h="282394">
                <a:tc>
                  <a:txBody>
                    <a:bodyPr/>
                    <a:lstStyle/>
                    <a:p>
                      <a:pPr algn="l" fontAlgn="b">
                        <a:buNone/>
                      </a:pPr>
                      <a:r>
                        <a:rPr lang="en-US" sz="1400" b="1" i="0" u="none" strike="noStrike" dirty="0">
                          <a:solidFill>
                            <a:srgbClr val="FFFFFF"/>
                          </a:solidFill>
                          <a:effectLst/>
                          <a:latin typeface="Calibri" panose="020F0502020204030204" pitchFamily="34" charset="0"/>
                        </a:rPr>
                        <a:t>6 - New Lake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r" fontAlgn="b">
                        <a:buNone/>
                      </a:pPr>
                      <a:r>
                        <a:rPr lang="en-US" sz="1400" b="1"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buNone/>
                      </a:pPr>
                      <a:r>
                        <a:rPr lang="en-US" sz="1400" b="1" i="0" u="none" strike="noStrike">
                          <a:solidFill>
                            <a:srgbClr val="000000"/>
                          </a:solidFill>
                          <a:effectLst/>
                          <a:latin typeface="Calibri" panose="020F0502020204030204" pitchFamily="34" charset="0"/>
                        </a:rPr>
                        <a:t>1793.0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buNone/>
                      </a:pPr>
                      <a:r>
                        <a:rPr lang="en-US" sz="1400" b="1" i="0" u="none" strike="noStrike">
                          <a:solidFill>
                            <a:srgbClr val="000000"/>
                          </a:solidFill>
                          <a:effectLst/>
                          <a:latin typeface="Calibri" panose="020F0502020204030204" pitchFamily="34" charset="0"/>
                        </a:rPr>
                        <a:t>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buNone/>
                      </a:pPr>
                      <a:r>
                        <a:rPr lang="en-US" sz="1400" b="1" i="0" u="none" strike="noStrike">
                          <a:solidFill>
                            <a:srgbClr val="000000"/>
                          </a:solidFill>
                          <a:effectLst/>
                          <a:latin typeface="Calibri" panose="020F050202020403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r" fontAlgn="b">
                        <a:buNone/>
                      </a:pPr>
                      <a:r>
                        <a:rPr lang="en-US" sz="1400" b="1" i="0" u="none" strike="noStrike" dirty="0">
                          <a:solidFill>
                            <a:srgbClr val="000000"/>
                          </a:solidFill>
                          <a:effectLst/>
                          <a:latin typeface="Calibri" panose="020F0502020204030204" pitchFamily="34" charset="0"/>
                        </a:rPr>
                        <a:t>55.8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903552518"/>
                  </a:ext>
                </a:extLst>
              </a:tr>
              <a:tr h="296514">
                <a:tc>
                  <a:txBody>
                    <a:bodyPr/>
                    <a:lstStyle/>
                    <a:p>
                      <a:pPr algn="l" fontAlgn="b">
                        <a:buNone/>
                      </a:pPr>
                      <a:r>
                        <a:rPr lang="en-US" sz="1400" b="1" i="0" u="none" strike="noStrike" dirty="0">
                          <a:solidFill>
                            <a:srgbClr val="FFFFFF"/>
                          </a:solidFill>
                          <a:effectLst/>
                          <a:latin typeface="Calibri" panose="020F0502020204030204" pitchFamily="34" charset="0"/>
                        </a:rPr>
                        <a:t>Total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r" fontAlgn="b">
                        <a:buNone/>
                      </a:pPr>
                      <a:r>
                        <a:rPr lang="en-US" sz="1400" b="1" i="0" u="none" strike="noStrike">
                          <a:solidFill>
                            <a:srgbClr val="000000"/>
                          </a:solidFill>
                          <a:effectLst/>
                          <a:latin typeface="Calibri" panose="020F0502020204030204" pitchFamily="34" charset="0"/>
                        </a:rPr>
                        <a:t>3359.0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a:solidFill>
                            <a:srgbClr val="000000"/>
                          </a:solidFill>
                          <a:effectLst/>
                          <a:latin typeface="Calibri" panose="020F0502020204030204" pitchFamily="34" charset="0"/>
                        </a:rPr>
                        <a:t>3873.0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a:solidFill>
                            <a:srgbClr val="000000"/>
                          </a:solidFill>
                          <a:effectLst/>
                          <a:latin typeface="Calibri" panose="020F0502020204030204" pitchFamily="34" charset="0"/>
                        </a:rPr>
                        <a:t>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a:solidFill>
                            <a:srgbClr val="000000"/>
                          </a:solidFill>
                          <a:effectLst/>
                          <a:latin typeface="Calibri" panose="020F0502020204030204" pitchFamily="34" charset="0"/>
                        </a:rPr>
                        <a:t>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r" fontAlgn="b">
                        <a:buNone/>
                      </a:pPr>
                      <a:r>
                        <a:rPr lang="en-US" sz="1400" b="1" i="0" u="none" strike="noStrike" dirty="0">
                          <a:solidFill>
                            <a:srgbClr val="000000"/>
                          </a:solidFill>
                          <a:effectLst/>
                          <a:latin typeface="Calibri" panose="020F0502020204030204" pitchFamily="34" charset="0"/>
                        </a:rPr>
                        <a:t>379.3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617532487"/>
                  </a:ext>
                </a:extLst>
              </a:tr>
            </a:tbl>
          </a:graphicData>
        </a:graphic>
      </p:graphicFrame>
    </p:spTree>
    <p:extLst>
      <p:ext uri="{BB962C8B-B14F-4D97-AF65-F5344CB8AC3E}">
        <p14:creationId xmlns:p14="http://schemas.microsoft.com/office/powerpoint/2010/main" val="16682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A0A45-A53B-CAF5-9C48-36E91E203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36" y="0"/>
            <a:ext cx="10598727" cy="6858000"/>
          </a:xfrm>
          <a:prstGeom prst="rect">
            <a:avLst/>
          </a:prstGeom>
        </p:spPr>
      </p:pic>
    </p:spTree>
    <p:extLst>
      <p:ext uri="{BB962C8B-B14F-4D97-AF65-F5344CB8AC3E}">
        <p14:creationId xmlns:p14="http://schemas.microsoft.com/office/powerpoint/2010/main" val="2691441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diagram&#10;&#10;AI-generated content may be incorrect.">
            <a:extLst>
              <a:ext uri="{FF2B5EF4-FFF2-40B4-BE49-F238E27FC236}">
                <a16:creationId xmlns:a16="http://schemas.microsoft.com/office/drawing/2014/main" id="{D0176665-D8A3-84FE-2AD3-BAD3CFDF7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184" y="185153"/>
            <a:ext cx="5223232" cy="3120947"/>
          </a:xfrm>
          <a:prstGeom prst="rect">
            <a:avLst/>
          </a:prstGeom>
        </p:spPr>
      </p:pic>
      <p:pic>
        <p:nvPicPr>
          <p:cNvPr id="4" name="Picture 3" descr="A graph of different colored bars&#10;&#10;AI-generated content may be incorrect.">
            <a:extLst>
              <a:ext uri="{FF2B5EF4-FFF2-40B4-BE49-F238E27FC236}">
                <a16:creationId xmlns:a16="http://schemas.microsoft.com/office/drawing/2014/main" id="{E11D4520-AB67-977F-8A47-E4DE5AC91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48" y="3429000"/>
            <a:ext cx="5226184" cy="3141616"/>
          </a:xfrm>
          <a:prstGeom prst="rect">
            <a:avLst/>
          </a:prstGeom>
        </p:spPr>
      </p:pic>
      <p:pic>
        <p:nvPicPr>
          <p:cNvPr id="5" name="Picture 4" descr="A graph of a number of different colored bars&#10;&#10;AI-generated content may be incorrect.">
            <a:extLst>
              <a:ext uri="{FF2B5EF4-FFF2-40B4-BE49-F238E27FC236}">
                <a16:creationId xmlns:a16="http://schemas.microsoft.com/office/drawing/2014/main" id="{7C2BF21D-25CC-A4EF-6A7C-8A6A28BFA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1919" y="3429000"/>
            <a:ext cx="5223233" cy="3144569"/>
          </a:xfrm>
          <a:prstGeom prst="rect">
            <a:avLst/>
          </a:prstGeom>
        </p:spPr>
      </p:pic>
      <p:cxnSp>
        <p:nvCxnSpPr>
          <p:cNvPr id="7" name="Straight Connector 6">
            <a:extLst>
              <a:ext uri="{FF2B5EF4-FFF2-40B4-BE49-F238E27FC236}">
                <a16:creationId xmlns:a16="http://schemas.microsoft.com/office/drawing/2014/main" id="{CEBB3C96-3DDE-C7E4-6AFD-4FA9AF6606AE}"/>
              </a:ext>
            </a:extLst>
          </p:cNvPr>
          <p:cNvCxnSpPr/>
          <p:nvPr/>
        </p:nvCxnSpPr>
        <p:spPr>
          <a:xfrm>
            <a:off x="5023853" y="2374900"/>
            <a:ext cx="4271210" cy="0"/>
          </a:xfrm>
          <a:prstGeom prst="line">
            <a:avLst/>
          </a:prstGeom>
          <a:ln>
            <a:prstDash val="dashDot"/>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2CC35C2A-34B3-74E6-A5C3-C81B5F6914DA}"/>
              </a:ext>
            </a:extLst>
          </p:cNvPr>
          <p:cNvSpPr txBox="1"/>
          <p:nvPr/>
        </p:nvSpPr>
        <p:spPr>
          <a:xfrm>
            <a:off x="9391316" y="2144067"/>
            <a:ext cx="2286000" cy="646331"/>
          </a:xfrm>
          <a:prstGeom prst="rect">
            <a:avLst/>
          </a:prstGeom>
          <a:noFill/>
        </p:spPr>
        <p:txBody>
          <a:bodyPr wrap="square" rtlCol="0">
            <a:spAutoFit/>
          </a:bodyPr>
          <a:lstStyle/>
          <a:p>
            <a:r>
              <a:rPr lang="en-US" sz="1200" dirty="0">
                <a:latin typeface="Aptos Narrow" panose="020B0004020202020204" pitchFamily="34" charset="0"/>
              </a:rPr>
              <a:t>Rainbow Lake </a:t>
            </a:r>
          </a:p>
          <a:p>
            <a:r>
              <a:rPr lang="en-US" sz="1200" dirty="0">
                <a:latin typeface="Aptos Narrow" panose="020B0004020202020204" pitchFamily="34" charset="0"/>
              </a:rPr>
              <a:t>Floodplain Increase (already complete)</a:t>
            </a:r>
          </a:p>
        </p:txBody>
      </p:sp>
      <p:sp>
        <p:nvSpPr>
          <p:cNvPr id="6" name="Title 1">
            <a:extLst>
              <a:ext uri="{FF2B5EF4-FFF2-40B4-BE49-F238E27FC236}">
                <a16:creationId xmlns:a16="http://schemas.microsoft.com/office/drawing/2014/main" id="{023F7362-F007-81D0-FAAB-4549D0CAA6FB}"/>
              </a:ext>
            </a:extLst>
          </p:cNvPr>
          <p:cNvSpPr txBox="1">
            <a:spLocks/>
          </p:cNvSpPr>
          <p:nvPr/>
        </p:nvSpPr>
        <p:spPr>
          <a:xfrm>
            <a:off x="546887" y="784903"/>
            <a:ext cx="3280646" cy="1325563"/>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Comparing Space Benefits Across Action Areas</a:t>
            </a:r>
          </a:p>
        </p:txBody>
      </p:sp>
    </p:spTree>
    <p:extLst>
      <p:ext uri="{BB962C8B-B14F-4D97-AF65-F5344CB8AC3E}">
        <p14:creationId xmlns:p14="http://schemas.microsoft.com/office/powerpoint/2010/main" val="25539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C36BE8-6F9D-0658-BBDC-D00DC306A3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6636" y="0"/>
            <a:ext cx="10598727" cy="6857999"/>
          </a:xfrm>
          <a:prstGeom prst="rect">
            <a:avLst/>
          </a:prstGeom>
        </p:spPr>
      </p:pic>
    </p:spTree>
    <p:extLst>
      <p:ext uri="{BB962C8B-B14F-4D97-AF65-F5344CB8AC3E}">
        <p14:creationId xmlns:p14="http://schemas.microsoft.com/office/powerpoint/2010/main" val="519966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8235-722E-3CE6-3464-5696222652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6636" y="0"/>
            <a:ext cx="10598727" cy="6857999"/>
          </a:xfrm>
          <a:prstGeom prst="rect">
            <a:avLst/>
          </a:prstGeom>
        </p:spPr>
      </p:pic>
    </p:spTree>
    <p:extLst>
      <p:ext uri="{BB962C8B-B14F-4D97-AF65-F5344CB8AC3E}">
        <p14:creationId xmlns:p14="http://schemas.microsoft.com/office/powerpoint/2010/main" val="1258885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3CF270-D1C8-E69D-4AD7-65AC9011FF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6636" y="0"/>
            <a:ext cx="10598727" cy="6857999"/>
          </a:xfrm>
          <a:prstGeom prst="rect">
            <a:avLst/>
          </a:prstGeom>
        </p:spPr>
      </p:pic>
    </p:spTree>
    <p:extLst>
      <p:ext uri="{BB962C8B-B14F-4D97-AF65-F5344CB8AC3E}">
        <p14:creationId xmlns:p14="http://schemas.microsoft.com/office/powerpoint/2010/main" val="2932395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C48BB-11C5-8E2C-0CF2-1E375F1C932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6636" y="0"/>
            <a:ext cx="10598727" cy="6857999"/>
          </a:xfrm>
          <a:prstGeom prst="rect">
            <a:avLst/>
          </a:prstGeom>
        </p:spPr>
      </p:pic>
    </p:spTree>
    <p:extLst>
      <p:ext uri="{BB962C8B-B14F-4D97-AF65-F5344CB8AC3E}">
        <p14:creationId xmlns:p14="http://schemas.microsoft.com/office/powerpoint/2010/main" val="570625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286774-6365-6A45-A7D1-D1EF63EB0B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6636" y="0"/>
            <a:ext cx="10598727" cy="6857999"/>
          </a:xfrm>
          <a:prstGeom prst="rect">
            <a:avLst/>
          </a:prstGeom>
        </p:spPr>
      </p:pic>
    </p:spTree>
    <p:extLst>
      <p:ext uri="{BB962C8B-B14F-4D97-AF65-F5344CB8AC3E}">
        <p14:creationId xmlns:p14="http://schemas.microsoft.com/office/powerpoint/2010/main" val="4031691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B796B-F67B-498B-B761-6C82B1069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20E6FF-3D3C-C604-292C-DD45FBD4139B}"/>
              </a:ext>
            </a:extLst>
          </p:cNvPr>
          <p:cNvSpPr>
            <a:spLocks noGrp="1"/>
          </p:cNvSpPr>
          <p:nvPr>
            <p:ph type="title"/>
          </p:nvPr>
        </p:nvSpPr>
        <p:spPr>
          <a:xfrm>
            <a:off x="657224" y="499533"/>
            <a:ext cx="10772775" cy="803578"/>
          </a:xfrm>
        </p:spPr>
        <p:txBody>
          <a:bodyPr>
            <a:normAutofit/>
          </a:bodyPr>
          <a:lstStyle/>
          <a:p>
            <a:pPr algn="ctr"/>
            <a:r>
              <a:rPr lang="en-US" sz="4400" b="1" dirty="0">
                <a:latin typeface="Aptos Display" panose="020B0004020202020204" pitchFamily="34" charset="0"/>
              </a:rPr>
              <a:t>Background</a:t>
            </a:r>
          </a:p>
        </p:txBody>
      </p:sp>
      <p:sp>
        <p:nvSpPr>
          <p:cNvPr id="3" name="Content Placeholder 2">
            <a:extLst>
              <a:ext uri="{FF2B5EF4-FFF2-40B4-BE49-F238E27FC236}">
                <a16:creationId xmlns:a16="http://schemas.microsoft.com/office/drawing/2014/main" id="{1632D4AA-C3EB-F1BD-6685-0113043F401A}"/>
              </a:ext>
            </a:extLst>
          </p:cNvPr>
          <p:cNvSpPr>
            <a:spLocks noGrp="1"/>
          </p:cNvSpPr>
          <p:nvPr>
            <p:ph idx="1"/>
          </p:nvPr>
        </p:nvSpPr>
        <p:spPr>
          <a:xfrm>
            <a:off x="1423663" y="1303111"/>
            <a:ext cx="9648528" cy="4895622"/>
          </a:xfrm>
        </p:spPr>
        <p:txBody>
          <a:bodyPr vert="horz" lIns="91440" tIns="45720" rIns="91440" bIns="45720" rtlCol="0" anchor="t">
            <a:noAutofit/>
          </a:bodyPr>
          <a:lstStyle/>
          <a:p>
            <a:pPr>
              <a:spcAft>
                <a:spcPts val="1200"/>
              </a:spcAft>
            </a:pPr>
            <a:r>
              <a:rPr lang="en-US" b="1" dirty="0">
                <a:latin typeface="Aptos Display" panose="020B0004020202020204" pitchFamily="34" charset="0"/>
              </a:rPr>
              <a:t>Lakes and Infrastructure Condition</a:t>
            </a:r>
          </a:p>
          <a:p>
            <a:pPr lvl="1">
              <a:spcAft>
                <a:spcPts val="1200"/>
              </a:spcAft>
              <a:buFont typeface="Courier New" panose="020B0604020202020204" pitchFamily="34" charset="0"/>
              <a:buChar char="o"/>
            </a:pPr>
            <a:r>
              <a:rPr lang="en-US" b="1" dirty="0">
                <a:latin typeface="Aptos Display" panose="020B0004020202020204" pitchFamily="34" charset="0"/>
              </a:rPr>
              <a:t>WA Department of Ecology Dam Safety Office regulates, conducted dam safety studies in 1997, 2001, and 2005.  These studies concluded that all of the lake dams (embankments) and inlets/outlets were in need of maintenance, most needed significant repairs or replacement </a:t>
            </a:r>
          </a:p>
          <a:p>
            <a:pPr lvl="1">
              <a:spcAft>
                <a:spcPts val="1200"/>
              </a:spcAft>
              <a:buFont typeface="Courier New" panose="020B0604020202020204" pitchFamily="34" charset="0"/>
              <a:buChar char="o"/>
            </a:pPr>
            <a:r>
              <a:rPr lang="en-US" b="1" dirty="0">
                <a:latin typeface="Aptos Display" panose="020B0004020202020204" pitchFamily="34" charset="0"/>
              </a:rPr>
              <a:t>Dams are average 70-years old, Lifespan of infrastructure is 50-years</a:t>
            </a:r>
          </a:p>
          <a:p>
            <a:pPr lvl="1">
              <a:spcAft>
                <a:spcPts val="1200"/>
              </a:spcAft>
              <a:buFont typeface="Courier New" panose="020B0604020202020204" pitchFamily="34" charset="0"/>
              <a:buChar char="o"/>
            </a:pPr>
            <a:r>
              <a:rPr lang="en-US" b="1" dirty="0">
                <a:latin typeface="Aptos Display" panose="020B0004020202020204" pitchFamily="34" charset="0"/>
              </a:rPr>
              <a:t>Typical deficiencies are erosion of dams/embankments, embankment slopes too steep, top widths too narrow, leakage through dams, failing and collapsing inlet and outlet structures, danger of overtopping and failure in large floods, and lack of emergency spillways</a:t>
            </a:r>
          </a:p>
          <a:p>
            <a:pPr marL="4572" lvl="1" indent="0">
              <a:spcAft>
                <a:spcPts val="1200"/>
              </a:spcAft>
              <a:buNone/>
            </a:pPr>
            <a:r>
              <a:rPr lang="en-US" b="1" dirty="0">
                <a:latin typeface="Aptos Display" panose="020B0004020202020204" pitchFamily="34" charset="0"/>
              </a:rPr>
              <a:t>Threatened and Endangered Species Status</a:t>
            </a:r>
          </a:p>
          <a:p>
            <a:pPr marL="4572" lvl="1" indent="0">
              <a:spcAft>
                <a:spcPts val="1200"/>
              </a:spcAft>
              <a:buNone/>
            </a:pPr>
            <a:r>
              <a:rPr lang="en-US" b="1" dirty="0">
                <a:latin typeface="Aptos Display" panose="020B0004020202020204" pitchFamily="34" charset="0"/>
              </a:rPr>
              <a:t>Treaty Rights obligations</a:t>
            </a:r>
          </a:p>
          <a:p>
            <a:pPr marL="0" indent="0">
              <a:buNone/>
            </a:pPr>
            <a:endParaRPr lang="en-US" dirty="0"/>
          </a:p>
        </p:txBody>
      </p:sp>
    </p:spTree>
    <p:extLst>
      <p:ext uri="{BB962C8B-B14F-4D97-AF65-F5344CB8AC3E}">
        <p14:creationId xmlns:p14="http://schemas.microsoft.com/office/powerpoint/2010/main" val="3157678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82E69-3E7E-FA39-F9C4-4444268D5C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6636" y="0"/>
            <a:ext cx="10598727" cy="6857999"/>
          </a:xfrm>
          <a:prstGeom prst="rect">
            <a:avLst/>
          </a:prstGeom>
        </p:spPr>
      </p:pic>
    </p:spTree>
    <p:extLst>
      <p:ext uri="{BB962C8B-B14F-4D97-AF65-F5344CB8AC3E}">
        <p14:creationId xmlns:p14="http://schemas.microsoft.com/office/powerpoint/2010/main" val="3119021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2DF52-2494-D24D-C1B6-40D84609DF8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6EA6C0A-E62F-F026-F7D8-BB0A7BCD5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3585882"/>
          </a:xfrm>
          <a:prstGeom prst="rect">
            <a:avLst/>
          </a:prstGeom>
        </p:spPr>
      </p:pic>
      <p:pic>
        <p:nvPicPr>
          <p:cNvPr id="3" name="Picture 2">
            <a:extLst>
              <a:ext uri="{FF2B5EF4-FFF2-40B4-BE49-F238E27FC236}">
                <a16:creationId xmlns:a16="http://schemas.microsoft.com/office/drawing/2014/main" id="{DC68E1A7-3A03-9752-8B5C-C340260C5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85882"/>
            <a:ext cx="12192000" cy="3585882"/>
          </a:xfrm>
          <a:prstGeom prst="rect">
            <a:avLst/>
          </a:prstGeom>
        </p:spPr>
      </p:pic>
    </p:spTree>
    <p:extLst>
      <p:ext uri="{BB962C8B-B14F-4D97-AF65-F5344CB8AC3E}">
        <p14:creationId xmlns:p14="http://schemas.microsoft.com/office/powerpoint/2010/main" val="921199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E964C-1F15-6F7B-3360-4B6779E5D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D58C14-308D-0B82-C476-30802272E4A6}"/>
              </a:ext>
            </a:extLst>
          </p:cNvPr>
          <p:cNvSpPr>
            <a:spLocks noGrp="1"/>
          </p:cNvSpPr>
          <p:nvPr>
            <p:ph type="title"/>
          </p:nvPr>
        </p:nvSpPr>
        <p:spPr>
          <a:xfrm>
            <a:off x="657224" y="499533"/>
            <a:ext cx="10772775" cy="803578"/>
          </a:xfrm>
        </p:spPr>
        <p:txBody>
          <a:bodyPr>
            <a:normAutofit/>
          </a:bodyPr>
          <a:lstStyle/>
          <a:p>
            <a:pPr algn="ctr"/>
            <a:r>
              <a:rPr lang="en-US" sz="4400" b="1" dirty="0">
                <a:latin typeface="Aptos Display" panose="020B0004020202020204" pitchFamily="34" charset="0"/>
              </a:rPr>
              <a:t>Background</a:t>
            </a:r>
          </a:p>
        </p:txBody>
      </p:sp>
      <p:sp>
        <p:nvSpPr>
          <p:cNvPr id="3" name="Content Placeholder 2">
            <a:extLst>
              <a:ext uri="{FF2B5EF4-FFF2-40B4-BE49-F238E27FC236}">
                <a16:creationId xmlns:a16="http://schemas.microsoft.com/office/drawing/2014/main" id="{1E50FB98-CEFA-086C-C104-557C804A4CC4}"/>
              </a:ext>
            </a:extLst>
          </p:cNvPr>
          <p:cNvSpPr>
            <a:spLocks noGrp="1"/>
          </p:cNvSpPr>
          <p:nvPr>
            <p:ph idx="1"/>
          </p:nvPr>
        </p:nvSpPr>
        <p:spPr>
          <a:xfrm>
            <a:off x="1423663" y="1303111"/>
            <a:ext cx="9648528" cy="4895622"/>
          </a:xfrm>
        </p:spPr>
        <p:txBody>
          <a:bodyPr vert="horz" lIns="91440" tIns="45720" rIns="91440" bIns="45720" rtlCol="0" anchor="t">
            <a:noAutofit/>
          </a:bodyPr>
          <a:lstStyle/>
          <a:p>
            <a:pPr indent="-274320">
              <a:spcBef>
                <a:spcPts val="0"/>
              </a:spcBef>
              <a:buFont typeface="Courier New" panose="02070309020205020404" pitchFamily="49" charset="0"/>
              <a:buChar char="o"/>
            </a:pPr>
            <a:r>
              <a:rPr lang="en-US" b="1" dirty="0">
                <a:latin typeface="Aptos Display" panose="020B0004020202020204" pitchFamily="34" charset="0"/>
              </a:rPr>
              <a:t>Costs for maintenance, repair and replacement of infrastructure are    increasing </a:t>
            </a:r>
          </a:p>
          <a:p>
            <a:pPr marL="617220" lvl="2" indent="-342900">
              <a:spcBef>
                <a:spcPts val="0"/>
              </a:spcBef>
              <a:buFont typeface="Wingdings" panose="05000000000000000000" pitchFamily="2" charset="2"/>
              <a:buChar char="§"/>
            </a:pPr>
            <a:r>
              <a:rPr lang="en-US" sz="2400" b="1" dirty="0">
                <a:latin typeface="Aptos Display" panose="020B0004020202020204" pitchFamily="34" charset="0"/>
              </a:rPr>
              <a:t>dams/embankments for lakes </a:t>
            </a:r>
          </a:p>
          <a:p>
            <a:pPr marL="617220" lvl="2" indent="-342900">
              <a:spcBef>
                <a:spcPts val="0"/>
              </a:spcBef>
              <a:buFont typeface="Wingdings" panose="05000000000000000000" pitchFamily="2" charset="2"/>
              <a:buChar char="§"/>
            </a:pPr>
            <a:r>
              <a:rPr lang="en-US" sz="2400" b="1" dirty="0">
                <a:latin typeface="Aptos Display" panose="020B0004020202020204" pitchFamily="34" charset="0"/>
              </a:rPr>
              <a:t>inlet and outlet structures </a:t>
            </a:r>
          </a:p>
          <a:p>
            <a:pPr marL="617220" lvl="2" indent="-342900">
              <a:spcBef>
                <a:spcPts val="0"/>
              </a:spcBef>
              <a:buFont typeface="Wingdings" panose="05000000000000000000" pitchFamily="2" charset="2"/>
              <a:buChar char="§"/>
            </a:pPr>
            <a:r>
              <a:rPr lang="en-US" sz="2400" b="1" dirty="0">
                <a:latin typeface="Aptos Display" panose="020B0004020202020204" pitchFamily="34" charset="0"/>
              </a:rPr>
              <a:t>sedimentation in lakes – dredging and water quality concerns</a:t>
            </a:r>
          </a:p>
          <a:p>
            <a:pPr marL="617220" lvl="2" indent="-342900">
              <a:spcBef>
                <a:spcPts val="0"/>
              </a:spcBef>
              <a:buFont typeface="Wingdings" panose="05000000000000000000" pitchFamily="2" charset="2"/>
              <a:buChar char="§"/>
            </a:pPr>
            <a:r>
              <a:rPr lang="en-US" sz="2400" b="1" dirty="0">
                <a:latin typeface="Aptos Display" panose="020B0004020202020204" pitchFamily="34" charset="0"/>
              </a:rPr>
              <a:t>roads, gates, trails </a:t>
            </a:r>
          </a:p>
          <a:p>
            <a:pPr marL="617220" lvl="2" indent="-342900">
              <a:spcBef>
                <a:spcPts val="0"/>
              </a:spcBef>
              <a:buFont typeface="Wingdings" panose="05000000000000000000" pitchFamily="2" charset="2"/>
              <a:buChar char="§"/>
            </a:pPr>
            <a:r>
              <a:rPr lang="en-US" sz="2400" b="1" dirty="0">
                <a:latin typeface="Aptos Display" panose="020B0004020202020204" pitchFamily="34" charset="0"/>
              </a:rPr>
              <a:t>campgrounds, parking areas, restrooms</a:t>
            </a:r>
          </a:p>
          <a:p>
            <a:pPr marL="457200" lvl="1" indent="-365760">
              <a:spcBef>
                <a:spcPts val="1800"/>
              </a:spcBef>
              <a:buFont typeface="Courier New" panose="020B0604020202020204" pitchFamily="34" charset="0"/>
              <a:buChar char="o"/>
            </a:pPr>
            <a:r>
              <a:rPr lang="en-US" b="1" dirty="0">
                <a:latin typeface="Aptos Display" panose="020B0004020202020204" pitchFamily="34" charset="0"/>
              </a:rPr>
              <a:t>Water quality concerns</a:t>
            </a:r>
            <a:endParaRPr lang="en-US" b="1" i="1" dirty="0">
              <a:latin typeface="Aptos Display" panose="020B0004020202020204" pitchFamily="34" charset="0"/>
            </a:endParaRPr>
          </a:p>
          <a:p>
            <a:pPr marL="621792" lvl="1" indent="-347472">
              <a:spcBef>
                <a:spcPts val="0"/>
              </a:spcBef>
              <a:buFont typeface="Wingdings" panose="05000000000000000000" pitchFamily="2" charset="2"/>
              <a:buChar char="§"/>
            </a:pPr>
            <a:r>
              <a:rPr lang="en-US" b="1" i="1" dirty="0">
                <a:latin typeface="Aptos Display" panose="020B0004020202020204" pitchFamily="34" charset="0"/>
              </a:rPr>
              <a:t>Algae blooms</a:t>
            </a:r>
          </a:p>
          <a:p>
            <a:pPr marL="621792" lvl="1" indent="-347472">
              <a:spcBef>
                <a:spcPts val="0"/>
              </a:spcBef>
              <a:buFont typeface="Wingdings" panose="05000000000000000000" pitchFamily="2" charset="2"/>
              <a:buChar char="§"/>
            </a:pPr>
            <a:r>
              <a:rPr lang="en-US" b="1" i="1" dirty="0">
                <a:latin typeface="Aptos Display" panose="020B0004020202020204" pitchFamily="34" charset="0"/>
              </a:rPr>
              <a:t>Temperature</a:t>
            </a:r>
            <a:endParaRPr lang="en-US" b="1" dirty="0">
              <a:latin typeface="Aptos Display" panose="020B0004020202020204" pitchFamily="34" charset="0"/>
            </a:endParaRPr>
          </a:p>
          <a:p>
            <a:pPr lvl="1">
              <a:spcBef>
                <a:spcPts val="1800"/>
              </a:spcBef>
              <a:buFont typeface="Courier New" panose="020B0604020202020204" pitchFamily="34" charset="0"/>
              <a:buChar char="o"/>
            </a:pPr>
            <a:r>
              <a:rPr lang="en-US" b="1" dirty="0">
                <a:latin typeface="Aptos Display" panose="020B0004020202020204" pitchFamily="34" charset="0"/>
              </a:rPr>
              <a:t>Habitat degradation and simplification</a:t>
            </a:r>
          </a:p>
          <a:p>
            <a:pPr marL="4572" lvl="1" indent="0">
              <a:spcAft>
                <a:spcPts val="1200"/>
              </a:spcAft>
              <a:buNone/>
            </a:pPr>
            <a:endParaRPr lang="en-US" b="1" dirty="0">
              <a:latin typeface="Aptos Display" panose="020B0004020202020204" pitchFamily="34" charset="0"/>
            </a:endParaRPr>
          </a:p>
          <a:p>
            <a:pPr marL="0" indent="0">
              <a:buNone/>
            </a:pPr>
            <a:endParaRPr lang="en-US" dirty="0"/>
          </a:p>
        </p:txBody>
      </p:sp>
    </p:spTree>
    <p:extLst>
      <p:ext uri="{BB962C8B-B14F-4D97-AF65-F5344CB8AC3E}">
        <p14:creationId xmlns:p14="http://schemas.microsoft.com/office/powerpoint/2010/main" val="972589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8044BF-2A67-4FEF-0F7C-28DC7944C734}"/>
              </a:ext>
            </a:extLst>
          </p:cNvPr>
          <p:cNvSpPr>
            <a:spLocks noGrp="1"/>
          </p:cNvSpPr>
          <p:nvPr>
            <p:ph type="title"/>
          </p:nvPr>
        </p:nvSpPr>
        <p:spPr>
          <a:xfrm>
            <a:off x="306324" y="0"/>
            <a:ext cx="11579352" cy="1325563"/>
          </a:xfrm>
        </p:spPr>
        <p:txBody>
          <a:bodyPr>
            <a:normAutofit fontScale="90000"/>
          </a:bodyPr>
          <a:lstStyle/>
          <a:p>
            <a:pPr algn="ctr"/>
            <a:r>
              <a:rPr lang="en-US" b="1" dirty="0"/>
              <a:t>Action Needed: </a:t>
            </a:r>
            <a:br>
              <a:rPr lang="en-US" dirty="0"/>
            </a:br>
            <a:r>
              <a:rPr lang="en-US" dirty="0"/>
              <a:t>Chinook Reaching Quasi-Extinction Status </a:t>
            </a:r>
            <a:br>
              <a:rPr lang="en-US" dirty="0"/>
            </a:br>
            <a:r>
              <a:rPr lang="en-US" sz="2000" dirty="0"/>
              <a:t>Fewer than 50 wild pairs showing up</a:t>
            </a:r>
            <a:endParaRPr lang="en-US" dirty="0"/>
          </a:p>
        </p:txBody>
      </p:sp>
      <p:pic>
        <p:nvPicPr>
          <p:cNvPr id="2" name="Picture 5" descr="NPT">
            <a:extLst>
              <a:ext uri="{FF2B5EF4-FFF2-40B4-BE49-F238E27FC236}">
                <a16:creationId xmlns:a16="http://schemas.microsoft.com/office/drawing/2014/main" id="{34D003AB-369C-22CA-D008-5AB929B23A81}"/>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6853" y="5055254"/>
            <a:ext cx="790903" cy="802299"/>
          </a:xfrm>
          <a:prstGeom prst="rect">
            <a:avLst/>
          </a:prstGeom>
          <a:noFill/>
        </p:spPr>
      </p:pic>
      <p:pic>
        <p:nvPicPr>
          <p:cNvPr id="3" name="Picture 6" descr="Fisheries Logo transparent">
            <a:extLst>
              <a:ext uri="{FF2B5EF4-FFF2-40B4-BE49-F238E27FC236}">
                <a16:creationId xmlns:a16="http://schemas.microsoft.com/office/drawing/2014/main" id="{BD63F031-610C-48B9-50A6-462C17FFAD7C}"/>
              </a:ext>
            </a:extLst>
          </p:cNvPr>
          <p:cNvPicPr>
            <a:picLocks noChangeAspect="1" noChangeArrowheads="1"/>
          </p:cNvPicPr>
          <p:nvPr/>
        </p:nvPicPr>
        <p:blipFill>
          <a:blip r:embed="rId4" cstate="print"/>
          <a:srcRect/>
          <a:stretch>
            <a:fillRect/>
          </a:stretch>
        </p:blipFill>
        <p:spPr bwMode="auto">
          <a:xfrm>
            <a:off x="148828" y="5945602"/>
            <a:ext cx="707326" cy="767476"/>
          </a:xfrm>
          <a:prstGeom prst="rect">
            <a:avLst/>
          </a:prstGeom>
          <a:noFill/>
        </p:spPr>
      </p:pic>
      <p:pic>
        <p:nvPicPr>
          <p:cNvPr id="4" name="Picture 3">
            <a:extLst>
              <a:ext uri="{FF2B5EF4-FFF2-40B4-BE49-F238E27FC236}">
                <a16:creationId xmlns:a16="http://schemas.microsoft.com/office/drawing/2014/main" id="{A5B53828-71E9-AEC1-4908-CDD2A5477E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3513" y="1801737"/>
            <a:ext cx="9235637" cy="4864597"/>
          </a:xfrm>
          <a:prstGeom prst="rect">
            <a:avLst/>
          </a:prstGeom>
        </p:spPr>
      </p:pic>
      <p:sp>
        <p:nvSpPr>
          <p:cNvPr id="7" name="Oval 6">
            <a:extLst>
              <a:ext uri="{FF2B5EF4-FFF2-40B4-BE49-F238E27FC236}">
                <a16:creationId xmlns:a16="http://schemas.microsoft.com/office/drawing/2014/main" id="{1F409810-D678-AB7E-89FB-C7D836D5F95B}"/>
              </a:ext>
            </a:extLst>
          </p:cNvPr>
          <p:cNvSpPr/>
          <p:nvPr/>
        </p:nvSpPr>
        <p:spPr>
          <a:xfrm>
            <a:off x="1603513" y="1610484"/>
            <a:ext cx="2756453" cy="1437515"/>
          </a:xfrm>
          <a:prstGeom prst="ellipse">
            <a:avLst/>
          </a:prstGeom>
          <a:noFill/>
          <a:ln w="349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445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5F6F-3CD1-AC75-7D2E-FCC3C0031E5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6ADB28A-E941-5582-614E-BDB280527638}"/>
              </a:ext>
            </a:extLst>
          </p:cNvPr>
          <p:cNvSpPr>
            <a:spLocks noGrp="1"/>
          </p:cNvSpPr>
          <p:nvPr>
            <p:ph type="title"/>
          </p:nvPr>
        </p:nvSpPr>
        <p:spPr>
          <a:xfrm>
            <a:off x="306324" y="0"/>
            <a:ext cx="11579352" cy="1325563"/>
          </a:xfrm>
        </p:spPr>
        <p:txBody>
          <a:bodyPr>
            <a:normAutofit fontScale="90000"/>
          </a:bodyPr>
          <a:lstStyle/>
          <a:p>
            <a:pPr algn="ctr"/>
            <a:r>
              <a:rPr lang="en-US" b="1" dirty="0"/>
              <a:t>Action Needed: </a:t>
            </a:r>
            <a:br>
              <a:rPr lang="en-US" dirty="0"/>
            </a:br>
            <a:r>
              <a:rPr lang="en-US" dirty="0"/>
              <a:t>Chinook Reaching Quasi-Extinction Status </a:t>
            </a:r>
            <a:br>
              <a:rPr lang="en-US" dirty="0"/>
            </a:br>
            <a:r>
              <a:rPr lang="en-US" sz="2000" dirty="0"/>
              <a:t>Fewer than 50 wild pairs showing up</a:t>
            </a:r>
            <a:endParaRPr lang="en-US" dirty="0"/>
          </a:p>
        </p:txBody>
      </p:sp>
      <p:pic>
        <p:nvPicPr>
          <p:cNvPr id="1026" name="Picture 1">
            <a:extLst>
              <a:ext uri="{FF2B5EF4-FFF2-40B4-BE49-F238E27FC236}">
                <a16:creationId xmlns:a16="http://schemas.microsoft.com/office/drawing/2014/main" id="{8EDFDD09-3751-CFAE-9E93-B5E195BBB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008" y="1526391"/>
            <a:ext cx="9288463" cy="49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07244FB2-332E-D14E-0925-0538C08FD27C}"/>
              </a:ext>
            </a:extLst>
          </p:cNvPr>
          <p:cNvCxnSpPr>
            <a:cxnSpLocks/>
          </p:cNvCxnSpPr>
          <p:nvPr/>
        </p:nvCxnSpPr>
        <p:spPr>
          <a:xfrm>
            <a:off x="6221239" y="4207565"/>
            <a:ext cx="4267200" cy="0"/>
          </a:xfrm>
          <a:prstGeom prst="line">
            <a:avLst/>
          </a:prstGeom>
          <a:ln w="38100"/>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9FFC133C-F5FC-9642-9FD9-09FB2FF22D6B}"/>
              </a:ext>
            </a:extLst>
          </p:cNvPr>
          <p:cNvSpPr txBox="1"/>
          <p:nvPr/>
        </p:nvSpPr>
        <p:spPr>
          <a:xfrm>
            <a:off x="10865471" y="4051973"/>
            <a:ext cx="1227138" cy="523220"/>
          </a:xfrm>
          <a:prstGeom prst="rect">
            <a:avLst/>
          </a:prstGeom>
          <a:noFill/>
        </p:spPr>
        <p:txBody>
          <a:bodyPr wrap="square" rtlCol="0">
            <a:spAutoFit/>
          </a:bodyPr>
          <a:lstStyle/>
          <a:p>
            <a:r>
              <a:rPr lang="en-US" sz="1400" dirty="0"/>
              <a:t>Hatchery Goal = 1,152</a:t>
            </a:r>
          </a:p>
        </p:txBody>
      </p:sp>
      <p:pic>
        <p:nvPicPr>
          <p:cNvPr id="13" name="Picture 12" descr="A logo of a state of fish and wildlife&#10;&#10;Description automatically generated">
            <a:extLst>
              <a:ext uri="{FF2B5EF4-FFF2-40B4-BE49-F238E27FC236}">
                <a16:creationId xmlns:a16="http://schemas.microsoft.com/office/drawing/2014/main" id="{E0D1C6C2-9932-3581-78EE-CB02AA76DD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870" y="5641004"/>
            <a:ext cx="695813" cy="863350"/>
          </a:xfrm>
          <a:prstGeom prst="rect">
            <a:avLst/>
          </a:prstGeom>
        </p:spPr>
      </p:pic>
      <p:sp>
        <p:nvSpPr>
          <p:cNvPr id="2" name="TextBox 1">
            <a:extLst>
              <a:ext uri="{FF2B5EF4-FFF2-40B4-BE49-F238E27FC236}">
                <a16:creationId xmlns:a16="http://schemas.microsoft.com/office/drawing/2014/main" id="{5F31AB09-DC4D-8008-7174-A4AB34FAF411}"/>
              </a:ext>
            </a:extLst>
          </p:cNvPr>
          <p:cNvSpPr txBox="1"/>
          <p:nvPr/>
        </p:nvSpPr>
        <p:spPr>
          <a:xfrm>
            <a:off x="10865472" y="1526391"/>
            <a:ext cx="1227137" cy="954107"/>
          </a:xfrm>
          <a:prstGeom prst="rect">
            <a:avLst/>
          </a:prstGeom>
          <a:noFill/>
        </p:spPr>
        <p:txBody>
          <a:bodyPr wrap="square" rtlCol="0">
            <a:spAutoFit/>
          </a:bodyPr>
          <a:lstStyle/>
          <a:p>
            <a:r>
              <a:rPr lang="en-US" sz="1400" dirty="0"/>
              <a:t>NPT Ecological Goal – 22,000</a:t>
            </a:r>
          </a:p>
        </p:txBody>
      </p:sp>
      <p:sp>
        <p:nvSpPr>
          <p:cNvPr id="3" name="TextBox 2">
            <a:extLst>
              <a:ext uri="{FF2B5EF4-FFF2-40B4-BE49-F238E27FC236}">
                <a16:creationId xmlns:a16="http://schemas.microsoft.com/office/drawing/2014/main" id="{878468C3-C88C-544D-F09A-A5ADB4DA2436}"/>
              </a:ext>
            </a:extLst>
          </p:cNvPr>
          <p:cNvSpPr txBox="1"/>
          <p:nvPr/>
        </p:nvSpPr>
        <p:spPr>
          <a:xfrm>
            <a:off x="10865471" y="2743200"/>
            <a:ext cx="1227138" cy="738664"/>
          </a:xfrm>
          <a:prstGeom prst="rect">
            <a:avLst/>
          </a:prstGeom>
          <a:noFill/>
        </p:spPr>
        <p:txBody>
          <a:bodyPr wrap="square" rtlCol="0">
            <a:spAutoFit/>
          </a:bodyPr>
          <a:lstStyle/>
          <a:p>
            <a:r>
              <a:rPr lang="en-US" sz="1400" dirty="0"/>
              <a:t>Recovery Plan Goal = 750-3,000</a:t>
            </a:r>
          </a:p>
        </p:txBody>
      </p:sp>
    </p:spTree>
    <p:extLst>
      <p:ext uri="{BB962C8B-B14F-4D97-AF65-F5344CB8AC3E}">
        <p14:creationId xmlns:p14="http://schemas.microsoft.com/office/powerpoint/2010/main" val="405080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87682-6023-57D4-07FF-085A24686301}"/>
              </a:ext>
            </a:extLst>
          </p:cNvPr>
          <p:cNvSpPr>
            <a:spLocks noGrp="1"/>
          </p:cNvSpPr>
          <p:nvPr>
            <p:ph type="title"/>
          </p:nvPr>
        </p:nvSpPr>
        <p:spPr>
          <a:xfrm>
            <a:off x="838200" y="347662"/>
            <a:ext cx="10515600" cy="828675"/>
          </a:xfrm>
        </p:spPr>
        <p:txBody>
          <a:bodyPr>
            <a:normAutofit/>
          </a:bodyPr>
          <a:lstStyle/>
          <a:p>
            <a:r>
              <a:rPr lang="en-US" sz="3600"/>
              <a:t>Comprehensive, Multi-Use Strategy</a:t>
            </a:r>
          </a:p>
        </p:txBody>
      </p:sp>
      <p:sp>
        <p:nvSpPr>
          <p:cNvPr id="3" name="Content Placeholder 2">
            <a:extLst>
              <a:ext uri="{FF2B5EF4-FFF2-40B4-BE49-F238E27FC236}">
                <a16:creationId xmlns:a16="http://schemas.microsoft.com/office/drawing/2014/main" id="{317890D9-BF1D-6610-0F4A-B5671EA8AD72}"/>
              </a:ext>
            </a:extLst>
          </p:cNvPr>
          <p:cNvSpPr>
            <a:spLocks noGrp="1"/>
          </p:cNvSpPr>
          <p:nvPr>
            <p:ph idx="1"/>
          </p:nvPr>
        </p:nvSpPr>
        <p:spPr>
          <a:xfrm>
            <a:off x="6096000" y="1935955"/>
            <a:ext cx="5876925" cy="4351338"/>
          </a:xfrm>
        </p:spPr>
        <p:txBody>
          <a:bodyPr>
            <a:normAutofit/>
          </a:bodyPr>
          <a:lstStyle/>
          <a:p>
            <a:pPr>
              <a:lnSpc>
                <a:spcPct val="110000"/>
              </a:lnSpc>
            </a:pPr>
            <a:r>
              <a:rPr lang="en-US" b="1" dirty="0"/>
              <a:t>Urgency for spring Chinook recovery</a:t>
            </a:r>
          </a:p>
          <a:p>
            <a:pPr>
              <a:lnSpc>
                <a:spcPct val="110000"/>
              </a:lnSpc>
            </a:pPr>
            <a:r>
              <a:rPr lang="en-US" b="1" dirty="0"/>
              <a:t>Long-term investments</a:t>
            </a:r>
          </a:p>
          <a:p>
            <a:pPr>
              <a:lnSpc>
                <a:spcPct val="110000"/>
              </a:lnSpc>
            </a:pPr>
            <a:r>
              <a:rPr lang="en-US" b="1" dirty="0"/>
              <a:t>Needs to be sustainable for land managers (WDFW)</a:t>
            </a:r>
          </a:p>
          <a:p>
            <a:pPr>
              <a:lnSpc>
                <a:spcPct val="110000"/>
              </a:lnSpc>
            </a:pPr>
            <a:r>
              <a:rPr lang="en-US" b="1" dirty="0"/>
              <a:t>Climate change </a:t>
            </a:r>
          </a:p>
          <a:p>
            <a:pPr>
              <a:lnSpc>
                <a:spcPct val="110000"/>
              </a:lnSpc>
            </a:pPr>
            <a:r>
              <a:rPr lang="en-US" b="1" dirty="0"/>
              <a:t>Community input is critical</a:t>
            </a:r>
          </a:p>
        </p:txBody>
      </p:sp>
      <p:sp>
        <p:nvSpPr>
          <p:cNvPr id="4" name="Oval 3">
            <a:extLst>
              <a:ext uri="{FF2B5EF4-FFF2-40B4-BE49-F238E27FC236}">
                <a16:creationId xmlns:a16="http://schemas.microsoft.com/office/drawing/2014/main" id="{A0A1942B-2767-5708-F1C0-FFC098BD2C08}"/>
              </a:ext>
            </a:extLst>
          </p:cNvPr>
          <p:cNvSpPr/>
          <p:nvPr/>
        </p:nvSpPr>
        <p:spPr>
          <a:xfrm>
            <a:off x="1771650" y="1650999"/>
            <a:ext cx="2425700" cy="2371725"/>
          </a:xfrm>
          <a:prstGeom prst="ellipse">
            <a:avLst/>
          </a:prstGeom>
          <a:solidFill>
            <a:schemeClr val="accent5">
              <a:lumMod val="20000"/>
              <a:lumOff val="80000"/>
              <a:alpha val="36000"/>
            </a:schemeClr>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latin typeface="+mj-lt"/>
              </a:rPr>
              <a:t>Fish</a:t>
            </a:r>
            <a:r>
              <a:rPr lang="en-US" b="1" dirty="0">
                <a:solidFill>
                  <a:schemeClr val="tx1"/>
                </a:solidFill>
              </a:rPr>
              <a:t> </a:t>
            </a:r>
            <a:r>
              <a:rPr lang="en-US" b="1" i="1" dirty="0">
                <a:solidFill>
                  <a:schemeClr val="tx1"/>
                </a:solidFill>
                <a:latin typeface="+mj-lt"/>
              </a:rPr>
              <a:t>and Ecosystems</a:t>
            </a:r>
          </a:p>
        </p:txBody>
      </p:sp>
      <p:sp>
        <p:nvSpPr>
          <p:cNvPr id="5" name="Oval 4">
            <a:extLst>
              <a:ext uri="{FF2B5EF4-FFF2-40B4-BE49-F238E27FC236}">
                <a16:creationId xmlns:a16="http://schemas.microsoft.com/office/drawing/2014/main" id="{DDB788B3-6B80-77D9-E11C-37A092C1861B}"/>
              </a:ext>
            </a:extLst>
          </p:cNvPr>
          <p:cNvSpPr/>
          <p:nvPr/>
        </p:nvSpPr>
        <p:spPr>
          <a:xfrm>
            <a:off x="838200" y="3284538"/>
            <a:ext cx="2425700" cy="2371725"/>
          </a:xfrm>
          <a:prstGeom prst="ellipse">
            <a:avLst/>
          </a:prstGeom>
          <a:solidFill>
            <a:schemeClr val="accent4">
              <a:lumMod val="20000"/>
              <a:lumOff val="80000"/>
              <a:alpha val="36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a:extLst>
              <a:ext uri="{FF2B5EF4-FFF2-40B4-BE49-F238E27FC236}">
                <a16:creationId xmlns:a16="http://schemas.microsoft.com/office/drawing/2014/main" id="{881A9705-6F33-2E1C-832C-75EE6ACA8014}"/>
              </a:ext>
            </a:extLst>
          </p:cNvPr>
          <p:cNvSpPr/>
          <p:nvPr/>
        </p:nvSpPr>
        <p:spPr>
          <a:xfrm>
            <a:off x="2705100" y="3284538"/>
            <a:ext cx="2425700" cy="2371725"/>
          </a:xfrm>
          <a:prstGeom prst="ellipse">
            <a:avLst/>
          </a:prstGeom>
          <a:solidFill>
            <a:schemeClr val="accent3">
              <a:lumMod val="20000"/>
              <a:lumOff val="80000"/>
              <a:alpha val="36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EDD73F-6C35-982B-7532-862549142DE1}"/>
              </a:ext>
            </a:extLst>
          </p:cNvPr>
          <p:cNvSpPr txBox="1"/>
          <p:nvPr/>
        </p:nvSpPr>
        <p:spPr>
          <a:xfrm>
            <a:off x="825500" y="4111624"/>
            <a:ext cx="1879600" cy="646331"/>
          </a:xfrm>
          <a:prstGeom prst="rect">
            <a:avLst/>
          </a:prstGeom>
          <a:noFill/>
        </p:spPr>
        <p:txBody>
          <a:bodyPr wrap="square" rtlCol="0">
            <a:spAutoFit/>
          </a:bodyPr>
          <a:lstStyle/>
          <a:p>
            <a:pPr algn="ctr"/>
            <a:r>
              <a:rPr lang="en-US" b="1" i="1" dirty="0">
                <a:latin typeface="+mj-lt"/>
              </a:rPr>
              <a:t>Recreation and Community</a:t>
            </a:r>
          </a:p>
        </p:txBody>
      </p:sp>
      <p:sp>
        <p:nvSpPr>
          <p:cNvPr id="8" name="TextBox 7">
            <a:extLst>
              <a:ext uri="{FF2B5EF4-FFF2-40B4-BE49-F238E27FC236}">
                <a16:creationId xmlns:a16="http://schemas.microsoft.com/office/drawing/2014/main" id="{0C1FABA4-0F81-3224-F7AC-6FE2F171CA22}"/>
              </a:ext>
            </a:extLst>
          </p:cNvPr>
          <p:cNvSpPr txBox="1"/>
          <p:nvPr/>
        </p:nvSpPr>
        <p:spPr>
          <a:xfrm>
            <a:off x="3251200" y="4285734"/>
            <a:ext cx="1879600" cy="369332"/>
          </a:xfrm>
          <a:prstGeom prst="rect">
            <a:avLst/>
          </a:prstGeom>
          <a:noFill/>
        </p:spPr>
        <p:txBody>
          <a:bodyPr wrap="square" rtlCol="0">
            <a:spAutoFit/>
          </a:bodyPr>
          <a:lstStyle>
            <a:defPPr>
              <a:defRPr lang="en-US"/>
            </a:defPPr>
            <a:lvl1pPr algn="ctr">
              <a:defRPr i="1">
                <a:latin typeface="+mj-lt"/>
              </a:defRPr>
            </a:lvl1pPr>
          </a:lstStyle>
          <a:p>
            <a:r>
              <a:rPr lang="en-US" b="1" dirty="0"/>
              <a:t>Infrastructure</a:t>
            </a:r>
          </a:p>
        </p:txBody>
      </p:sp>
    </p:spTree>
    <p:extLst>
      <p:ext uri="{BB962C8B-B14F-4D97-AF65-F5344CB8AC3E}">
        <p14:creationId xmlns:p14="http://schemas.microsoft.com/office/powerpoint/2010/main" val="8142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2770B-115B-9C9A-7F83-90173D83DD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CC2114-FFBB-645A-B886-DD859C3DD57F}"/>
              </a:ext>
            </a:extLst>
          </p:cNvPr>
          <p:cNvSpPr>
            <a:spLocks noGrp="1"/>
          </p:cNvSpPr>
          <p:nvPr>
            <p:ph type="title"/>
          </p:nvPr>
        </p:nvSpPr>
        <p:spPr>
          <a:xfrm>
            <a:off x="872744" y="5418667"/>
            <a:ext cx="10780776" cy="613283"/>
          </a:xfrm>
        </p:spPr>
        <p:txBody>
          <a:bodyPr>
            <a:normAutofit/>
          </a:bodyPr>
          <a:lstStyle/>
          <a:p>
            <a:pPr algn="ctr"/>
            <a:r>
              <a:rPr lang="en-US" sz="3600" dirty="0">
                <a:solidFill>
                  <a:srgbClr val="002060"/>
                </a:solidFill>
                <a:effectLst>
                  <a:outerShdw blurRad="38100" dist="38100" dir="2700000" algn="tl">
                    <a:srgbClr val="000000">
                      <a:alpha val="43137"/>
                    </a:srgbClr>
                  </a:outerShdw>
                </a:effectLst>
                <a:latin typeface="Aptos Display" panose="020B0004020202020204" pitchFamily="34" charset="0"/>
              </a:rPr>
              <a:t>Tucannon PA 5-15 Assessment and Conceptual Design</a:t>
            </a:r>
          </a:p>
        </p:txBody>
      </p:sp>
      <p:pic>
        <p:nvPicPr>
          <p:cNvPr id="8" name="Picture Placeholder 7" descr="A road through a valley&#10;&#10;AI-generated content may be incorrect.">
            <a:extLst>
              <a:ext uri="{FF2B5EF4-FFF2-40B4-BE49-F238E27FC236}">
                <a16:creationId xmlns:a16="http://schemas.microsoft.com/office/drawing/2014/main" id="{DA4C4651-0BDA-462F-28DB-9B36FA28783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0821" b="20821"/>
          <a:stretch>
            <a:fillRect/>
          </a:stretch>
        </p:blipFill>
        <p:spPr/>
      </p:pic>
      <p:sp>
        <p:nvSpPr>
          <p:cNvPr id="6" name="Text Placeholder 5">
            <a:extLst>
              <a:ext uri="{FF2B5EF4-FFF2-40B4-BE49-F238E27FC236}">
                <a16:creationId xmlns:a16="http://schemas.microsoft.com/office/drawing/2014/main" id="{901F6839-23ED-DC61-5096-9B2C751789D1}"/>
              </a:ext>
            </a:extLst>
          </p:cNvPr>
          <p:cNvSpPr>
            <a:spLocks noGrp="1"/>
          </p:cNvSpPr>
          <p:nvPr>
            <p:ph type="body" sz="half" idx="2"/>
          </p:nvPr>
        </p:nvSpPr>
        <p:spPr>
          <a:xfrm>
            <a:off x="101600" y="6031950"/>
            <a:ext cx="11975592" cy="533400"/>
          </a:xfrm>
        </p:spPr>
        <p:txBody>
          <a:bodyPr>
            <a:normAutofit/>
          </a:bodyPr>
          <a:lstStyle/>
          <a:p>
            <a:pPr algn="ctr"/>
            <a:r>
              <a:rPr lang="en-US" sz="3200" dirty="0">
                <a:solidFill>
                  <a:srgbClr val="002060"/>
                </a:solidFill>
                <a:effectLst>
                  <a:outerShdw blurRad="38100" dist="38100" dir="2700000" algn="tl">
                    <a:srgbClr val="000000">
                      <a:alpha val="43137"/>
                    </a:srgbClr>
                  </a:outerShdw>
                </a:effectLst>
                <a:latin typeface="Aptos Display" panose="020B0004020202020204" pitchFamily="34" charset="0"/>
              </a:rPr>
              <a:t>Reach-Scale Alternative </a:t>
            </a:r>
          </a:p>
        </p:txBody>
      </p:sp>
      <p:sp>
        <p:nvSpPr>
          <p:cNvPr id="3" name="TextBox 2">
            <a:extLst>
              <a:ext uri="{FF2B5EF4-FFF2-40B4-BE49-F238E27FC236}">
                <a16:creationId xmlns:a16="http://schemas.microsoft.com/office/drawing/2014/main" id="{940388AD-BD86-6FCB-0D4A-2BE353FBD4F4}"/>
              </a:ext>
            </a:extLst>
          </p:cNvPr>
          <p:cNvSpPr txBox="1"/>
          <p:nvPr/>
        </p:nvSpPr>
        <p:spPr>
          <a:xfrm>
            <a:off x="10512552" y="4945058"/>
            <a:ext cx="1564640" cy="246221"/>
          </a:xfrm>
          <a:prstGeom prst="rect">
            <a:avLst/>
          </a:prstGeom>
          <a:noFill/>
        </p:spPr>
        <p:txBody>
          <a:bodyPr wrap="square">
            <a:spAutoFit/>
          </a:bodyPr>
          <a:lstStyle/>
          <a:p>
            <a:r>
              <a:rPr lang="en-US" sz="1000" dirty="0">
                <a:solidFill>
                  <a:schemeClr val="bg1"/>
                </a:solidFill>
                <a:latin typeface="Aptos Display" panose="020B0004020202020204" pitchFamily="34" charset="0"/>
              </a:rPr>
              <a:t>Elizabeth Eastman, NPT</a:t>
            </a:r>
            <a:endParaRPr lang="en-US" sz="1000" dirty="0"/>
          </a:p>
        </p:txBody>
      </p:sp>
    </p:spTree>
    <p:extLst>
      <p:ext uri="{BB962C8B-B14F-4D97-AF65-F5344CB8AC3E}">
        <p14:creationId xmlns:p14="http://schemas.microsoft.com/office/powerpoint/2010/main" val="2490119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0C7A-CEEF-323E-F3BB-AF3535B9B777}"/>
              </a:ext>
            </a:extLst>
          </p:cNvPr>
          <p:cNvSpPr>
            <a:spLocks noGrp="1"/>
          </p:cNvSpPr>
          <p:nvPr>
            <p:ph type="title"/>
          </p:nvPr>
        </p:nvSpPr>
        <p:spPr>
          <a:xfrm>
            <a:off x="657224" y="499533"/>
            <a:ext cx="10772775" cy="803578"/>
          </a:xfrm>
        </p:spPr>
        <p:txBody>
          <a:bodyPr>
            <a:normAutofit/>
          </a:bodyPr>
          <a:lstStyle/>
          <a:p>
            <a:pPr algn="ctr"/>
            <a:r>
              <a:rPr lang="en-US" sz="4400" b="1" dirty="0">
                <a:latin typeface="Aptos Display" panose="020B0004020202020204" pitchFamily="34" charset="0"/>
              </a:rPr>
              <a:t>Assessment and Conceptual Design</a:t>
            </a:r>
          </a:p>
        </p:txBody>
      </p:sp>
      <p:sp>
        <p:nvSpPr>
          <p:cNvPr id="3" name="Content Placeholder 2">
            <a:extLst>
              <a:ext uri="{FF2B5EF4-FFF2-40B4-BE49-F238E27FC236}">
                <a16:creationId xmlns:a16="http://schemas.microsoft.com/office/drawing/2014/main" id="{912B9BE1-DAEE-864C-CF51-02E0F5FB34BC}"/>
              </a:ext>
            </a:extLst>
          </p:cNvPr>
          <p:cNvSpPr>
            <a:spLocks noGrp="1"/>
          </p:cNvSpPr>
          <p:nvPr>
            <p:ph idx="1"/>
          </p:nvPr>
        </p:nvSpPr>
        <p:spPr>
          <a:xfrm>
            <a:off x="1423663" y="1303111"/>
            <a:ext cx="9648528" cy="4895622"/>
          </a:xfrm>
        </p:spPr>
        <p:txBody>
          <a:bodyPr vert="horz" lIns="91440" tIns="45720" rIns="91440" bIns="45720" rtlCol="0" anchor="t">
            <a:noAutofit/>
          </a:bodyPr>
          <a:lstStyle/>
          <a:p>
            <a:pPr>
              <a:spcAft>
                <a:spcPts val="1200"/>
              </a:spcAft>
            </a:pPr>
            <a:r>
              <a:rPr lang="en-US" b="1" dirty="0">
                <a:latin typeface="Aptos Display" panose="020B0004020202020204" pitchFamily="34" charset="0"/>
              </a:rPr>
              <a:t>Assessment Components</a:t>
            </a:r>
          </a:p>
          <a:p>
            <a:pPr lvl="1">
              <a:spcAft>
                <a:spcPts val="1200"/>
              </a:spcAft>
              <a:buFont typeface="Courier New" panose="020B0604020202020204" pitchFamily="34" charset="0"/>
              <a:buChar char="o"/>
            </a:pPr>
            <a:r>
              <a:rPr lang="en-US" b="1" dirty="0">
                <a:latin typeface="Aptos Display" panose="020B0004020202020204" pitchFamily="34" charset="0"/>
              </a:rPr>
              <a:t>Lakes and Infrastructure Condition</a:t>
            </a:r>
          </a:p>
          <a:p>
            <a:pPr lvl="1">
              <a:spcAft>
                <a:spcPts val="1200"/>
              </a:spcAft>
              <a:buFont typeface="Courier New" panose="020B0604020202020204" pitchFamily="34" charset="0"/>
              <a:buChar char="o"/>
            </a:pPr>
            <a:r>
              <a:rPr lang="en-US" b="1" dirty="0">
                <a:latin typeface="Aptos Display" panose="020B0004020202020204" pitchFamily="34" charset="0"/>
              </a:rPr>
              <a:t>Geomorphic Assessment and State of the Floodplain </a:t>
            </a:r>
          </a:p>
          <a:p>
            <a:pPr lvl="1">
              <a:spcAft>
                <a:spcPts val="1200"/>
              </a:spcAft>
              <a:buFont typeface="Courier New" panose="020B0604020202020204" pitchFamily="34" charset="0"/>
              <a:buChar char="o"/>
            </a:pPr>
            <a:r>
              <a:rPr lang="en-US" b="1" dirty="0">
                <a:latin typeface="Aptos Display" panose="020B0004020202020204" pitchFamily="34" charset="0"/>
              </a:rPr>
              <a:t>Floodplain Space and Connectivity related to stream power, channel resilience vs incision, and </a:t>
            </a:r>
            <a:r>
              <a:rPr lang="en-US" b="1" dirty="0" err="1">
                <a:latin typeface="Aptos Display" panose="020B0004020202020204" pitchFamily="34" charset="0"/>
              </a:rPr>
              <a:t>redd</a:t>
            </a:r>
            <a:r>
              <a:rPr lang="en-US" b="1" dirty="0">
                <a:latin typeface="Aptos Display" panose="020B0004020202020204" pitchFamily="34" charset="0"/>
              </a:rPr>
              <a:t> scour</a:t>
            </a:r>
          </a:p>
          <a:p>
            <a:pPr lvl="1">
              <a:spcAft>
                <a:spcPts val="1200"/>
              </a:spcAft>
              <a:buFont typeface="Courier New" panose="020B0604020202020204" pitchFamily="34" charset="0"/>
              <a:buChar char="o"/>
            </a:pPr>
            <a:r>
              <a:rPr lang="en-US" b="1" dirty="0">
                <a:latin typeface="Aptos Display" panose="020B0004020202020204" pitchFamily="34" charset="0"/>
              </a:rPr>
              <a:t>Vegetation</a:t>
            </a:r>
          </a:p>
          <a:p>
            <a:pPr lvl="1">
              <a:spcAft>
                <a:spcPts val="1200"/>
              </a:spcAft>
              <a:buFont typeface="Courier New" panose="020B0604020202020204" pitchFamily="34" charset="0"/>
              <a:buChar char="o"/>
            </a:pPr>
            <a:r>
              <a:rPr lang="en-US" b="1" dirty="0">
                <a:latin typeface="Aptos Display" panose="020B0004020202020204" pitchFamily="34" charset="0"/>
              </a:rPr>
              <a:t>Climate Change Impacts</a:t>
            </a:r>
          </a:p>
          <a:p>
            <a:pPr lvl="1">
              <a:spcAft>
                <a:spcPts val="1200"/>
              </a:spcAft>
              <a:buFont typeface="Courier New" panose="020B0604020202020204" pitchFamily="34" charset="0"/>
              <a:buChar char="o"/>
            </a:pPr>
            <a:r>
              <a:rPr lang="en-US" b="1" dirty="0">
                <a:latin typeface="Aptos Display" panose="020B0004020202020204" pitchFamily="34" charset="0"/>
              </a:rPr>
              <a:t>Focal Species Production and Habitat Suitability Assessment</a:t>
            </a:r>
          </a:p>
          <a:p>
            <a:pPr marL="0" indent="0">
              <a:buNone/>
            </a:pPr>
            <a:endParaRPr lang="en-US" dirty="0"/>
          </a:p>
        </p:txBody>
      </p:sp>
    </p:spTree>
    <p:extLst>
      <p:ext uri="{BB962C8B-B14F-4D97-AF65-F5344CB8AC3E}">
        <p14:creationId xmlns:p14="http://schemas.microsoft.com/office/powerpoint/2010/main" val="1529056872"/>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d31d9e89-75f8-422c-a48a-3151e9c1fb3a}" enabled="1" method="Standard" siteId="{0967e113-f1c2-45b2-bbfe-559061d1171e}" contentBits="0" removed="0"/>
</clbl:labelList>
</file>

<file path=docProps/app.xml><?xml version="1.0" encoding="utf-8"?>
<Properties xmlns="http://schemas.openxmlformats.org/officeDocument/2006/extended-properties" xmlns:vt="http://schemas.openxmlformats.org/officeDocument/2006/docPropsVTypes">
  <Template>Ion</Template>
  <TotalTime>977</TotalTime>
  <Words>1239</Words>
  <Application>Microsoft Office PowerPoint</Application>
  <PresentationFormat>Widescreen</PresentationFormat>
  <Paragraphs>227</Paragraphs>
  <Slides>31</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Aptos</vt:lpstr>
      <vt:lpstr>Aptos Display</vt:lpstr>
      <vt:lpstr>Aptos Narrow</vt:lpstr>
      <vt:lpstr>Arial</vt:lpstr>
      <vt:lpstr>Calibri</vt:lpstr>
      <vt:lpstr>Calibri Light</vt:lpstr>
      <vt:lpstr>Courier New</vt:lpstr>
      <vt:lpstr>Rockwell</vt:lpstr>
      <vt:lpstr>Seaford</vt:lpstr>
      <vt:lpstr>Times New Roman</vt:lpstr>
      <vt:lpstr>Wingdings</vt:lpstr>
      <vt:lpstr>Metropolitan</vt:lpstr>
      <vt:lpstr>Tucannon PA 5-15 Assessment and Conceptual Design</vt:lpstr>
      <vt:lpstr>PowerPoint Presentation</vt:lpstr>
      <vt:lpstr>Background</vt:lpstr>
      <vt:lpstr>Background</vt:lpstr>
      <vt:lpstr>Action Needed:  Chinook Reaching Quasi-Extinction Status  Fewer than 50 wild pairs showing up</vt:lpstr>
      <vt:lpstr>Action Needed:  Chinook Reaching Quasi-Extinction Status  Fewer than 50 wild pairs showing up</vt:lpstr>
      <vt:lpstr>Comprehensive, Multi-Use Strategy</vt:lpstr>
      <vt:lpstr>Tucannon PA 5-15 Assessment and Conceptual Design</vt:lpstr>
      <vt:lpstr>Assessment and Conceptual Design</vt:lpstr>
      <vt:lpstr>Assessment and Conceptual Design</vt:lpstr>
      <vt:lpstr>PowerPoint Presentation</vt:lpstr>
      <vt:lpstr>PowerPoint Presentation</vt:lpstr>
      <vt:lpstr>PowerPoint Presentation</vt:lpstr>
      <vt:lpstr>Space as a Unifying Framework</vt:lpstr>
      <vt:lpstr>PowerPoint Presentation</vt:lpstr>
      <vt:lpstr>PowerPoint Presentation</vt:lpstr>
      <vt:lpstr>Interconnected Benefits</vt:lpstr>
      <vt:lpstr>Flood Risk Benefits</vt:lpstr>
      <vt:lpstr>Community Benefits</vt:lpstr>
      <vt:lpstr>Vision for the Future</vt:lpstr>
      <vt:lpstr>Recreation Values</vt:lpstr>
      <vt:lpstr>Preferred Alternative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Terril Stevenson</dc:creator>
  <cp:lastModifiedBy>Kris Fischer</cp:lastModifiedBy>
  <cp:revision>51</cp:revision>
  <dcterms:created xsi:type="dcterms:W3CDTF">2025-02-26T21:44:01Z</dcterms:created>
  <dcterms:modified xsi:type="dcterms:W3CDTF">2026-07-01T15:07:49Z</dcterms:modified>
</cp:coreProperties>
</file>