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2"/>
  </p:notesMasterIdLst>
  <p:sldIdLst>
    <p:sldId id="277" r:id="rId2"/>
    <p:sldId id="905" r:id="rId3"/>
    <p:sldId id="302" r:id="rId4"/>
    <p:sldId id="304" r:id="rId5"/>
    <p:sldId id="305" r:id="rId6"/>
    <p:sldId id="306" r:id="rId7"/>
    <p:sldId id="271" r:id="rId8"/>
    <p:sldId id="907" r:id="rId9"/>
    <p:sldId id="898" r:id="rId10"/>
    <p:sldId id="883" r:id="rId11"/>
    <p:sldId id="892" r:id="rId12"/>
    <p:sldId id="908" r:id="rId13"/>
    <p:sldId id="893" r:id="rId14"/>
    <p:sldId id="901" r:id="rId15"/>
    <p:sldId id="904" r:id="rId16"/>
    <p:sldId id="899" r:id="rId17"/>
    <p:sldId id="263" r:id="rId18"/>
    <p:sldId id="267" r:id="rId19"/>
    <p:sldId id="265" r:id="rId20"/>
    <p:sldId id="257" r:id="rId21"/>
    <p:sldId id="264" r:id="rId22"/>
    <p:sldId id="262" r:id="rId23"/>
    <p:sldId id="258" r:id="rId24"/>
    <p:sldId id="279" r:id="rId25"/>
    <p:sldId id="274" r:id="rId26"/>
    <p:sldId id="272" r:id="rId27"/>
    <p:sldId id="275" r:id="rId28"/>
    <p:sldId id="273" r:id="rId29"/>
    <p:sldId id="307" r:id="rId30"/>
    <p:sldId id="902" r:id="rId31"/>
  </p:sldIdLst>
  <p:sldSz cx="12192000" cy="6858000"/>
  <p:notesSz cx="7026275" cy="93122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ichael Gieschen" initials="MG" lastIdx="2" clrIdx="0">
    <p:extLst>
      <p:ext uri="{19B8F6BF-5375-455C-9EA6-DF929625EA0E}">
        <p15:presenceInfo xmlns:p15="http://schemas.microsoft.com/office/powerpoint/2012/main" userId="S::mgieschen@anchorqea.com::1a0e0974-c98c-4632-a2f1-f4517e46a4a8"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91" autoAdjust="0"/>
    <p:restoredTop sz="88979" autoAdjust="0"/>
  </p:normalViewPr>
  <p:slideViewPr>
    <p:cSldViewPr snapToGrid="0">
      <p:cViewPr varScale="1">
        <p:scale>
          <a:sx n="118" d="100"/>
          <a:sy n="118" d="100"/>
        </p:scale>
        <p:origin x="330" y="96"/>
      </p:cViewPr>
      <p:guideLst/>
    </p:cSldViewPr>
  </p:slideViewPr>
  <p:outlineViewPr>
    <p:cViewPr>
      <p:scale>
        <a:sx n="33" d="100"/>
        <a:sy n="33" d="100"/>
      </p:scale>
      <p:origin x="0" y="-774"/>
    </p:cViewPr>
  </p:outlineViewPr>
  <p:notesTextViewPr>
    <p:cViewPr>
      <p:scale>
        <a:sx n="3" d="2"/>
        <a:sy n="3" d="2"/>
      </p:scale>
      <p:origin x="0" y="0"/>
    </p:cViewPr>
  </p:notesTextViewPr>
  <p:sorterViewPr>
    <p:cViewPr>
      <p:scale>
        <a:sx n="100" d="100"/>
        <a:sy n="100" d="100"/>
      </p:scale>
      <p:origin x="0" y="0"/>
    </p:cViewPr>
  </p:sorterViewPr>
  <p:notesViewPr>
    <p:cSldViewPr snapToGrid="0">
      <p:cViewPr varScale="1">
        <p:scale>
          <a:sx n="101" d="100"/>
          <a:sy n="101" d="100"/>
        </p:scale>
        <p:origin x="3552" y="10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B0B79D-CB72-417E-BACC-7850C4A9D5FE}" type="doc">
      <dgm:prSet loTypeId="urn:microsoft.com/office/officeart/2005/8/layout/process2" loCatId="process" qsTypeId="urn:microsoft.com/office/officeart/2005/8/quickstyle/simple2" qsCatId="simple" csTypeId="urn:microsoft.com/office/officeart/2005/8/colors/colorful5" csCatId="colorful" phldr="1"/>
      <dgm:spPr/>
      <dgm:t>
        <a:bodyPr/>
        <a:lstStyle/>
        <a:p>
          <a:endParaRPr lang="en-US"/>
        </a:p>
      </dgm:t>
    </dgm:pt>
    <dgm:pt modelId="{38D3A20F-0E9A-435A-8940-216026543DC9}">
      <dgm:prSet custT="1"/>
      <dgm:spPr>
        <a:ln>
          <a:noFill/>
        </a:ln>
      </dgm:spPr>
      <dgm:t>
        <a:bodyPr/>
        <a:lstStyle/>
        <a:p>
          <a:pPr algn="l"/>
          <a:r>
            <a:rPr lang="en-US" sz="1400" b="1" dirty="0"/>
            <a:t>Floodplain grading: </a:t>
          </a:r>
          <a:r>
            <a:rPr lang="en-US" sz="1400" dirty="0"/>
            <a:t>removal of artificially high areas (berms and roads), lowering of the disconnected floodplain terrace. Low areas such as wetlands are avoided with floodplain excavations</a:t>
          </a:r>
        </a:p>
      </dgm:t>
    </dgm:pt>
    <dgm:pt modelId="{E2FFCD27-461E-4278-A720-EDCD752B0713}" type="parTrans" cxnId="{55B37366-2DD5-4263-83B2-45030B9A7BC8}">
      <dgm:prSet/>
      <dgm:spPr/>
      <dgm:t>
        <a:bodyPr/>
        <a:lstStyle/>
        <a:p>
          <a:endParaRPr lang="en-US"/>
        </a:p>
      </dgm:t>
    </dgm:pt>
    <dgm:pt modelId="{871D1814-8055-4C6D-AA3E-A326DF9CD686}" type="sibTrans" cxnId="{55B37366-2DD5-4263-83B2-45030B9A7BC8}">
      <dgm:prSet/>
      <dgm:spPr/>
      <dgm:t>
        <a:bodyPr/>
        <a:lstStyle/>
        <a:p>
          <a:endParaRPr lang="en-US" dirty="0"/>
        </a:p>
      </dgm:t>
    </dgm:pt>
    <dgm:pt modelId="{C440604F-0285-49FC-B545-9ED4381F4BE8}">
      <dgm:prSet custT="1"/>
      <dgm:spPr>
        <a:ln>
          <a:noFill/>
        </a:ln>
      </dgm:spPr>
      <dgm:t>
        <a:bodyPr/>
        <a:lstStyle/>
        <a:p>
          <a:pPr algn="l"/>
          <a:r>
            <a:rPr lang="en-US" sz="1400" b="1" dirty="0"/>
            <a:t>Channel Filling: </a:t>
          </a:r>
          <a:r>
            <a:rPr lang="en-US" sz="1400" dirty="0"/>
            <a:t>filling of the channel, raising the bed elevation with material excavated from high floodplain areas, reversing incised areas</a:t>
          </a:r>
        </a:p>
      </dgm:t>
    </dgm:pt>
    <dgm:pt modelId="{2868A6F2-4236-4EC5-A610-C9F1ACF00F2F}" type="parTrans" cxnId="{1A7F1350-E63D-4821-97F6-1D11F14A6A2A}">
      <dgm:prSet/>
      <dgm:spPr/>
      <dgm:t>
        <a:bodyPr/>
        <a:lstStyle/>
        <a:p>
          <a:endParaRPr lang="en-US"/>
        </a:p>
      </dgm:t>
    </dgm:pt>
    <dgm:pt modelId="{4C3271DD-7DF1-4608-98CE-BFCF05C9D098}" type="sibTrans" cxnId="{1A7F1350-E63D-4821-97F6-1D11F14A6A2A}">
      <dgm:prSet/>
      <dgm:spPr/>
      <dgm:t>
        <a:bodyPr/>
        <a:lstStyle/>
        <a:p>
          <a:endParaRPr lang="en-US" dirty="0"/>
        </a:p>
      </dgm:t>
    </dgm:pt>
    <dgm:pt modelId="{FA2695FD-4F69-4E50-B493-D9D8F904F270}">
      <dgm:prSet custT="1"/>
      <dgm:spPr>
        <a:ln>
          <a:noFill/>
        </a:ln>
      </dgm:spPr>
      <dgm:t>
        <a:bodyPr/>
        <a:lstStyle/>
        <a:p>
          <a:pPr algn="l"/>
          <a:r>
            <a:rPr lang="en-US" sz="1400" b="1" dirty="0"/>
            <a:t>Increase Floodplain Roughness: </a:t>
          </a:r>
          <a:r>
            <a:rPr lang="en-US" sz="1400" dirty="0"/>
            <a:t>Placement of loose logs, tipping of existing trees, beaver dam analogs, and other roughness elements </a:t>
          </a:r>
        </a:p>
      </dgm:t>
    </dgm:pt>
    <dgm:pt modelId="{2E3F5D34-82DE-4149-A66B-0001605387E7}" type="parTrans" cxnId="{6C960AD1-5D96-4F04-8C73-4186F0495BDC}">
      <dgm:prSet/>
      <dgm:spPr/>
      <dgm:t>
        <a:bodyPr/>
        <a:lstStyle/>
        <a:p>
          <a:endParaRPr lang="en-US"/>
        </a:p>
      </dgm:t>
    </dgm:pt>
    <dgm:pt modelId="{BC46112D-1FBB-49CD-8478-4F365B978C7B}" type="sibTrans" cxnId="{6C960AD1-5D96-4F04-8C73-4186F0495BDC}">
      <dgm:prSet/>
      <dgm:spPr/>
      <dgm:t>
        <a:bodyPr/>
        <a:lstStyle/>
        <a:p>
          <a:endParaRPr lang="en-US" dirty="0"/>
        </a:p>
      </dgm:t>
    </dgm:pt>
    <dgm:pt modelId="{64F872EB-FD78-4BD9-9832-0AE2A844F6B9}">
      <dgm:prSet custT="1"/>
      <dgm:spPr>
        <a:ln>
          <a:noFill/>
        </a:ln>
      </dgm:spPr>
      <dgm:t>
        <a:bodyPr/>
        <a:lstStyle/>
        <a:p>
          <a:pPr algn="l"/>
          <a:r>
            <a:rPr lang="en-US" sz="1400" b="1" dirty="0"/>
            <a:t>Common features: </a:t>
          </a:r>
          <a:r>
            <a:rPr lang="en-US" sz="1400" b="0" i="0" dirty="0"/>
            <a:t>Leave pools, leave islands, emulated landslides, partially buried WHS, preserving  relic channels</a:t>
          </a:r>
        </a:p>
      </dgm:t>
    </dgm:pt>
    <dgm:pt modelId="{E61D2D35-4E35-4B17-BCBC-777EEF640996}" type="parTrans" cxnId="{BCCAA3C3-8500-4D57-865F-9B4713FA9CB5}">
      <dgm:prSet/>
      <dgm:spPr/>
      <dgm:t>
        <a:bodyPr/>
        <a:lstStyle/>
        <a:p>
          <a:endParaRPr lang="en-US"/>
        </a:p>
      </dgm:t>
    </dgm:pt>
    <dgm:pt modelId="{F3800986-53B0-4767-AA9E-A96FEE918253}" type="sibTrans" cxnId="{BCCAA3C3-8500-4D57-865F-9B4713FA9CB5}">
      <dgm:prSet/>
      <dgm:spPr/>
      <dgm:t>
        <a:bodyPr/>
        <a:lstStyle/>
        <a:p>
          <a:endParaRPr lang="en-US"/>
        </a:p>
      </dgm:t>
    </dgm:pt>
    <dgm:pt modelId="{34C67058-791E-45C5-90A7-A0006D755C26}" type="pres">
      <dgm:prSet presAssocID="{65B0B79D-CB72-417E-BACC-7850C4A9D5FE}" presName="linearFlow" presStyleCnt="0">
        <dgm:presLayoutVars>
          <dgm:resizeHandles val="exact"/>
        </dgm:presLayoutVars>
      </dgm:prSet>
      <dgm:spPr/>
      <dgm:t>
        <a:bodyPr/>
        <a:lstStyle/>
        <a:p>
          <a:endParaRPr lang="en-US"/>
        </a:p>
      </dgm:t>
    </dgm:pt>
    <dgm:pt modelId="{3FCAB6BE-1BEA-4A87-BC8A-443715CFDB1D}" type="pres">
      <dgm:prSet presAssocID="{38D3A20F-0E9A-435A-8940-216026543DC9}" presName="node" presStyleLbl="node1" presStyleIdx="0" presStyleCnt="4" custScaleX="142896">
        <dgm:presLayoutVars>
          <dgm:bulletEnabled val="1"/>
        </dgm:presLayoutVars>
      </dgm:prSet>
      <dgm:spPr/>
      <dgm:t>
        <a:bodyPr/>
        <a:lstStyle/>
        <a:p>
          <a:endParaRPr lang="en-US"/>
        </a:p>
      </dgm:t>
    </dgm:pt>
    <dgm:pt modelId="{46F78847-E43E-475F-A353-61EB7B980F7D}" type="pres">
      <dgm:prSet presAssocID="{871D1814-8055-4C6D-AA3E-A326DF9CD686}" presName="sibTrans" presStyleLbl="sibTrans2D1" presStyleIdx="0" presStyleCnt="3"/>
      <dgm:spPr/>
      <dgm:t>
        <a:bodyPr/>
        <a:lstStyle/>
        <a:p>
          <a:endParaRPr lang="en-US"/>
        </a:p>
      </dgm:t>
    </dgm:pt>
    <dgm:pt modelId="{B4FE2056-6E4C-41F3-8727-6F8BFD651A02}" type="pres">
      <dgm:prSet presAssocID="{871D1814-8055-4C6D-AA3E-A326DF9CD686}" presName="connectorText" presStyleLbl="sibTrans2D1" presStyleIdx="0" presStyleCnt="3"/>
      <dgm:spPr/>
      <dgm:t>
        <a:bodyPr/>
        <a:lstStyle/>
        <a:p>
          <a:endParaRPr lang="en-US"/>
        </a:p>
      </dgm:t>
    </dgm:pt>
    <dgm:pt modelId="{5FE83A92-6216-4B97-B12A-F23246838326}" type="pres">
      <dgm:prSet presAssocID="{C440604F-0285-49FC-B545-9ED4381F4BE8}" presName="node" presStyleLbl="node1" presStyleIdx="1" presStyleCnt="4" custScaleX="142874">
        <dgm:presLayoutVars>
          <dgm:bulletEnabled val="1"/>
        </dgm:presLayoutVars>
      </dgm:prSet>
      <dgm:spPr/>
      <dgm:t>
        <a:bodyPr/>
        <a:lstStyle/>
        <a:p>
          <a:endParaRPr lang="en-US"/>
        </a:p>
      </dgm:t>
    </dgm:pt>
    <dgm:pt modelId="{D0BFB7CB-AE8A-4571-BD3E-8F8EEF518C5D}" type="pres">
      <dgm:prSet presAssocID="{4C3271DD-7DF1-4608-98CE-BFCF05C9D098}" presName="sibTrans" presStyleLbl="sibTrans2D1" presStyleIdx="1" presStyleCnt="3"/>
      <dgm:spPr/>
      <dgm:t>
        <a:bodyPr/>
        <a:lstStyle/>
        <a:p>
          <a:endParaRPr lang="en-US"/>
        </a:p>
      </dgm:t>
    </dgm:pt>
    <dgm:pt modelId="{8B509C34-92A3-40EA-BD2B-51AF2646FC73}" type="pres">
      <dgm:prSet presAssocID="{4C3271DD-7DF1-4608-98CE-BFCF05C9D098}" presName="connectorText" presStyleLbl="sibTrans2D1" presStyleIdx="1" presStyleCnt="3"/>
      <dgm:spPr/>
      <dgm:t>
        <a:bodyPr/>
        <a:lstStyle/>
        <a:p>
          <a:endParaRPr lang="en-US"/>
        </a:p>
      </dgm:t>
    </dgm:pt>
    <dgm:pt modelId="{F603184C-E08C-4352-827A-E93671BC0104}" type="pres">
      <dgm:prSet presAssocID="{FA2695FD-4F69-4E50-B493-D9D8F904F270}" presName="node" presStyleLbl="node1" presStyleIdx="2" presStyleCnt="4" custScaleX="139804">
        <dgm:presLayoutVars>
          <dgm:bulletEnabled val="1"/>
        </dgm:presLayoutVars>
      </dgm:prSet>
      <dgm:spPr/>
      <dgm:t>
        <a:bodyPr/>
        <a:lstStyle/>
        <a:p>
          <a:endParaRPr lang="en-US"/>
        </a:p>
      </dgm:t>
    </dgm:pt>
    <dgm:pt modelId="{2C9C5D64-F7ED-4F89-A4C7-F1459863423A}" type="pres">
      <dgm:prSet presAssocID="{BC46112D-1FBB-49CD-8478-4F365B978C7B}" presName="sibTrans" presStyleLbl="sibTrans2D1" presStyleIdx="2" presStyleCnt="3"/>
      <dgm:spPr/>
      <dgm:t>
        <a:bodyPr/>
        <a:lstStyle/>
        <a:p>
          <a:endParaRPr lang="en-US"/>
        </a:p>
      </dgm:t>
    </dgm:pt>
    <dgm:pt modelId="{421C9832-B55D-4334-85A4-6F58A36CA822}" type="pres">
      <dgm:prSet presAssocID="{BC46112D-1FBB-49CD-8478-4F365B978C7B}" presName="connectorText" presStyleLbl="sibTrans2D1" presStyleIdx="2" presStyleCnt="3"/>
      <dgm:spPr/>
      <dgm:t>
        <a:bodyPr/>
        <a:lstStyle/>
        <a:p>
          <a:endParaRPr lang="en-US"/>
        </a:p>
      </dgm:t>
    </dgm:pt>
    <dgm:pt modelId="{D9FA8E9B-D496-4607-ADA2-10D77C1FF3DF}" type="pres">
      <dgm:prSet presAssocID="{64F872EB-FD78-4BD9-9832-0AE2A844F6B9}" presName="node" presStyleLbl="node1" presStyleIdx="3" presStyleCnt="4" custScaleX="139804">
        <dgm:presLayoutVars>
          <dgm:bulletEnabled val="1"/>
        </dgm:presLayoutVars>
      </dgm:prSet>
      <dgm:spPr/>
      <dgm:t>
        <a:bodyPr/>
        <a:lstStyle/>
        <a:p>
          <a:endParaRPr lang="en-US"/>
        </a:p>
      </dgm:t>
    </dgm:pt>
  </dgm:ptLst>
  <dgm:cxnLst>
    <dgm:cxn modelId="{B1B259C2-18F7-491D-8688-9833CBFE8CAF}" type="presOf" srcId="{4C3271DD-7DF1-4608-98CE-BFCF05C9D098}" destId="{8B509C34-92A3-40EA-BD2B-51AF2646FC73}" srcOrd="1" destOrd="0" presId="urn:microsoft.com/office/officeart/2005/8/layout/process2"/>
    <dgm:cxn modelId="{A1A7A60B-82C9-4675-B841-4FA5265D8183}" type="presOf" srcId="{64F872EB-FD78-4BD9-9832-0AE2A844F6B9}" destId="{D9FA8E9B-D496-4607-ADA2-10D77C1FF3DF}" srcOrd="0" destOrd="0" presId="urn:microsoft.com/office/officeart/2005/8/layout/process2"/>
    <dgm:cxn modelId="{6C960AD1-5D96-4F04-8C73-4186F0495BDC}" srcId="{65B0B79D-CB72-417E-BACC-7850C4A9D5FE}" destId="{FA2695FD-4F69-4E50-B493-D9D8F904F270}" srcOrd="2" destOrd="0" parTransId="{2E3F5D34-82DE-4149-A66B-0001605387E7}" sibTransId="{BC46112D-1FBB-49CD-8478-4F365B978C7B}"/>
    <dgm:cxn modelId="{375A24A4-3AFC-436E-A1FF-FBEA73F38B1A}" type="presOf" srcId="{C440604F-0285-49FC-B545-9ED4381F4BE8}" destId="{5FE83A92-6216-4B97-B12A-F23246838326}" srcOrd="0" destOrd="0" presId="urn:microsoft.com/office/officeart/2005/8/layout/process2"/>
    <dgm:cxn modelId="{291B07F9-7BEC-45BF-95D5-0D9A43BB5F6B}" type="presOf" srcId="{BC46112D-1FBB-49CD-8478-4F365B978C7B}" destId="{421C9832-B55D-4334-85A4-6F58A36CA822}" srcOrd="1" destOrd="0" presId="urn:microsoft.com/office/officeart/2005/8/layout/process2"/>
    <dgm:cxn modelId="{7C2E2634-08CF-483C-BCFC-68C412588D3C}" type="presOf" srcId="{4C3271DD-7DF1-4608-98CE-BFCF05C9D098}" destId="{D0BFB7CB-AE8A-4571-BD3E-8F8EEF518C5D}" srcOrd="0" destOrd="0" presId="urn:microsoft.com/office/officeart/2005/8/layout/process2"/>
    <dgm:cxn modelId="{03664D0E-DCC4-4C7B-ACCD-4B9BB8F5649A}" type="presOf" srcId="{65B0B79D-CB72-417E-BACC-7850C4A9D5FE}" destId="{34C67058-791E-45C5-90A7-A0006D755C26}" srcOrd="0" destOrd="0" presId="urn:microsoft.com/office/officeart/2005/8/layout/process2"/>
    <dgm:cxn modelId="{4D7DE8B5-C7CF-46A9-98AB-ED4F438740BC}" type="presOf" srcId="{FA2695FD-4F69-4E50-B493-D9D8F904F270}" destId="{F603184C-E08C-4352-827A-E93671BC0104}" srcOrd="0" destOrd="0" presId="urn:microsoft.com/office/officeart/2005/8/layout/process2"/>
    <dgm:cxn modelId="{5C11DF1C-8A18-4AA1-A1DA-8726E5911D06}" type="presOf" srcId="{871D1814-8055-4C6D-AA3E-A326DF9CD686}" destId="{46F78847-E43E-475F-A353-61EB7B980F7D}" srcOrd="0" destOrd="0" presId="urn:microsoft.com/office/officeart/2005/8/layout/process2"/>
    <dgm:cxn modelId="{BCCAA3C3-8500-4D57-865F-9B4713FA9CB5}" srcId="{65B0B79D-CB72-417E-BACC-7850C4A9D5FE}" destId="{64F872EB-FD78-4BD9-9832-0AE2A844F6B9}" srcOrd="3" destOrd="0" parTransId="{E61D2D35-4E35-4B17-BCBC-777EEF640996}" sibTransId="{F3800986-53B0-4767-AA9E-A96FEE918253}"/>
    <dgm:cxn modelId="{9DB2B320-AA4E-4251-8FFE-CFAAAE3186F8}" type="presOf" srcId="{38D3A20F-0E9A-435A-8940-216026543DC9}" destId="{3FCAB6BE-1BEA-4A87-BC8A-443715CFDB1D}" srcOrd="0" destOrd="0" presId="urn:microsoft.com/office/officeart/2005/8/layout/process2"/>
    <dgm:cxn modelId="{3BADDB7B-026F-4DA0-86CC-B20D1C8EAF7A}" type="presOf" srcId="{BC46112D-1FBB-49CD-8478-4F365B978C7B}" destId="{2C9C5D64-F7ED-4F89-A4C7-F1459863423A}" srcOrd="0" destOrd="0" presId="urn:microsoft.com/office/officeart/2005/8/layout/process2"/>
    <dgm:cxn modelId="{E1BF9F0D-DAD3-4EBB-A39E-8A6EACC67B58}" type="presOf" srcId="{871D1814-8055-4C6D-AA3E-A326DF9CD686}" destId="{B4FE2056-6E4C-41F3-8727-6F8BFD651A02}" srcOrd="1" destOrd="0" presId="urn:microsoft.com/office/officeart/2005/8/layout/process2"/>
    <dgm:cxn modelId="{55B37366-2DD5-4263-83B2-45030B9A7BC8}" srcId="{65B0B79D-CB72-417E-BACC-7850C4A9D5FE}" destId="{38D3A20F-0E9A-435A-8940-216026543DC9}" srcOrd="0" destOrd="0" parTransId="{E2FFCD27-461E-4278-A720-EDCD752B0713}" sibTransId="{871D1814-8055-4C6D-AA3E-A326DF9CD686}"/>
    <dgm:cxn modelId="{1A7F1350-E63D-4821-97F6-1D11F14A6A2A}" srcId="{65B0B79D-CB72-417E-BACC-7850C4A9D5FE}" destId="{C440604F-0285-49FC-B545-9ED4381F4BE8}" srcOrd="1" destOrd="0" parTransId="{2868A6F2-4236-4EC5-A610-C9F1ACF00F2F}" sibTransId="{4C3271DD-7DF1-4608-98CE-BFCF05C9D098}"/>
    <dgm:cxn modelId="{F80F83E0-7191-4024-99C7-800E8C9E685A}" type="presParOf" srcId="{34C67058-791E-45C5-90A7-A0006D755C26}" destId="{3FCAB6BE-1BEA-4A87-BC8A-443715CFDB1D}" srcOrd="0" destOrd="0" presId="urn:microsoft.com/office/officeart/2005/8/layout/process2"/>
    <dgm:cxn modelId="{4BD96325-5720-476C-9D2F-4B5741B65949}" type="presParOf" srcId="{34C67058-791E-45C5-90A7-A0006D755C26}" destId="{46F78847-E43E-475F-A353-61EB7B980F7D}" srcOrd="1" destOrd="0" presId="urn:microsoft.com/office/officeart/2005/8/layout/process2"/>
    <dgm:cxn modelId="{6D74348A-D576-48EA-BE48-3D4ABC3959D4}" type="presParOf" srcId="{46F78847-E43E-475F-A353-61EB7B980F7D}" destId="{B4FE2056-6E4C-41F3-8727-6F8BFD651A02}" srcOrd="0" destOrd="0" presId="urn:microsoft.com/office/officeart/2005/8/layout/process2"/>
    <dgm:cxn modelId="{0A21BD68-D2CE-4A18-93EF-B14B231BAAF7}" type="presParOf" srcId="{34C67058-791E-45C5-90A7-A0006D755C26}" destId="{5FE83A92-6216-4B97-B12A-F23246838326}" srcOrd="2" destOrd="0" presId="urn:microsoft.com/office/officeart/2005/8/layout/process2"/>
    <dgm:cxn modelId="{982BA3BA-967C-4049-BB07-708389E8E537}" type="presParOf" srcId="{34C67058-791E-45C5-90A7-A0006D755C26}" destId="{D0BFB7CB-AE8A-4571-BD3E-8F8EEF518C5D}" srcOrd="3" destOrd="0" presId="urn:microsoft.com/office/officeart/2005/8/layout/process2"/>
    <dgm:cxn modelId="{A2C90F87-DAE9-40F8-A9AA-5083776BBFA9}" type="presParOf" srcId="{D0BFB7CB-AE8A-4571-BD3E-8F8EEF518C5D}" destId="{8B509C34-92A3-40EA-BD2B-51AF2646FC73}" srcOrd="0" destOrd="0" presId="urn:microsoft.com/office/officeart/2005/8/layout/process2"/>
    <dgm:cxn modelId="{7ABE1B4F-AB07-49D5-A3F4-5A1F62516961}" type="presParOf" srcId="{34C67058-791E-45C5-90A7-A0006D755C26}" destId="{F603184C-E08C-4352-827A-E93671BC0104}" srcOrd="4" destOrd="0" presId="urn:microsoft.com/office/officeart/2005/8/layout/process2"/>
    <dgm:cxn modelId="{3EFDBE0D-7B5C-4330-8C5E-2940A1C6D83F}" type="presParOf" srcId="{34C67058-791E-45C5-90A7-A0006D755C26}" destId="{2C9C5D64-F7ED-4F89-A4C7-F1459863423A}" srcOrd="5" destOrd="0" presId="urn:microsoft.com/office/officeart/2005/8/layout/process2"/>
    <dgm:cxn modelId="{28B9635C-D3FC-4FE8-A02C-4F86AF4FDB12}" type="presParOf" srcId="{2C9C5D64-F7ED-4F89-A4C7-F1459863423A}" destId="{421C9832-B55D-4334-85A4-6F58A36CA822}" srcOrd="0" destOrd="0" presId="urn:microsoft.com/office/officeart/2005/8/layout/process2"/>
    <dgm:cxn modelId="{6CA6222F-DADE-44A6-AE83-D2FC45BC0E32}" type="presParOf" srcId="{34C67058-791E-45C5-90A7-A0006D755C26}" destId="{D9FA8E9B-D496-4607-ADA2-10D77C1FF3DF}" srcOrd="6"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4719" cy="467231"/>
          </a:xfrm>
          <a:prstGeom prst="rect">
            <a:avLst/>
          </a:prstGeom>
        </p:spPr>
        <p:txBody>
          <a:bodyPr vert="horz" lIns="93360" tIns="46680" rIns="93360" bIns="46680" rtlCol="0"/>
          <a:lstStyle>
            <a:lvl1pPr algn="l">
              <a:defRPr sz="1200"/>
            </a:lvl1pPr>
          </a:lstStyle>
          <a:p>
            <a:endParaRPr lang="en-US"/>
          </a:p>
        </p:txBody>
      </p:sp>
      <p:sp>
        <p:nvSpPr>
          <p:cNvPr id="3" name="Date Placeholder 2"/>
          <p:cNvSpPr>
            <a:spLocks noGrp="1"/>
          </p:cNvSpPr>
          <p:nvPr>
            <p:ph type="dt" idx="1"/>
          </p:nvPr>
        </p:nvSpPr>
        <p:spPr>
          <a:xfrm>
            <a:off x="3979930" y="0"/>
            <a:ext cx="3044719" cy="467231"/>
          </a:xfrm>
          <a:prstGeom prst="rect">
            <a:avLst/>
          </a:prstGeom>
        </p:spPr>
        <p:txBody>
          <a:bodyPr vert="horz" lIns="93360" tIns="46680" rIns="93360" bIns="46680" rtlCol="0"/>
          <a:lstStyle>
            <a:lvl1pPr algn="r">
              <a:defRPr sz="1200"/>
            </a:lvl1pPr>
          </a:lstStyle>
          <a:p>
            <a:fld id="{9AF916E9-8CF3-4446-9787-8D8D80945885}" type="datetimeFigureOut">
              <a:rPr lang="en-US" smtClean="0"/>
              <a:t>12/14/2021</a:t>
            </a:fld>
            <a:endParaRPr lang="en-US"/>
          </a:p>
        </p:txBody>
      </p:sp>
      <p:sp>
        <p:nvSpPr>
          <p:cNvPr id="4" name="Slide Image Placeholder 3"/>
          <p:cNvSpPr>
            <a:spLocks noGrp="1" noRot="1" noChangeAspect="1"/>
          </p:cNvSpPr>
          <p:nvPr>
            <p:ph type="sldImg" idx="2"/>
          </p:nvPr>
        </p:nvSpPr>
        <p:spPr>
          <a:xfrm>
            <a:off x="719138" y="1163638"/>
            <a:ext cx="5588000" cy="3143250"/>
          </a:xfrm>
          <a:prstGeom prst="rect">
            <a:avLst/>
          </a:prstGeom>
          <a:noFill/>
          <a:ln w="12700">
            <a:solidFill>
              <a:prstClr val="black"/>
            </a:solidFill>
          </a:ln>
        </p:spPr>
        <p:txBody>
          <a:bodyPr vert="horz" lIns="93360" tIns="46680" rIns="93360" bIns="46680" rtlCol="0" anchor="ctr"/>
          <a:lstStyle/>
          <a:p>
            <a:endParaRPr lang="en-US"/>
          </a:p>
        </p:txBody>
      </p:sp>
      <p:sp>
        <p:nvSpPr>
          <p:cNvPr id="5" name="Notes Placeholder 4"/>
          <p:cNvSpPr>
            <a:spLocks noGrp="1"/>
          </p:cNvSpPr>
          <p:nvPr>
            <p:ph type="body" sz="quarter" idx="3"/>
          </p:nvPr>
        </p:nvSpPr>
        <p:spPr>
          <a:xfrm>
            <a:off x="702628" y="4481532"/>
            <a:ext cx="5621020" cy="3666708"/>
          </a:xfrm>
          <a:prstGeom prst="rect">
            <a:avLst/>
          </a:prstGeom>
        </p:spPr>
        <p:txBody>
          <a:bodyPr vert="horz" lIns="93360" tIns="46680" rIns="93360" bIns="4668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45046"/>
            <a:ext cx="3044719" cy="467230"/>
          </a:xfrm>
          <a:prstGeom prst="rect">
            <a:avLst/>
          </a:prstGeom>
        </p:spPr>
        <p:txBody>
          <a:bodyPr vert="horz" lIns="93360" tIns="46680" rIns="93360" bIns="46680" rtlCol="0" anchor="b"/>
          <a:lstStyle>
            <a:lvl1pPr algn="l">
              <a:defRPr sz="1200"/>
            </a:lvl1pPr>
          </a:lstStyle>
          <a:p>
            <a:endParaRPr lang="en-US"/>
          </a:p>
        </p:txBody>
      </p:sp>
      <p:sp>
        <p:nvSpPr>
          <p:cNvPr id="7" name="Slide Number Placeholder 6"/>
          <p:cNvSpPr>
            <a:spLocks noGrp="1"/>
          </p:cNvSpPr>
          <p:nvPr>
            <p:ph type="sldNum" sz="quarter" idx="5"/>
          </p:nvPr>
        </p:nvSpPr>
        <p:spPr>
          <a:xfrm>
            <a:off x="3979930" y="8845046"/>
            <a:ext cx="3044719" cy="467230"/>
          </a:xfrm>
          <a:prstGeom prst="rect">
            <a:avLst/>
          </a:prstGeom>
        </p:spPr>
        <p:txBody>
          <a:bodyPr vert="horz" lIns="93360" tIns="46680" rIns="93360" bIns="46680" rtlCol="0" anchor="b"/>
          <a:lstStyle>
            <a:lvl1pPr algn="r">
              <a:defRPr sz="1200"/>
            </a:lvl1pPr>
          </a:lstStyle>
          <a:p>
            <a:fld id="{6662BC77-4955-4E6B-BFC9-8B00E14BF46E}" type="slidenum">
              <a:rPr lang="en-US" smtClean="0"/>
              <a:t>‹#›</a:t>
            </a:fld>
            <a:endParaRPr lang="en-US"/>
          </a:p>
        </p:txBody>
      </p:sp>
    </p:spTree>
    <p:extLst>
      <p:ext uri="{BB962C8B-B14F-4D97-AF65-F5344CB8AC3E}">
        <p14:creationId xmlns:p14="http://schemas.microsoft.com/office/powerpoint/2010/main" val="14662377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3602">
              <a:defRPr/>
            </a:pPr>
            <a:r>
              <a:rPr lang="en-US" baseline="0" dirty="0"/>
              <a:t>Wolf logo</a:t>
            </a:r>
          </a:p>
        </p:txBody>
      </p:sp>
      <p:sp>
        <p:nvSpPr>
          <p:cNvPr id="4" name="Slide Number Placeholder 3"/>
          <p:cNvSpPr>
            <a:spLocks noGrp="1"/>
          </p:cNvSpPr>
          <p:nvPr>
            <p:ph type="sldNum" sz="quarter" idx="10"/>
          </p:nvPr>
        </p:nvSpPr>
        <p:spPr/>
        <p:txBody>
          <a:bodyPr/>
          <a:lstStyle/>
          <a:p>
            <a:fld id="{567BB3EB-AAC6-46CE-9240-E3FD99700196}" type="slidenum">
              <a:rPr lang="en-US" smtClean="0">
                <a:solidFill>
                  <a:prstClr val="black"/>
                </a:solidFill>
              </a:rPr>
              <a:pPr/>
              <a:t>1</a:t>
            </a:fld>
            <a:endParaRPr lang="en-US">
              <a:solidFill>
                <a:prstClr val="black"/>
              </a:solidFill>
            </a:endParaRPr>
          </a:p>
        </p:txBody>
      </p:sp>
    </p:spTree>
    <p:extLst>
      <p:ext uri="{BB962C8B-B14F-4D97-AF65-F5344CB8AC3E}">
        <p14:creationId xmlns:p14="http://schemas.microsoft.com/office/powerpoint/2010/main" val="30662327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smtClean="0"/>
              <a:t>Todays presentation includes:</a:t>
            </a:r>
          </a:p>
          <a:p>
            <a:endParaRPr lang="en-US" baseline="0" dirty="0"/>
          </a:p>
        </p:txBody>
      </p:sp>
      <p:sp>
        <p:nvSpPr>
          <p:cNvPr id="4" name="Slide Number Placeholder 3"/>
          <p:cNvSpPr>
            <a:spLocks noGrp="1"/>
          </p:cNvSpPr>
          <p:nvPr>
            <p:ph type="sldNum" sz="quarter" idx="10"/>
          </p:nvPr>
        </p:nvSpPr>
        <p:spPr/>
        <p:txBody>
          <a:bodyPr/>
          <a:lstStyle/>
          <a:p>
            <a:fld id="{6662BC77-4955-4E6B-BFC9-8B00E14BF46E}" type="slidenum">
              <a:rPr lang="en-US" smtClean="0"/>
              <a:t>2</a:t>
            </a:fld>
            <a:endParaRPr lang="en-US"/>
          </a:p>
        </p:txBody>
      </p:sp>
    </p:spTree>
    <p:extLst>
      <p:ext uri="{BB962C8B-B14F-4D97-AF65-F5344CB8AC3E}">
        <p14:creationId xmlns:p14="http://schemas.microsoft.com/office/powerpoint/2010/main" val="23605375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What is the tribal approach to solving problems in the Tucannon?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The First Foods approach requires us to get our heads out of the channel and look for restoration opportunities on the floodplain and uplands.  The holistic approach is necessary to provide for all first foods within the seasonal round.  </a:t>
            </a:r>
          </a:p>
          <a:p>
            <a:pPr marL="171450" indent="-171450">
              <a:buFont typeface="Arial" panose="020B0604020202020204" pitchFamily="34" charset="0"/>
              <a:buChar char="•"/>
            </a:pP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Rebuilding ecological resilience within these river systems, means putting the missing ecological pieces (think River Vision touchstones) back in place like puzzle pieces, allowing these systems to once</a:t>
            </a:r>
            <a:r>
              <a:rPr lang="en-US" sz="1200" kern="1200" baseline="0" dirty="0">
                <a:solidFill>
                  <a:schemeClr val="tx1"/>
                </a:solidFill>
                <a:effectLst/>
                <a:latin typeface="+mn-lt"/>
                <a:ea typeface="+mn-ea"/>
                <a:cs typeface="+mn-cs"/>
              </a:rPr>
              <a:t> again be</a:t>
            </a:r>
            <a:r>
              <a:rPr lang="en-US" sz="1200" kern="1200" dirty="0">
                <a:solidFill>
                  <a:schemeClr val="tx1"/>
                </a:solidFill>
                <a:effectLst/>
                <a:latin typeface="+mn-lt"/>
                <a:ea typeface="+mn-ea"/>
                <a:cs typeface="+mn-cs"/>
              </a:rPr>
              <a:t> resistant to disturbance</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so the existing channel processes and forms</a:t>
            </a:r>
            <a:r>
              <a:rPr lang="en-US" sz="1200" kern="1200" baseline="0" dirty="0">
                <a:solidFill>
                  <a:schemeClr val="tx1"/>
                </a:solidFill>
                <a:effectLst/>
                <a:latin typeface="+mn-lt"/>
                <a:ea typeface="+mn-ea"/>
                <a:cs typeface="+mn-cs"/>
              </a:rPr>
              <a:t> are</a:t>
            </a:r>
            <a:r>
              <a:rPr lang="en-US" sz="1200" kern="1200" dirty="0">
                <a:solidFill>
                  <a:schemeClr val="tx1"/>
                </a:solidFill>
                <a:effectLst/>
                <a:latin typeface="+mn-lt"/>
                <a:ea typeface="+mn-ea"/>
                <a:cs typeface="+mn-cs"/>
              </a:rPr>
              <a:t> recognizable to the native species that depend on them. (Fuller et al. 2019, Tullos et al. 2021)  </a:t>
            </a:r>
          </a:p>
          <a:p>
            <a:pPr marL="171450" indent="-171450">
              <a:buFont typeface="Arial" panose="020B0604020202020204" pitchFamily="34" charset="0"/>
              <a:buChar char="•"/>
            </a:pP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Resilient river</a:t>
            </a:r>
            <a:r>
              <a:rPr lang="en-US" sz="1200" kern="1200" baseline="0" dirty="0">
                <a:solidFill>
                  <a:schemeClr val="tx1"/>
                </a:solidFill>
                <a:effectLst/>
                <a:latin typeface="+mn-lt"/>
                <a:ea typeface="+mn-ea"/>
                <a:cs typeface="+mn-cs"/>
              </a:rPr>
              <a:t> systems</a:t>
            </a:r>
            <a:r>
              <a:rPr lang="en-US" sz="1200" kern="1200" dirty="0">
                <a:solidFill>
                  <a:schemeClr val="tx1"/>
                </a:solidFill>
                <a:effectLst/>
                <a:latin typeface="+mn-lt"/>
                <a:ea typeface="+mn-ea"/>
                <a:cs typeface="+mn-cs"/>
              </a:rPr>
              <a:t> not only provide good places for fish and wildlife, but also protect communities from flooding, droughts</a:t>
            </a:r>
            <a:r>
              <a:rPr lang="en-US" sz="1200" kern="1200" baseline="0" dirty="0">
                <a:solidFill>
                  <a:schemeClr val="tx1"/>
                </a:solidFill>
                <a:effectLst/>
                <a:latin typeface="+mn-lt"/>
                <a:ea typeface="+mn-ea"/>
                <a:cs typeface="+mn-cs"/>
              </a:rPr>
              <a:t> and wildfire.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The aquatic biota touchstone functions as a response variable to the other four River Vision touchstones.</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The Seasonal Round displays the first food resources that the tribes subsisted on each month of the year.</a:t>
            </a:r>
          </a:p>
          <a:p>
            <a:r>
              <a:rPr lang="en-US"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fld id="{6662BC77-4955-4E6B-BFC9-8B00E14BF46E}" type="slidenum">
              <a:rPr lang="en-US" smtClean="0"/>
              <a:t>3</a:t>
            </a:fld>
            <a:endParaRPr lang="en-US"/>
          </a:p>
        </p:txBody>
      </p:sp>
    </p:spTree>
    <p:extLst>
      <p:ext uri="{BB962C8B-B14F-4D97-AF65-F5344CB8AC3E}">
        <p14:creationId xmlns:p14="http://schemas.microsoft.com/office/powerpoint/2010/main" val="308504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662BC77-4955-4E6B-BFC9-8B00E14BF46E}" type="slidenum">
              <a:rPr lang="en-US" smtClean="0"/>
              <a:t>4</a:t>
            </a:fld>
            <a:endParaRPr lang="en-US"/>
          </a:p>
        </p:txBody>
      </p:sp>
    </p:spTree>
    <p:extLst>
      <p:ext uri="{BB962C8B-B14F-4D97-AF65-F5344CB8AC3E}">
        <p14:creationId xmlns:p14="http://schemas.microsoft.com/office/powerpoint/2010/main" val="19524076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662BC77-4955-4E6B-BFC9-8B00E14BF46E}" type="slidenum">
              <a:rPr lang="en-US" smtClean="0"/>
              <a:t>5</a:t>
            </a:fld>
            <a:endParaRPr lang="en-US"/>
          </a:p>
        </p:txBody>
      </p:sp>
    </p:spTree>
    <p:extLst>
      <p:ext uri="{BB962C8B-B14F-4D97-AF65-F5344CB8AC3E}">
        <p14:creationId xmlns:p14="http://schemas.microsoft.com/office/powerpoint/2010/main" val="17499189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baseline="0" dirty="0"/>
              <a:t>Now I want to focus on our work in PA-27/28.</a:t>
            </a:r>
          </a:p>
          <a:p>
            <a:pPr marL="171450" indent="-171450">
              <a:buFont typeface="Arial" panose="020B0604020202020204" pitchFamily="34" charset="0"/>
              <a:buChar char="•"/>
            </a:pPr>
            <a:r>
              <a:rPr lang="en-US" baseline="0" dirty="0"/>
              <a:t>I’ve included the old channel traces from Barry Hecht in 1982 as a visual reference to the changes in many reaches of the Tucannon.  </a:t>
            </a:r>
          </a:p>
          <a:p>
            <a:pPr marL="171450" indent="-171450">
              <a:buFont typeface="Arial" panose="020B0604020202020204" pitchFamily="34" charset="0"/>
              <a:buChar char="•"/>
            </a:pPr>
            <a:r>
              <a:rPr lang="en-US" dirty="0"/>
              <a:t>Notice the channel</a:t>
            </a:r>
            <a:r>
              <a:rPr lang="en-US" baseline="0" dirty="0"/>
              <a:t> length and pattern changes from 1937 in blue to 1978 in red.  </a:t>
            </a:r>
          </a:p>
          <a:p>
            <a:pPr marL="171450" indent="-171450">
              <a:buFont typeface="Arial" panose="020B0604020202020204" pitchFamily="34" charset="0"/>
              <a:buChar char="•"/>
            </a:pPr>
            <a:r>
              <a:rPr lang="en-US" baseline="0" dirty="0"/>
              <a:t>The 1937 channel length was 8,240 ft and by 1978 was reduced to 7,105 ft.</a:t>
            </a:r>
            <a:endParaRPr lang="en-US" dirty="0"/>
          </a:p>
        </p:txBody>
      </p:sp>
      <p:sp>
        <p:nvSpPr>
          <p:cNvPr id="4" name="Slide Number Placeholder 3"/>
          <p:cNvSpPr>
            <a:spLocks noGrp="1"/>
          </p:cNvSpPr>
          <p:nvPr>
            <p:ph type="sldNum" sz="quarter" idx="10"/>
          </p:nvPr>
        </p:nvSpPr>
        <p:spPr/>
        <p:txBody>
          <a:bodyPr/>
          <a:lstStyle/>
          <a:p>
            <a:fld id="{6662BC77-4955-4E6B-BFC9-8B00E14BF46E}" type="slidenum">
              <a:rPr lang="en-US" smtClean="0">
                <a:solidFill>
                  <a:prstClr val="black"/>
                </a:solidFill>
              </a:rPr>
              <a:pPr/>
              <a:t>6</a:t>
            </a:fld>
            <a:endParaRPr lang="en-US">
              <a:solidFill>
                <a:prstClr val="black"/>
              </a:solidFill>
            </a:endParaRPr>
          </a:p>
        </p:txBody>
      </p:sp>
    </p:spTree>
    <p:extLst>
      <p:ext uri="{BB962C8B-B14F-4D97-AF65-F5344CB8AC3E}">
        <p14:creationId xmlns:p14="http://schemas.microsoft.com/office/powerpoint/2010/main" val="6365046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fld id="{6662BC77-4955-4E6B-BFC9-8B00E14BF46E}" type="slidenum">
              <a:rPr lang="en-US" smtClean="0"/>
              <a:t>7</a:t>
            </a:fld>
            <a:endParaRPr lang="en-US"/>
          </a:p>
        </p:txBody>
      </p:sp>
    </p:spTree>
    <p:extLst>
      <p:ext uri="{BB962C8B-B14F-4D97-AF65-F5344CB8AC3E}">
        <p14:creationId xmlns:p14="http://schemas.microsoft.com/office/powerpoint/2010/main" val="15775109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Add plans PDF</a:t>
            </a:r>
          </a:p>
        </p:txBody>
      </p:sp>
      <p:sp>
        <p:nvSpPr>
          <p:cNvPr id="4" name="Slide Number Placeholder 3"/>
          <p:cNvSpPr>
            <a:spLocks noGrp="1"/>
          </p:cNvSpPr>
          <p:nvPr>
            <p:ph type="sldNum" sz="quarter" idx="10"/>
          </p:nvPr>
        </p:nvSpPr>
        <p:spPr/>
        <p:txBody>
          <a:bodyPr/>
          <a:lstStyle/>
          <a:p>
            <a:fld id="{6662BC77-4955-4E6B-BFC9-8B00E14BF46E}" type="slidenum">
              <a:rPr lang="en-US" smtClean="0"/>
              <a:t>8</a:t>
            </a:fld>
            <a:endParaRPr lang="en-US"/>
          </a:p>
        </p:txBody>
      </p:sp>
    </p:spTree>
    <p:extLst>
      <p:ext uri="{BB962C8B-B14F-4D97-AF65-F5344CB8AC3E}">
        <p14:creationId xmlns:p14="http://schemas.microsoft.com/office/powerpoint/2010/main" val="16043977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Design process</a:t>
            </a:r>
          </a:p>
        </p:txBody>
      </p:sp>
      <p:sp>
        <p:nvSpPr>
          <p:cNvPr id="4" name="Slide Number Placeholder 3"/>
          <p:cNvSpPr>
            <a:spLocks noGrp="1"/>
          </p:cNvSpPr>
          <p:nvPr>
            <p:ph type="sldNum" sz="quarter" idx="5"/>
          </p:nvPr>
        </p:nvSpPr>
        <p:spPr/>
        <p:txBody>
          <a:bodyPr/>
          <a:lstStyle/>
          <a:p>
            <a:fld id="{6662BC77-4955-4E6B-BFC9-8B00E14BF46E}" type="slidenum">
              <a:rPr lang="en-US" smtClean="0"/>
              <a:t>9</a:t>
            </a:fld>
            <a:endParaRPr lang="en-US"/>
          </a:p>
        </p:txBody>
      </p:sp>
    </p:spTree>
    <p:extLst>
      <p:ext uri="{BB962C8B-B14F-4D97-AF65-F5344CB8AC3E}">
        <p14:creationId xmlns:p14="http://schemas.microsoft.com/office/powerpoint/2010/main" val="2641022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Existing – single threaded channel, very little wood</a:t>
            </a:r>
          </a:p>
          <a:p>
            <a:r>
              <a:rPr lang="en-US" dirty="0"/>
              <a:t>Prop – multithreaded channel with side channels and wood habitat structures in the channel and across the floodplain</a:t>
            </a:r>
          </a:p>
        </p:txBody>
      </p:sp>
      <p:sp>
        <p:nvSpPr>
          <p:cNvPr id="4" name="Slide Number Placeholder 3"/>
          <p:cNvSpPr>
            <a:spLocks noGrp="1"/>
          </p:cNvSpPr>
          <p:nvPr>
            <p:ph type="sldNum" sz="quarter" idx="5"/>
          </p:nvPr>
        </p:nvSpPr>
        <p:spPr/>
        <p:txBody>
          <a:bodyPr/>
          <a:lstStyle/>
          <a:p>
            <a:fld id="{6662BC77-4955-4E6B-BFC9-8B00E14BF46E}" type="slidenum">
              <a:rPr lang="en-US" smtClean="0"/>
              <a:t>11</a:t>
            </a:fld>
            <a:endParaRPr lang="en-US"/>
          </a:p>
        </p:txBody>
      </p:sp>
    </p:spTree>
    <p:extLst>
      <p:ext uri="{BB962C8B-B14F-4D97-AF65-F5344CB8AC3E}">
        <p14:creationId xmlns:p14="http://schemas.microsoft.com/office/powerpoint/2010/main" val="1241406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Change photo to stream</a:t>
            </a:r>
          </a:p>
        </p:txBody>
      </p:sp>
      <p:sp>
        <p:nvSpPr>
          <p:cNvPr id="4" name="Slide Number Placeholder 3"/>
          <p:cNvSpPr>
            <a:spLocks noGrp="1"/>
          </p:cNvSpPr>
          <p:nvPr>
            <p:ph type="sldNum" sz="quarter" idx="10"/>
          </p:nvPr>
        </p:nvSpPr>
        <p:spPr/>
        <p:txBody>
          <a:bodyPr/>
          <a:lstStyle/>
          <a:p>
            <a:fld id="{6662BC77-4955-4E6B-BFC9-8B00E14BF46E}" type="slidenum">
              <a:rPr lang="en-US" smtClean="0"/>
              <a:t>14</a:t>
            </a:fld>
            <a:endParaRPr lang="en-US"/>
          </a:p>
        </p:txBody>
      </p:sp>
    </p:spTree>
    <p:extLst>
      <p:ext uri="{BB962C8B-B14F-4D97-AF65-F5344CB8AC3E}">
        <p14:creationId xmlns:p14="http://schemas.microsoft.com/office/powerpoint/2010/main" val="30070376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Change photo to stream</a:t>
            </a:r>
          </a:p>
        </p:txBody>
      </p:sp>
      <p:sp>
        <p:nvSpPr>
          <p:cNvPr id="4" name="Slide Number Placeholder 3"/>
          <p:cNvSpPr>
            <a:spLocks noGrp="1"/>
          </p:cNvSpPr>
          <p:nvPr>
            <p:ph type="sldNum" sz="quarter" idx="10"/>
          </p:nvPr>
        </p:nvSpPr>
        <p:spPr/>
        <p:txBody>
          <a:bodyPr/>
          <a:lstStyle/>
          <a:p>
            <a:fld id="{6662BC77-4955-4E6B-BFC9-8B00E14BF46E}" type="slidenum">
              <a:rPr lang="en-US" smtClean="0"/>
              <a:t>15</a:t>
            </a:fld>
            <a:endParaRPr lang="en-US"/>
          </a:p>
        </p:txBody>
      </p:sp>
    </p:spTree>
    <p:extLst>
      <p:ext uri="{BB962C8B-B14F-4D97-AF65-F5344CB8AC3E}">
        <p14:creationId xmlns:p14="http://schemas.microsoft.com/office/powerpoint/2010/main" val="34184926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Modeling intro</a:t>
            </a:r>
          </a:p>
        </p:txBody>
      </p:sp>
      <p:sp>
        <p:nvSpPr>
          <p:cNvPr id="4" name="Slide Number Placeholder 3"/>
          <p:cNvSpPr>
            <a:spLocks noGrp="1"/>
          </p:cNvSpPr>
          <p:nvPr>
            <p:ph type="sldNum" sz="quarter" idx="5"/>
          </p:nvPr>
        </p:nvSpPr>
        <p:spPr/>
        <p:txBody>
          <a:bodyPr/>
          <a:lstStyle/>
          <a:p>
            <a:fld id="{6662BC77-4955-4E6B-BFC9-8B00E14BF46E}" type="slidenum">
              <a:rPr lang="en-US" smtClean="0"/>
              <a:t>16</a:t>
            </a:fld>
            <a:endParaRPr lang="en-US"/>
          </a:p>
        </p:txBody>
      </p:sp>
    </p:spTree>
    <p:extLst>
      <p:ext uri="{BB962C8B-B14F-4D97-AF65-F5344CB8AC3E}">
        <p14:creationId xmlns:p14="http://schemas.microsoft.com/office/powerpoint/2010/main" val="26539349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662BC77-4955-4E6B-BFC9-8B00E14BF46E}" type="slidenum">
              <a:rPr lang="en-US" smtClean="0"/>
              <a:t>17</a:t>
            </a:fld>
            <a:endParaRPr lang="en-US"/>
          </a:p>
        </p:txBody>
      </p:sp>
    </p:spTree>
    <p:extLst>
      <p:ext uri="{BB962C8B-B14F-4D97-AF65-F5344CB8AC3E}">
        <p14:creationId xmlns:p14="http://schemas.microsoft.com/office/powerpoint/2010/main" val="17100642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662BC77-4955-4E6B-BFC9-8B00E14BF46E}" type="slidenum">
              <a:rPr lang="en-US" smtClean="0"/>
              <a:t>18</a:t>
            </a:fld>
            <a:endParaRPr lang="en-US"/>
          </a:p>
        </p:txBody>
      </p:sp>
    </p:spTree>
    <p:extLst>
      <p:ext uri="{BB962C8B-B14F-4D97-AF65-F5344CB8AC3E}">
        <p14:creationId xmlns:p14="http://schemas.microsoft.com/office/powerpoint/2010/main" val="29497433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662BC77-4955-4E6B-BFC9-8B00E14BF46E}" type="slidenum">
              <a:rPr lang="en-US" smtClean="0"/>
              <a:t>19</a:t>
            </a:fld>
            <a:endParaRPr lang="en-US"/>
          </a:p>
        </p:txBody>
      </p:sp>
    </p:spTree>
    <p:extLst>
      <p:ext uri="{BB962C8B-B14F-4D97-AF65-F5344CB8AC3E}">
        <p14:creationId xmlns:p14="http://schemas.microsoft.com/office/powerpoint/2010/main" val="4532236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Combine with previous</a:t>
            </a:r>
          </a:p>
        </p:txBody>
      </p:sp>
      <p:sp>
        <p:nvSpPr>
          <p:cNvPr id="4" name="Slide Number Placeholder 3"/>
          <p:cNvSpPr>
            <a:spLocks noGrp="1"/>
          </p:cNvSpPr>
          <p:nvPr>
            <p:ph type="sldNum" sz="quarter" idx="5"/>
          </p:nvPr>
        </p:nvSpPr>
        <p:spPr/>
        <p:txBody>
          <a:bodyPr/>
          <a:lstStyle/>
          <a:p>
            <a:fld id="{6662BC77-4955-4E6B-BFC9-8B00E14BF46E}" type="slidenum">
              <a:rPr lang="en-US" smtClean="0"/>
              <a:t>20</a:t>
            </a:fld>
            <a:endParaRPr lang="en-US"/>
          </a:p>
        </p:txBody>
      </p:sp>
    </p:spTree>
    <p:extLst>
      <p:ext uri="{BB962C8B-B14F-4D97-AF65-F5344CB8AC3E}">
        <p14:creationId xmlns:p14="http://schemas.microsoft.com/office/powerpoint/2010/main" val="36466049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662BC77-4955-4E6B-BFC9-8B00E14BF46E}" type="slidenum">
              <a:rPr lang="en-US" smtClean="0"/>
              <a:t>21</a:t>
            </a:fld>
            <a:endParaRPr lang="en-US"/>
          </a:p>
        </p:txBody>
      </p:sp>
    </p:spTree>
    <p:extLst>
      <p:ext uri="{BB962C8B-B14F-4D97-AF65-F5344CB8AC3E}">
        <p14:creationId xmlns:p14="http://schemas.microsoft.com/office/powerpoint/2010/main" val="22225288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Extend to full slide and clean up pictures</a:t>
            </a:r>
          </a:p>
          <a:p>
            <a:endParaRPr lang="en-US" dirty="0"/>
          </a:p>
        </p:txBody>
      </p:sp>
      <p:sp>
        <p:nvSpPr>
          <p:cNvPr id="4" name="Slide Number Placeholder 3"/>
          <p:cNvSpPr>
            <a:spLocks noGrp="1"/>
          </p:cNvSpPr>
          <p:nvPr>
            <p:ph type="sldNum" sz="quarter" idx="5"/>
          </p:nvPr>
        </p:nvSpPr>
        <p:spPr/>
        <p:txBody>
          <a:bodyPr/>
          <a:lstStyle/>
          <a:p>
            <a:fld id="{6662BC77-4955-4E6B-BFC9-8B00E14BF46E}" type="slidenum">
              <a:rPr lang="en-US" smtClean="0"/>
              <a:t>22</a:t>
            </a:fld>
            <a:endParaRPr lang="en-US"/>
          </a:p>
        </p:txBody>
      </p:sp>
    </p:spTree>
    <p:extLst>
      <p:ext uri="{BB962C8B-B14F-4D97-AF65-F5344CB8AC3E}">
        <p14:creationId xmlns:p14="http://schemas.microsoft.com/office/powerpoint/2010/main" val="13277796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Extend to full slide</a:t>
            </a:r>
          </a:p>
        </p:txBody>
      </p:sp>
      <p:sp>
        <p:nvSpPr>
          <p:cNvPr id="4" name="Slide Number Placeholder 3"/>
          <p:cNvSpPr>
            <a:spLocks noGrp="1"/>
          </p:cNvSpPr>
          <p:nvPr>
            <p:ph type="sldNum" sz="quarter" idx="5"/>
          </p:nvPr>
        </p:nvSpPr>
        <p:spPr/>
        <p:txBody>
          <a:bodyPr/>
          <a:lstStyle/>
          <a:p>
            <a:fld id="{6662BC77-4955-4E6B-BFC9-8B00E14BF46E}" type="slidenum">
              <a:rPr lang="en-US" smtClean="0"/>
              <a:t>23</a:t>
            </a:fld>
            <a:endParaRPr lang="en-US"/>
          </a:p>
        </p:txBody>
      </p:sp>
    </p:spTree>
    <p:extLst>
      <p:ext uri="{BB962C8B-B14F-4D97-AF65-F5344CB8AC3E}">
        <p14:creationId xmlns:p14="http://schemas.microsoft.com/office/powerpoint/2010/main" val="17828857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Currently we are working on floodplain connection project on private lands in PA-27/28.1 near King Grade.  The originally plan for Phase 1 included all the in-channel work, but because of delays caused by covid 19, Phase 1 work was cut in half.  The first part of Phase 1 was completed in the summer of 2020 – with work starting in the middle of the project area.  The in-channel work included 350 large trees both in channel and on the floodplain to help reduce velocities and increase depth thru this site.  An existing ditch was filled, and side channels were excavated to help reconnect the floodplain.</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Phase 2 completed this summer (2021) – completes the in-channel work, occurring both upstream and downstream of the</a:t>
            </a:r>
            <a:r>
              <a:rPr lang="en-US" sz="1200" kern="1200" baseline="0" dirty="0">
                <a:solidFill>
                  <a:schemeClr val="tx1"/>
                </a:solidFill>
                <a:effectLst/>
                <a:latin typeface="+mn-lt"/>
                <a:ea typeface="+mn-ea"/>
                <a:cs typeface="+mn-cs"/>
              </a:rPr>
              <a:t> 1</a:t>
            </a:r>
            <a:r>
              <a:rPr lang="en-US" sz="1200" kern="1200" baseline="30000" dirty="0">
                <a:solidFill>
                  <a:schemeClr val="tx1"/>
                </a:solidFill>
                <a:effectLst/>
                <a:latin typeface="+mn-lt"/>
                <a:ea typeface="+mn-ea"/>
                <a:cs typeface="+mn-cs"/>
              </a:rPr>
              <a:t>st</a:t>
            </a:r>
            <a:r>
              <a:rPr lang="en-US" sz="1200" kern="1200" baseline="0" dirty="0">
                <a:solidFill>
                  <a:schemeClr val="tx1"/>
                </a:solidFill>
                <a:effectLst/>
                <a:latin typeface="+mn-lt"/>
                <a:ea typeface="+mn-ea"/>
                <a:cs typeface="+mn-cs"/>
              </a:rPr>
              <a:t> Phase</a:t>
            </a:r>
            <a:r>
              <a:rPr lang="en-US" sz="1200" kern="1200" dirty="0">
                <a:solidFill>
                  <a:schemeClr val="tx1"/>
                </a:solidFill>
                <a:effectLst/>
                <a:latin typeface="+mn-lt"/>
                <a:ea typeface="+mn-ea"/>
                <a:cs typeface="+mn-cs"/>
              </a:rPr>
              <a:t>.  A</a:t>
            </a:r>
            <a:r>
              <a:rPr lang="en-US" sz="1200" kern="1200" baseline="0" dirty="0">
                <a:solidFill>
                  <a:schemeClr val="tx1"/>
                </a:solidFill>
                <a:effectLst/>
                <a:latin typeface="+mn-lt"/>
                <a:ea typeface="+mn-ea"/>
                <a:cs typeface="+mn-cs"/>
              </a:rPr>
              <a:t>n additional</a:t>
            </a:r>
            <a:r>
              <a:rPr lang="en-US" sz="1200" kern="1200" dirty="0">
                <a:solidFill>
                  <a:schemeClr val="tx1"/>
                </a:solidFill>
                <a:effectLst/>
                <a:latin typeface="+mn-lt"/>
                <a:ea typeface="+mn-ea"/>
                <a:cs typeface="+mn-cs"/>
              </a:rPr>
              <a:t> 350 large trees were placed in the channel and on the floodplain.  There were 3 large channel spanning</a:t>
            </a:r>
            <a:r>
              <a:rPr lang="en-US" sz="1200" kern="1200" baseline="0" dirty="0">
                <a:solidFill>
                  <a:schemeClr val="tx1"/>
                </a:solidFill>
                <a:effectLst/>
                <a:latin typeface="+mn-lt"/>
                <a:ea typeface="+mn-ea"/>
                <a:cs typeface="+mn-cs"/>
              </a:rPr>
              <a:t> log jams</a:t>
            </a:r>
            <a:r>
              <a:rPr lang="en-US" sz="1200" kern="1200" dirty="0">
                <a:solidFill>
                  <a:schemeClr val="tx1"/>
                </a:solidFill>
                <a:effectLst/>
                <a:latin typeface="+mn-lt"/>
                <a:ea typeface="+mn-ea"/>
                <a:cs typeface="+mn-cs"/>
              </a:rPr>
              <a:t> to help dissipate velocities at the bottom end of the project area, before the river leaves the landowner’s property.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Phase 3 – Plans for 2022, include Irrigation efficiencies, water rights transfers and a 13 acre floodplain easement.  Before starting restoration in the floodplain, we are working with our landowners and the tribe’s water transactions program to plan the modifications to the irrigation infrastructure on the property.  To help offset the costs of the irrigation efficiencies, we plan to compete a floodplain easement and transfer water back instream.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Phase 4- is the 13 acres of floodplain reconnection.  This project is still in the early planning phase, but the design is expected once phase 3 is complete.  We anticipate having one full year of irrigation efficiency to make sure the farm is operating properly, before we start construction on the floodplain connectivity.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floodplain acres are currently the most productive part of the property, so we want to make sure the newly installed irrigation in</a:t>
            </a:r>
            <a:r>
              <a:rPr lang="en-US" sz="1200" kern="1200" baseline="0" dirty="0">
                <a:solidFill>
                  <a:schemeClr val="tx1"/>
                </a:solidFill>
                <a:effectLst/>
                <a:latin typeface="+mn-lt"/>
                <a:ea typeface="+mn-ea"/>
                <a:cs typeface="+mn-cs"/>
              </a:rPr>
              <a:t> the</a:t>
            </a:r>
            <a:r>
              <a:rPr lang="en-US" sz="1200" kern="1200" dirty="0">
                <a:solidFill>
                  <a:schemeClr val="tx1"/>
                </a:solidFill>
                <a:effectLst/>
                <a:latin typeface="+mn-lt"/>
                <a:ea typeface="+mn-ea"/>
                <a:cs typeface="+mn-cs"/>
              </a:rPr>
              <a:t> upland fields help offset any losses caused by the conversion of the lower field back to floodplain.  As you can tell by the photo, plans need to be made to revegetate the lower field, before water is turned out there on an annual basis so</a:t>
            </a:r>
            <a:r>
              <a:rPr lang="en-US" sz="1200" kern="1200" baseline="0" dirty="0">
                <a:solidFill>
                  <a:schemeClr val="tx1"/>
                </a:solidFill>
                <a:effectLst/>
                <a:latin typeface="+mn-lt"/>
                <a:ea typeface="+mn-ea"/>
                <a:cs typeface="+mn-cs"/>
              </a:rPr>
              <a:t> we don’t have</a:t>
            </a:r>
            <a:r>
              <a:rPr lang="en-US" sz="1200" kern="1200" dirty="0">
                <a:solidFill>
                  <a:schemeClr val="tx1"/>
                </a:solidFill>
                <a:effectLst/>
                <a:latin typeface="+mn-lt"/>
                <a:ea typeface="+mn-ea"/>
                <a:cs typeface="+mn-cs"/>
              </a:rPr>
              <a:t> any unintended short-term temperatures increases during the summer.</a:t>
            </a:r>
          </a:p>
          <a:p>
            <a:endParaRPr lang="en-US" dirty="0"/>
          </a:p>
        </p:txBody>
      </p:sp>
      <p:sp>
        <p:nvSpPr>
          <p:cNvPr id="4" name="Slide Number Placeholder 3"/>
          <p:cNvSpPr>
            <a:spLocks noGrp="1"/>
          </p:cNvSpPr>
          <p:nvPr>
            <p:ph type="sldNum" sz="quarter" idx="10"/>
          </p:nvPr>
        </p:nvSpPr>
        <p:spPr/>
        <p:txBody>
          <a:bodyPr/>
          <a:lstStyle/>
          <a:p>
            <a:fld id="{6662BC77-4955-4E6B-BFC9-8B00E14BF46E}" type="slidenum">
              <a:rPr lang="en-US" smtClean="0"/>
              <a:t>24</a:t>
            </a:fld>
            <a:endParaRPr lang="en-US"/>
          </a:p>
        </p:txBody>
      </p:sp>
    </p:spTree>
    <p:extLst>
      <p:ext uri="{BB962C8B-B14F-4D97-AF65-F5344CB8AC3E}">
        <p14:creationId xmlns:p14="http://schemas.microsoft.com/office/powerpoint/2010/main" val="12357401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When building side channels we are mindful not to further incise the channel network, or lock the system to its existing bed configuration.  We are looking for channel aggradation and are expecting the river to do most of the work.  Often we start the side channels, with pilot cuts and let the river do the rest of the work.</a:t>
            </a:r>
          </a:p>
          <a:p>
            <a:endParaRPr lang="en-US" dirty="0"/>
          </a:p>
        </p:txBody>
      </p:sp>
      <p:sp>
        <p:nvSpPr>
          <p:cNvPr id="4" name="Slide Number Placeholder 3"/>
          <p:cNvSpPr>
            <a:spLocks noGrp="1"/>
          </p:cNvSpPr>
          <p:nvPr>
            <p:ph type="sldNum" sz="quarter" idx="10"/>
          </p:nvPr>
        </p:nvSpPr>
        <p:spPr/>
        <p:txBody>
          <a:bodyPr/>
          <a:lstStyle/>
          <a:p>
            <a:fld id="{6662BC77-4955-4E6B-BFC9-8B00E14BF46E}" type="slidenum">
              <a:rPr lang="en-US" smtClean="0"/>
              <a:t>25</a:t>
            </a:fld>
            <a:endParaRPr lang="en-US"/>
          </a:p>
        </p:txBody>
      </p:sp>
    </p:spTree>
    <p:extLst>
      <p:ext uri="{BB962C8B-B14F-4D97-AF65-F5344CB8AC3E}">
        <p14:creationId xmlns:p14="http://schemas.microsoft.com/office/powerpoint/2010/main" val="37650177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Complexity is very important for salmon at all life stages, this condition vastly increases the number of available habitat units over the single thread channel.</a:t>
            </a:r>
          </a:p>
          <a:p>
            <a:endParaRPr lang="en-US" dirty="0"/>
          </a:p>
        </p:txBody>
      </p:sp>
      <p:sp>
        <p:nvSpPr>
          <p:cNvPr id="4" name="Slide Number Placeholder 3"/>
          <p:cNvSpPr>
            <a:spLocks noGrp="1"/>
          </p:cNvSpPr>
          <p:nvPr>
            <p:ph type="sldNum" sz="quarter" idx="10"/>
          </p:nvPr>
        </p:nvSpPr>
        <p:spPr/>
        <p:txBody>
          <a:bodyPr/>
          <a:lstStyle/>
          <a:p>
            <a:fld id="{6662BC77-4955-4E6B-BFC9-8B00E14BF46E}" type="slidenum">
              <a:rPr lang="en-US" smtClean="0"/>
              <a:t>26</a:t>
            </a:fld>
            <a:endParaRPr lang="en-US"/>
          </a:p>
        </p:txBody>
      </p:sp>
    </p:spTree>
    <p:extLst>
      <p:ext uri="{BB962C8B-B14F-4D97-AF65-F5344CB8AC3E}">
        <p14:creationId xmlns:p14="http://schemas.microsoft.com/office/powerpoint/2010/main" val="192000616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Large wood in the channel and on the floodplain reduce velocities, causing channel aggradation while providing velocity refuge for salmon during all life stages.  </a:t>
            </a:r>
          </a:p>
          <a:p>
            <a:endParaRPr lang="en-US" dirty="0"/>
          </a:p>
        </p:txBody>
      </p:sp>
      <p:sp>
        <p:nvSpPr>
          <p:cNvPr id="4" name="Slide Number Placeholder 3"/>
          <p:cNvSpPr>
            <a:spLocks noGrp="1"/>
          </p:cNvSpPr>
          <p:nvPr>
            <p:ph type="sldNum" sz="quarter" idx="10"/>
          </p:nvPr>
        </p:nvSpPr>
        <p:spPr/>
        <p:txBody>
          <a:bodyPr/>
          <a:lstStyle/>
          <a:p>
            <a:fld id="{6662BC77-4955-4E6B-BFC9-8B00E14BF46E}" type="slidenum">
              <a:rPr lang="en-US" smtClean="0"/>
              <a:t>27</a:t>
            </a:fld>
            <a:endParaRPr lang="en-US"/>
          </a:p>
        </p:txBody>
      </p:sp>
    </p:spTree>
    <p:extLst>
      <p:ext uri="{BB962C8B-B14F-4D97-AF65-F5344CB8AC3E}">
        <p14:creationId xmlns:p14="http://schemas.microsoft.com/office/powerpoint/2010/main" val="22719021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Roughness causes gravel deposition, which is important for both </a:t>
            </a:r>
            <a:r>
              <a:rPr lang="en-US" sz="1200" kern="1200" dirty="0" err="1">
                <a:solidFill>
                  <a:schemeClr val="tx1"/>
                </a:solidFill>
                <a:effectLst/>
                <a:latin typeface="+mn-lt"/>
                <a:ea typeface="+mn-ea"/>
                <a:cs typeface="+mn-cs"/>
              </a:rPr>
              <a:t>redd</a:t>
            </a:r>
            <a:r>
              <a:rPr lang="en-US" sz="1200" kern="1200" dirty="0">
                <a:solidFill>
                  <a:schemeClr val="tx1"/>
                </a:solidFill>
                <a:effectLst/>
                <a:latin typeface="+mn-lt"/>
                <a:ea typeface="+mn-ea"/>
                <a:cs typeface="+mn-cs"/>
              </a:rPr>
              <a:t> development and for </a:t>
            </a:r>
            <a:r>
              <a:rPr lang="en-US" sz="1200" kern="1200" dirty="0" err="1">
                <a:solidFill>
                  <a:schemeClr val="tx1"/>
                </a:solidFill>
                <a:effectLst/>
                <a:latin typeface="+mn-lt"/>
                <a:ea typeface="+mn-ea"/>
                <a:cs typeface="+mn-cs"/>
              </a:rPr>
              <a:t>hyporheic</a:t>
            </a:r>
            <a:r>
              <a:rPr lang="en-US" sz="1200" kern="1200" dirty="0">
                <a:solidFill>
                  <a:schemeClr val="tx1"/>
                </a:solidFill>
                <a:effectLst/>
                <a:latin typeface="+mn-lt"/>
                <a:ea typeface="+mn-ea"/>
                <a:cs typeface="+mn-cs"/>
              </a:rPr>
              <a:t> flows.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err="1">
                <a:solidFill>
                  <a:schemeClr val="tx1"/>
                </a:solidFill>
                <a:effectLst/>
                <a:latin typeface="+mn-lt"/>
                <a:ea typeface="+mn-ea"/>
                <a:cs typeface="+mn-cs"/>
              </a:rPr>
              <a:t>Hyporheic</a:t>
            </a:r>
            <a:r>
              <a:rPr lang="en-US" sz="1200" kern="1200" dirty="0">
                <a:solidFill>
                  <a:schemeClr val="tx1"/>
                </a:solidFill>
                <a:effectLst/>
                <a:latin typeface="+mn-lt"/>
                <a:ea typeface="+mn-ea"/>
                <a:cs typeface="+mn-cs"/>
              </a:rPr>
              <a:t> flows help to replenish the ground water aquifer, think of it as re-wetting the sponge, this stored water helps decrease temperatures in the summer, but also helps increases temperature in the winter time to reduce the formation of anchor ice.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The ground water aquifer helps to extend flows further into the summer, which is beneficial to fish and wildlife, and</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Tucannon water rights users.</a:t>
            </a:r>
          </a:p>
          <a:p>
            <a:endParaRPr lang="en-US" dirty="0"/>
          </a:p>
        </p:txBody>
      </p:sp>
      <p:sp>
        <p:nvSpPr>
          <p:cNvPr id="4" name="Slide Number Placeholder 3"/>
          <p:cNvSpPr>
            <a:spLocks noGrp="1"/>
          </p:cNvSpPr>
          <p:nvPr>
            <p:ph type="sldNum" sz="quarter" idx="10"/>
          </p:nvPr>
        </p:nvSpPr>
        <p:spPr/>
        <p:txBody>
          <a:bodyPr/>
          <a:lstStyle/>
          <a:p>
            <a:fld id="{6662BC77-4955-4E6B-BFC9-8B00E14BF46E}" type="slidenum">
              <a:rPr lang="en-US" smtClean="0"/>
              <a:t>28</a:t>
            </a:fld>
            <a:endParaRPr lang="en-US"/>
          </a:p>
        </p:txBody>
      </p:sp>
    </p:spTree>
    <p:extLst>
      <p:ext uri="{BB962C8B-B14F-4D97-AF65-F5344CB8AC3E}">
        <p14:creationId xmlns:p14="http://schemas.microsoft.com/office/powerpoint/2010/main" val="147835183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662BC77-4955-4E6B-BFC9-8B00E14BF46E}" type="slidenum">
              <a:rPr lang="en-US" smtClean="0"/>
              <a:t>29</a:t>
            </a:fld>
            <a:endParaRPr lang="en-US"/>
          </a:p>
        </p:txBody>
      </p:sp>
    </p:spTree>
    <p:extLst>
      <p:ext uri="{BB962C8B-B14F-4D97-AF65-F5344CB8AC3E}">
        <p14:creationId xmlns:p14="http://schemas.microsoft.com/office/powerpoint/2010/main" val="336460843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649DAF-093F-4482-AA38-346E9A2DEE94}" type="slidenum">
              <a:rPr lang="en-US" smtClean="0">
                <a:solidFill>
                  <a:prstClr val="black"/>
                </a:solidFill>
              </a:rPr>
              <a:pPr/>
              <a:t>30</a:t>
            </a:fld>
            <a:endParaRPr lang="en-US" dirty="0">
              <a:solidFill>
                <a:prstClr val="black"/>
              </a:solidFill>
            </a:endParaRPr>
          </a:p>
        </p:txBody>
      </p:sp>
    </p:spTree>
    <p:extLst>
      <p:ext uri="{BB962C8B-B14F-4D97-AF65-F5344CB8AC3E}">
        <p14:creationId xmlns:p14="http://schemas.microsoft.com/office/powerpoint/2010/main" val="19360035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Title 8"/>
          <p:cNvSpPr>
            <a:spLocks noGrp="1"/>
          </p:cNvSpPr>
          <p:nvPr>
            <p:ph type="ctrTitle"/>
          </p:nvPr>
        </p:nvSpPr>
        <p:spPr>
          <a:xfrm>
            <a:off x="711200" y="1371600"/>
            <a:ext cx="10468864"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711200" y="3228536"/>
            <a:ext cx="10472928"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CEA93A3D-A349-4313-9BE1-9FE8785DFAD5}" type="datetimeFigureOut">
              <a:rPr lang="en-US" smtClean="0">
                <a:solidFill>
                  <a:srgbClr val="DBF5F9">
                    <a:shade val="90000"/>
                  </a:srgbClr>
                </a:solidFill>
              </a:rPr>
              <a:pPr/>
              <a:t>12/14/2021</a:t>
            </a:fld>
            <a:endParaRPr lang="en-US" dirty="0">
              <a:solidFill>
                <a:srgbClr val="DBF5F9">
                  <a:shade val="90000"/>
                </a:srgbClr>
              </a:solidFill>
            </a:endParaRPr>
          </a:p>
        </p:txBody>
      </p:sp>
      <p:sp>
        <p:nvSpPr>
          <p:cNvPr id="19" name="Footer Placeholder 18"/>
          <p:cNvSpPr>
            <a:spLocks noGrp="1"/>
          </p:cNvSpPr>
          <p:nvPr>
            <p:ph type="ftr" sz="quarter" idx="11"/>
          </p:nvPr>
        </p:nvSpPr>
        <p:spPr/>
        <p:txBody>
          <a:bodyPr/>
          <a:lstStyle/>
          <a:p>
            <a:endParaRPr lang="en-US" dirty="0">
              <a:solidFill>
                <a:srgbClr val="DBF5F9">
                  <a:shade val="90000"/>
                </a:srgbClr>
              </a:solidFill>
            </a:endParaRPr>
          </a:p>
        </p:txBody>
      </p:sp>
      <p:sp>
        <p:nvSpPr>
          <p:cNvPr id="27" name="Slide Number Placeholder 26"/>
          <p:cNvSpPr>
            <a:spLocks noGrp="1"/>
          </p:cNvSpPr>
          <p:nvPr>
            <p:ph type="sldNum" sz="quarter" idx="12"/>
          </p:nvPr>
        </p:nvSpPr>
        <p:spPr/>
        <p:txBody>
          <a:bodyPr/>
          <a:lstStyle/>
          <a:p>
            <a:fld id="{3038B724-B001-495B-B997-AAF0E1D35E98}" type="slidenum">
              <a:rPr lang="en-US" smtClean="0">
                <a:solidFill>
                  <a:srgbClr val="DBF5F9">
                    <a:shade val="90000"/>
                  </a:srgbClr>
                </a:solidFill>
              </a:rPr>
              <a:pPr/>
              <a:t>‹#›</a:t>
            </a:fld>
            <a:endParaRPr lang="en-US" dirty="0">
              <a:solidFill>
                <a:srgbClr val="DBF5F9">
                  <a:shade val="90000"/>
                </a:srgbClr>
              </a:solidFill>
            </a:endParaRPr>
          </a:p>
        </p:txBody>
      </p:sp>
    </p:spTree>
    <p:extLst>
      <p:ext uri="{BB962C8B-B14F-4D97-AF65-F5344CB8AC3E}">
        <p14:creationId xmlns:p14="http://schemas.microsoft.com/office/powerpoint/2010/main" val="42578329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EA93A3D-A349-4313-9BE1-9FE8785DFAD5}" type="datetimeFigureOut">
              <a:rPr lang="en-US" smtClean="0">
                <a:solidFill>
                  <a:srgbClr val="DBF5F9">
                    <a:shade val="90000"/>
                  </a:srgbClr>
                </a:solidFill>
              </a:rPr>
              <a:pPr/>
              <a:t>12/14/2021</a:t>
            </a:fld>
            <a:endParaRPr lang="en-US" dirty="0">
              <a:solidFill>
                <a:srgbClr val="DBF5F9">
                  <a:shade val="90000"/>
                </a:srgbClr>
              </a:solidFill>
            </a:endParaRPr>
          </a:p>
        </p:txBody>
      </p:sp>
      <p:sp>
        <p:nvSpPr>
          <p:cNvPr id="5" name="Footer Placeholder 4"/>
          <p:cNvSpPr>
            <a:spLocks noGrp="1"/>
          </p:cNvSpPr>
          <p:nvPr>
            <p:ph type="ftr" sz="quarter" idx="11"/>
          </p:nvPr>
        </p:nvSpPr>
        <p:spPr/>
        <p:txBody>
          <a:bodyPr/>
          <a:lstStyle/>
          <a:p>
            <a:endParaRPr lang="en-US" dirty="0">
              <a:solidFill>
                <a:srgbClr val="DBF5F9">
                  <a:shade val="90000"/>
                </a:srgbClr>
              </a:solidFill>
            </a:endParaRPr>
          </a:p>
        </p:txBody>
      </p:sp>
      <p:sp>
        <p:nvSpPr>
          <p:cNvPr id="6" name="Slide Number Placeholder 5"/>
          <p:cNvSpPr>
            <a:spLocks noGrp="1"/>
          </p:cNvSpPr>
          <p:nvPr>
            <p:ph type="sldNum" sz="quarter" idx="12"/>
          </p:nvPr>
        </p:nvSpPr>
        <p:spPr/>
        <p:txBody>
          <a:bodyPr/>
          <a:lstStyle/>
          <a:p>
            <a:fld id="{3038B724-B001-495B-B997-AAF0E1D35E98}" type="slidenum">
              <a:rPr lang="en-US" smtClean="0">
                <a:solidFill>
                  <a:srgbClr val="DBF5F9">
                    <a:shade val="90000"/>
                  </a:srgbClr>
                </a:solidFill>
              </a:rPr>
              <a:pPr/>
              <a:t>‹#›</a:t>
            </a:fld>
            <a:endParaRPr lang="en-US" dirty="0">
              <a:solidFill>
                <a:srgbClr val="DBF5F9">
                  <a:shade val="90000"/>
                </a:srgbClr>
              </a:solidFill>
            </a:endParaRPr>
          </a:p>
        </p:txBody>
      </p:sp>
    </p:spTree>
    <p:extLst>
      <p:ext uri="{BB962C8B-B14F-4D97-AF65-F5344CB8AC3E}">
        <p14:creationId xmlns:p14="http://schemas.microsoft.com/office/powerpoint/2010/main" val="19925429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07136" y="1316736"/>
            <a:ext cx="103632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707136" y="2704664"/>
            <a:ext cx="103632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CEA93A3D-A349-4313-9BE1-9FE8785DFAD5}" type="datetimeFigureOut">
              <a:rPr lang="en-US" smtClean="0">
                <a:solidFill>
                  <a:srgbClr val="DBF5F9">
                    <a:shade val="90000"/>
                  </a:srgbClr>
                </a:solidFill>
              </a:rPr>
              <a:pPr/>
              <a:t>12/14/2021</a:t>
            </a:fld>
            <a:endParaRPr lang="en-US" dirty="0">
              <a:solidFill>
                <a:srgbClr val="DBF5F9">
                  <a:shade val="90000"/>
                </a:srgbClr>
              </a:solidFill>
            </a:endParaRPr>
          </a:p>
        </p:txBody>
      </p:sp>
      <p:sp>
        <p:nvSpPr>
          <p:cNvPr id="5" name="Footer Placeholder 4"/>
          <p:cNvSpPr>
            <a:spLocks noGrp="1"/>
          </p:cNvSpPr>
          <p:nvPr>
            <p:ph type="ftr" sz="quarter" idx="11"/>
          </p:nvPr>
        </p:nvSpPr>
        <p:spPr/>
        <p:txBody>
          <a:bodyPr/>
          <a:lstStyle/>
          <a:p>
            <a:endParaRPr lang="en-US" dirty="0">
              <a:solidFill>
                <a:srgbClr val="DBF5F9">
                  <a:shade val="90000"/>
                </a:srgbClr>
              </a:solidFill>
            </a:endParaRPr>
          </a:p>
        </p:txBody>
      </p:sp>
      <p:sp>
        <p:nvSpPr>
          <p:cNvPr id="6" name="Slide Number Placeholder 5"/>
          <p:cNvSpPr>
            <a:spLocks noGrp="1"/>
          </p:cNvSpPr>
          <p:nvPr>
            <p:ph type="sldNum" sz="quarter" idx="12"/>
          </p:nvPr>
        </p:nvSpPr>
        <p:spPr/>
        <p:txBody>
          <a:bodyPr/>
          <a:lstStyle/>
          <a:p>
            <a:fld id="{3038B724-B001-495B-B997-AAF0E1D35E98}" type="slidenum">
              <a:rPr lang="en-US" smtClean="0">
                <a:solidFill>
                  <a:srgbClr val="DBF5F9">
                    <a:shade val="90000"/>
                  </a:srgbClr>
                </a:solidFill>
              </a:rPr>
              <a:pPr/>
              <a:t>‹#›</a:t>
            </a:fld>
            <a:endParaRPr lang="en-US" dirty="0">
              <a:solidFill>
                <a:srgbClr val="DBF5F9">
                  <a:shade val="90000"/>
                </a:srgbClr>
              </a:solidFill>
            </a:endParaRPr>
          </a:p>
        </p:txBody>
      </p:sp>
    </p:spTree>
    <p:extLst>
      <p:ext uri="{BB962C8B-B14F-4D97-AF65-F5344CB8AC3E}">
        <p14:creationId xmlns:p14="http://schemas.microsoft.com/office/powerpoint/2010/main" val="23907447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a:lstStyle/>
          <a:p>
            <a:r>
              <a:rPr kumimoji="0" lang="en-US"/>
              <a:t>Click to edit Master title style</a:t>
            </a:r>
          </a:p>
        </p:txBody>
      </p:sp>
      <p:sp>
        <p:nvSpPr>
          <p:cNvPr id="3" name="Content Placeholder 2"/>
          <p:cNvSpPr>
            <a:spLocks noGrp="1"/>
          </p:cNvSpPr>
          <p:nvPr>
            <p:ph sz="half" idx="1"/>
          </p:nvPr>
        </p:nvSpPr>
        <p:spPr>
          <a:xfrm>
            <a:off x="609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CEA93A3D-A349-4313-9BE1-9FE8785DFAD5}" type="datetimeFigureOut">
              <a:rPr lang="en-US" smtClean="0">
                <a:solidFill>
                  <a:srgbClr val="DBF5F9">
                    <a:shade val="90000"/>
                  </a:srgbClr>
                </a:solidFill>
              </a:rPr>
              <a:pPr/>
              <a:t>12/14/2021</a:t>
            </a:fld>
            <a:endParaRPr lang="en-US" dirty="0">
              <a:solidFill>
                <a:srgbClr val="DBF5F9">
                  <a:shade val="90000"/>
                </a:srgbClr>
              </a:solidFill>
            </a:endParaRPr>
          </a:p>
        </p:txBody>
      </p:sp>
      <p:sp>
        <p:nvSpPr>
          <p:cNvPr id="6" name="Footer Placeholder 5"/>
          <p:cNvSpPr>
            <a:spLocks noGrp="1"/>
          </p:cNvSpPr>
          <p:nvPr>
            <p:ph type="ftr" sz="quarter" idx="11"/>
          </p:nvPr>
        </p:nvSpPr>
        <p:spPr/>
        <p:txBody>
          <a:bodyPr/>
          <a:lstStyle/>
          <a:p>
            <a:endParaRPr lang="en-US" dirty="0">
              <a:solidFill>
                <a:srgbClr val="DBF5F9">
                  <a:shade val="90000"/>
                </a:srgbClr>
              </a:solidFill>
            </a:endParaRPr>
          </a:p>
        </p:txBody>
      </p:sp>
      <p:sp>
        <p:nvSpPr>
          <p:cNvPr id="7" name="Slide Number Placeholder 6"/>
          <p:cNvSpPr>
            <a:spLocks noGrp="1"/>
          </p:cNvSpPr>
          <p:nvPr>
            <p:ph type="sldNum" sz="quarter" idx="12"/>
          </p:nvPr>
        </p:nvSpPr>
        <p:spPr/>
        <p:txBody>
          <a:bodyPr/>
          <a:lstStyle/>
          <a:p>
            <a:fld id="{3038B724-B001-495B-B997-AAF0E1D35E98}" type="slidenum">
              <a:rPr lang="en-US" smtClean="0">
                <a:solidFill>
                  <a:srgbClr val="DBF5F9">
                    <a:shade val="90000"/>
                  </a:srgbClr>
                </a:solidFill>
              </a:rPr>
              <a:pPr/>
              <a:t>‹#›</a:t>
            </a:fld>
            <a:endParaRPr lang="en-US" dirty="0">
              <a:solidFill>
                <a:srgbClr val="DBF5F9">
                  <a:shade val="90000"/>
                </a:srgbClr>
              </a:solidFill>
            </a:endParaRPr>
          </a:p>
        </p:txBody>
      </p:sp>
    </p:spTree>
    <p:extLst>
      <p:ext uri="{BB962C8B-B14F-4D97-AF65-F5344CB8AC3E}">
        <p14:creationId xmlns:p14="http://schemas.microsoft.com/office/powerpoint/2010/main" val="34720581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609600" y="1855248"/>
            <a:ext cx="5386917"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193368" y="1859758"/>
            <a:ext cx="5389033"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2514600"/>
            <a:ext cx="5386917"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193368" y="2514600"/>
            <a:ext cx="5389033"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CEA93A3D-A349-4313-9BE1-9FE8785DFAD5}" type="datetimeFigureOut">
              <a:rPr lang="en-US" smtClean="0">
                <a:solidFill>
                  <a:srgbClr val="DBF5F9">
                    <a:shade val="90000"/>
                  </a:srgbClr>
                </a:solidFill>
              </a:rPr>
              <a:pPr/>
              <a:t>12/14/2021</a:t>
            </a:fld>
            <a:endParaRPr lang="en-US" dirty="0">
              <a:solidFill>
                <a:srgbClr val="DBF5F9">
                  <a:shade val="90000"/>
                </a:srgbClr>
              </a:solidFill>
            </a:endParaRPr>
          </a:p>
        </p:txBody>
      </p:sp>
      <p:sp>
        <p:nvSpPr>
          <p:cNvPr id="8" name="Footer Placeholder 7"/>
          <p:cNvSpPr>
            <a:spLocks noGrp="1"/>
          </p:cNvSpPr>
          <p:nvPr>
            <p:ph type="ftr" sz="quarter" idx="11"/>
          </p:nvPr>
        </p:nvSpPr>
        <p:spPr/>
        <p:txBody>
          <a:bodyPr/>
          <a:lstStyle/>
          <a:p>
            <a:endParaRPr lang="en-US" dirty="0">
              <a:solidFill>
                <a:srgbClr val="DBF5F9">
                  <a:shade val="90000"/>
                </a:srgbClr>
              </a:solidFill>
            </a:endParaRPr>
          </a:p>
        </p:txBody>
      </p:sp>
      <p:sp>
        <p:nvSpPr>
          <p:cNvPr id="9" name="Slide Number Placeholder 8"/>
          <p:cNvSpPr>
            <a:spLocks noGrp="1"/>
          </p:cNvSpPr>
          <p:nvPr>
            <p:ph type="sldNum" sz="quarter" idx="12"/>
          </p:nvPr>
        </p:nvSpPr>
        <p:spPr/>
        <p:txBody>
          <a:bodyPr/>
          <a:lstStyle/>
          <a:p>
            <a:fld id="{3038B724-B001-495B-B997-AAF0E1D35E98}" type="slidenum">
              <a:rPr lang="en-US" smtClean="0">
                <a:solidFill>
                  <a:srgbClr val="DBF5F9">
                    <a:shade val="90000"/>
                  </a:srgbClr>
                </a:solidFill>
              </a:rPr>
              <a:pPr/>
              <a:t>‹#›</a:t>
            </a:fld>
            <a:endParaRPr lang="en-US" dirty="0">
              <a:solidFill>
                <a:srgbClr val="DBF5F9">
                  <a:shade val="90000"/>
                </a:srgbClr>
              </a:solidFill>
            </a:endParaRPr>
          </a:p>
        </p:txBody>
      </p:sp>
    </p:spTree>
    <p:extLst>
      <p:ext uri="{BB962C8B-B14F-4D97-AF65-F5344CB8AC3E}">
        <p14:creationId xmlns:p14="http://schemas.microsoft.com/office/powerpoint/2010/main" val="34316938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10744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CEA93A3D-A349-4313-9BE1-9FE8785DFAD5}" type="datetimeFigureOut">
              <a:rPr lang="en-US" smtClean="0">
                <a:solidFill>
                  <a:srgbClr val="DBF5F9">
                    <a:shade val="90000"/>
                  </a:srgbClr>
                </a:solidFill>
              </a:rPr>
              <a:pPr/>
              <a:t>12/14/2021</a:t>
            </a:fld>
            <a:endParaRPr lang="en-US" dirty="0">
              <a:solidFill>
                <a:srgbClr val="DBF5F9">
                  <a:shade val="90000"/>
                </a:srgbClr>
              </a:solidFill>
            </a:endParaRPr>
          </a:p>
        </p:txBody>
      </p:sp>
      <p:sp>
        <p:nvSpPr>
          <p:cNvPr id="4" name="Footer Placeholder 3"/>
          <p:cNvSpPr>
            <a:spLocks noGrp="1"/>
          </p:cNvSpPr>
          <p:nvPr>
            <p:ph type="ftr" sz="quarter" idx="11"/>
          </p:nvPr>
        </p:nvSpPr>
        <p:spPr/>
        <p:txBody>
          <a:bodyPr/>
          <a:lstStyle/>
          <a:p>
            <a:endParaRPr lang="en-US" dirty="0">
              <a:solidFill>
                <a:srgbClr val="DBF5F9">
                  <a:shade val="90000"/>
                </a:srgbClr>
              </a:solidFill>
            </a:endParaRPr>
          </a:p>
        </p:txBody>
      </p:sp>
      <p:sp>
        <p:nvSpPr>
          <p:cNvPr id="5" name="Slide Number Placeholder 4"/>
          <p:cNvSpPr>
            <a:spLocks noGrp="1"/>
          </p:cNvSpPr>
          <p:nvPr>
            <p:ph type="sldNum" sz="quarter" idx="12"/>
          </p:nvPr>
        </p:nvSpPr>
        <p:spPr/>
        <p:txBody>
          <a:bodyPr/>
          <a:lstStyle/>
          <a:p>
            <a:fld id="{3038B724-B001-495B-B997-AAF0E1D35E98}" type="slidenum">
              <a:rPr lang="en-US" smtClean="0">
                <a:solidFill>
                  <a:srgbClr val="DBF5F9">
                    <a:shade val="90000"/>
                  </a:srgbClr>
                </a:solidFill>
              </a:rPr>
              <a:pPr/>
              <a:t>‹#›</a:t>
            </a:fld>
            <a:endParaRPr lang="en-US" dirty="0">
              <a:solidFill>
                <a:srgbClr val="DBF5F9">
                  <a:shade val="90000"/>
                </a:srgbClr>
              </a:solidFill>
            </a:endParaRPr>
          </a:p>
        </p:txBody>
      </p:sp>
    </p:spTree>
    <p:extLst>
      <p:ext uri="{BB962C8B-B14F-4D97-AF65-F5344CB8AC3E}">
        <p14:creationId xmlns:p14="http://schemas.microsoft.com/office/powerpoint/2010/main" val="39701932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A93A3D-A349-4313-9BE1-9FE8785DFAD5}" type="datetimeFigureOut">
              <a:rPr lang="en-US" smtClean="0">
                <a:solidFill>
                  <a:srgbClr val="DBF5F9">
                    <a:shade val="90000"/>
                  </a:srgbClr>
                </a:solidFill>
              </a:rPr>
              <a:pPr/>
              <a:t>12/14/2021</a:t>
            </a:fld>
            <a:endParaRPr lang="en-US" dirty="0">
              <a:solidFill>
                <a:srgbClr val="DBF5F9">
                  <a:shade val="90000"/>
                </a:srgbClr>
              </a:solidFill>
            </a:endParaRPr>
          </a:p>
        </p:txBody>
      </p:sp>
      <p:sp>
        <p:nvSpPr>
          <p:cNvPr id="3" name="Footer Placeholder 2"/>
          <p:cNvSpPr>
            <a:spLocks noGrp="1"/>
          </p:cNvSpPr>
          <p:nvPr>
            <p:ph type="ftr" sz="quarter" idx="11"/>
          </p:nvPr>
        </p:nvSpPr>
        <p:spPr/>
        <p:txBody>
          <a:bodyPr/>
          <a:lstStyle/>
          <a:p>
            <a:endParaRPr lang="en-US" dirty="0">
              <a:solidFill>
                <a:srgbClr val="DBF5F9">
                  <a:shade val="90000"/>
                </a:srgbClr>
              </a:solidFill>
            </a:endParaRPr>
          </a:p>
        </p:txBody>
      </p:sp>
      <p:sp>
        <p:nvSpPr>
          <p:cNvPr id="4" name="Slide Number Placeholder 3"/>
          <p:cNvSpPr>
            <a:spLocks noGrp="1"/>
          </p:cNvSpPr>
          <p:nvPr>
            <p:ph type="sldNum" sz="quarter" idx="12"/>
          </p:nvPr>
        </p:nvSpPr>
        <p:spPr/>
        <p:txBody>
          <a:bodyPr/>
          <a:lstStyle/>
          <a:p>
            <a:fld id="{3038B724-B001-495B-B997-AAF0E1D35E98}" type="slidenum">
              <a:rPr lang="en-US" smtClean="0">
                <a:solidFill>
                  <a:srgbClr val="DBF5F9">
                    <a:shade val="90000"/>
                  </a:srgbClr>
                </a:solidFill>
              </a:rPr>
              <a:pPr/>
              <a:t>‹#›</a:t>
            </a:fld>
            <a:endParaRPr lang="en-US" dirty="0">
              <a:solidFill>
                <a:srgbClr val="DBF5F9">
                  <a:shade val="90000"/>
                </a:srgbClr>
              </a:solidFill>
            </a:endParaRPr>
          </a:p>
        </p:txBody>
      </p:sp>
    </p:spTree>
    <p:extLst>
      <p:ext uri="{BB962C8B-B14F-4D97-AF65-F5344CB8AC3E}">
        <p14:creationId xmlns:p14="http://schemas.microsoft.com/office/powerpoint/2010/main" val="25397739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514352"/>
            <a:ext cx="36576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914400" y="1676400"/>
            <a:ext cx="36576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4766733" y="1676400"/>
            <a:ext cx="6815667"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CEA93A3D-A349-4313-9BE1-9FE8785DFAD5}" type="datetimeFigureOut">
              <a:rPr lang="en-US" smtClean="0">
                <a:solidFill>
                  <a:srgbClr val="DBF5F9">
                    <a:shade val="90000"/>
                  </a:srgbClr>
                </a:solidFill>
              </a:rPr>
              <a:pPr/>
              <a:t>12/14/2021</a:t>
            </a:fld>
            <a:endParaRPr lang="en-US" dirty="0">
              <a:solidFill>
                <a:srgbClr val="DBF5F9">
                  <a:shade val="90000"/>
                </a:srgbClr>
              </a:solidFill>
            </a:endParaRPr>
          </a:p>
        </p:txBody>
      </p:sp>
      <p:sp>
        <p:nvSpPr>
          <p:cNvPr id="6" name="Footer Placeholder 5"/>
          <p:cNvSpPr>
            <a:spLocks noGrp="1"/>
          </p:cNvSpPr>
          <p:nvPr>
            <p:ph type="ftr" sz="quarter" idx="11"/>
          </p:nvPr>
        </p:nvSpPr>
        <p:spPr/>
        <p:txBody>
          <a:bodyPr/>
          <a:lstStyle/>
          <a:p>
            <a:endParaRPr lang="en-US" dirty="0">
              <a:solidFill>
                <a:srgbClr val="DBF5F9">
                  <a:shade val="90000"/>
                </a:srgbClr>
              </a:solidFill>
            </a:endParaRPr>
          </a:p>
        </p:txBody>
      </p:sp>
      <p:sp>
        <p:nvSpPr>
          <p:cNvPr id="7" name="Slide Number Placeholder 6"/>
          <p:cNvSpPr>
            <a:spLocks noGrp="1"/>
          </p:cNvSpPr>
          <p:nvPr>
            <p:ph type="sldNum" sz="quarter" idx="12"/>
          </p:nvPr>
        </p:nvSpPr>
        <p:spPr/>
        <p:txBody>
          <a:bodyPr/>
          <a:lstStyle/>
          <a:p>
            <a:fld id="{3038B724-B001-495B-B997-AAF0E1D35E98}" type="slidenum">
              <a:rPr lang="en-US" smtClean="0">
                <a:solidFill>
                  <a:srgbClr val="DBF5F9">
                    <a:shade val="90000"/>
                  </a:srgbClr>
                </a:solidFill>
              </a:rPr>
              <a:pPr/>
              <a:t>‹#›</a:t>
            </a:fld>
            <a:endParaRPr lang="en-US" dirty="0">
              <a:solidFill>
                <a:srgbClr val="DBF5F9">
                  <a:shade val="90000"/>
                </a:srgbClr>
              </a:solidFill>
            </a:endParaRPr>
          </a:p>
        </p:txBody>
      </p:sp>
    </p:spTree>
    <p:extLst>
      <p:ext uri="{BB962C8B-B14F-4D97-AF65-F5344CB8AC3E}">
        <p14:creationId xmlns:p14="http://schemas.microsoft.com/office/powerpoint/2010/main" val="16502294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4221004" y="1108077"/>
            <a:ext cx="70104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12" name="Right Triangle 11"/>
          <p:cNvSpPr/>
          <p:nvPr/>
        </p:nvSpPr>
        <p:spPr>
          <a:xfrm rot="420000" flipV="1">
            <a:off x="10672179" y="5359769"/>
            <a:ext cx="207264"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Title 1"/>
          <p:cNvSpPr>
            <a:spLocks noGrp="1"/>
          </p:cNvSpPr>
          <p:nvPr>
            <p:ph type="title"/>
          </p:nvPr>
        </p:nvSpPr>
        <p:spPr>
          <a:xfrm>
            <a:off x="812800" y="1176997"/>
            <a:ext cx="2950464"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812800" y="2828785"/>
            <a:ext cx="29464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CEA93A3D-A349-4313-9BE1-9FE8785DFAD5}" type="datetimeFigureOut">
              <a:rPr lang="en-US" smtClean="0">
                <a:solidFill>
                  <a:srgbClr val="DBF5F9">
                    <a:shade val="90000"/>
                  </a:srgbClr>
                </a:solidFill>
              </a:rPr>
              <a:pPr/>
              <a:t>12/14/2021</a:t>
            </a:fld>
            <a:endParaRPr lang="en-US" dirty="0">
              <a:solidFill>
                <a:srgbClr val="DBF5F9">
                  <a:shade val="90000"/>
                </a:srgbClr>
              </a:solidFill>
            </a:endParaRPr>
          </a:p>
        </p:txBody>
      </p:sp>
      <p:sp>
        <p:nvSpPr>
          <p:cNvPr id="6" name="Footer Placeholder 5"/>
          <p:cNvSpPr>
            <a:spLocks noGrp="1"/>
          </p:cNvSpPr>
          <p:nvPr>
            <p:ph type="ftr" sz="quarter" idx="11"/>
          </p:nvPr>
        </p:nvSpPr>
        <p:spPr/>
        <p:txBody>
          <a:bodyPr/>
          <a:lstStyle/>
          <a:p>
            <a:endParaRPr lang="en-US" dirty="0">
              <a:solidFill>
                <a:srgbClr val="DBF5F9">
                  <a:shade val="90000"/>
                </a:srgbClr>
              </a:solidFill>
            </a:endParaRPr>
          </a:p>
        </p:txBody>
      </p:sp>
      <p:sp>
        <p:nvSpPr>
          <p:cNvPr id="7" name="Slide Number Placeholder 6"/>
          <p:cNvSpPr>
            <a:spLocks noGrp="1"/>
          </p:cNvSpPr>
          <p:nvPr>
            <p:ph type="sldNum" sz="quarter" idx="12"/>
          </p:nvPr>
        </p:nvSpPr>
        <p:spPr>
          <a:xfrm>
            <a:off x="10769600" y="6356351"/>
            <a:ext cx="812800" cy="365125"/>
          </a:xfrm>
        </p:spPr>
        <p:txBody>
          <a:bodyPr/>
          <a:lstStyle/>
          <a:p>
            <a:fld id="{3038B724-B001-495B-B997-AAF0E1D35E98}" type="slidenum">
              <a:rPr lang="en-US" smtClean="0">
                <a:solidFill>
                  <a:srgbClr val="DBF5F9">
                    <a:shade val="90000"/>
                  </a:srgbClr>
                </a:solidFill>
              </a:rPr>
              <a:pPr/>
              <a:t>‹#›</a:t>
            </a:fld>
            <a:endParaRPr lang="en-US" dirty="0">
              <a:solidFill>
                <a:srgbClr val="DBF5F9">
                  <a:shade val="90000"/>
                </a:srgbClr>
              </a:solidFill>
            </a:endParaRPr>
          </a:p>
        </p:txBody>
      </p:sp>
      <p:sp>
        <p:nvSpPr>
          <p:cNvPr id="3" name="Picture Placeholder 2"/>
          <p:cNvSpPr>
            <a:spLocks noGrp="1"/>
          </p:cNvSpPr>
          <p:nvPr>
            <p:ph type="pic" idx="1"/>
          </p:nvPr>
        </p:nvSpPr>
        <p:spPr>
          <a:xfrm rot="420000">
            <a:off x="4647724" y="1199517"/>
            <a:ext cx="615696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dirty="0"/>
              <a:t>Click icon to add picture</a:t>
            </a:r>
          </a:p>
        </p:txBody>
      </p:sp>
      <p:sp>
        <p:nvSpPr>
          <p:cNvPr id="10" name="Freeform 9"/>
          <p:cNvSpPr>
            <a:spLocks/>
          </p:cNvSpPr>
          <p:nvPr/>
        </p:nvSpPr>
        <p:spPr bwMode="auto">
          <a:xfrm flipV="1">
            <a:off x="-12700" y="5816600"/>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dirty="0">
              <a:solidFill>
                <a:prstClr val="white"/>
              </a:solidFill>
            </a:endParaRPr>
          </a:p>
        </p:txBody>
      </p:sp>
      <p:sp>
        <p:nvSpPr>
          <p:cNvPr id="11" name="Freeform 10"/>
          <p:cNvSpPr>
            <a:spLocks/>
          </p:cNvSpPr>
          <p:nvPr/>
        </p:nvSpPr>
        <p:spPr bwMode="auto">
          <a:xfrm flipV="1">
            <a:off x="5842000" y="6219826"/>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dirty="0">
              <a:solidFill>
                <a:prstClr val="white"/>
              </a:solidFill>
            </a:endParaRPr>
          </a:p>
        </p:txBody>
      </p:sp>
    </p:spTree>
    <p:extLst>
      <p:ext uri="{BB962C8B-B14F-4D97-AF65-F5344CB8AC3E}">
        <p14:creationId xmlns:p14="http://schemas.microsoft.com/office/powerpoint/2010/main" val="1387289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EA93A3D-A349-4313-9BE1-9FE8785DFAD5}" type="datetimeFigureOut">
              <a:rPr lang="en-US" smtClean="0">
                <a:solidFill>
                  <a:srgbClr val="DBF5F9">
                    <a:shade val="90000"/>
                  </a:srgbClr>
                </a:solidFill>
              </a:rPr>
              <a:pPr/>
              <a:t>12/14/2021</a:t>
            </a:fld>
            <a:endParaRPr lang="en-US" dirty="0">
              <a:solidFill>
                <a:srgbClr val="DBF5F9">
                  <a:shade val="90000"/>
                </a:srgbClr>
              </a:solidFill>
            </a:endParaRPr>
          </a:p>
        </p:txBody>
      </p:sp>
      <p:sp>
        <p:nvSpPr>
          <p:cNvPr id="5" name="Footer Placeholder 4"/>
          <p:cNvSpPr>
            <a:spLocks noGrp="1"/>
          </p:cNvSpPr>
          <p:nvPr>
            <p:ph type="ftr" sz="quarter" idx="11"/>
          </p:nvPr>
        </p:nvSpPr>
        <p:spPr/>
        <p:txBody>
          <a:bodyPr/>
          <a:lstStyle/>
          <a:p>
            <a:endParaRPr lang="en-US" dirty="0">
              <a:solidFill>
                <a:srgbClr val="DBF5F9">
                  <a:shade val="90000"/>
                </a:srgbClr>
              </a:solidFill>
            </a:endParaRPr>
          </a:p>
        </p:txBody>
      </p:sp>
      <p:sp>
        <p:nvSpPr>
          <p:cNvPr id="6" name="Slide Number Placeholder 5"/>
          <p:cNvSpPr>
            <a:spLocks noGrp="1"/>
          </p:cNvSpPr>
          <p:nvPr>
            <p:ph type="sldNum" sz="quarter" idx="12"/>
          </p:nvPr>
        </p:nvSpPr>
        <p:spPr/>
        <p:txBody>
          <a:bodyPr/>
          <a:lstStyle/>
          <a:p>
            <a:fld id="{3038B724-B001-495B-B997-AAF0E1D35E98}" type="slidenum">
              <a:rPr lang="en-US" smtClean="0">
                <a:solidFill>
                  <a:srgbClr val="DBF5F9">
                    <a:shade val="90000"/>
                  </a:srgbClr>
                </a:solidFill>
              </a:rPr>
              <a:pPr/>
              <a:t>‹#›</a:t>
            </a:fld>
            <a:endParaRPr lang="en-US" dirty="0">
              <a:solidFill>
                <a:srgbClr val="DBF5F9">
                  <a:shade val="90000"/>
                </a:srgbClr>
              </a:solidFill>
            </a:endParaRPr>
          </a:p>
        </p:txBody>
      </p:sp>
    </p:spTree>
    <p:extLst>
      <p:ext uri="{BB962C8B-B14F-4D97-AF65-F5344CB8AC3E}">
        <p14:creationId xmlns:p14="http://schemas.microsoft.com/office/powerpoint/2010/main" val="9315544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914402"/>
            <a:ext cx="27432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914402"/>
            <a:ext cx="80264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EA93A3D-A349-4313-9BE1-9FE8785DFAD5}" type="datetimeFigureOut">
              <a:rPr lang="en-US" smtClean="0">
                <a:solidFill>
                  <a:srgbClr val="DBF5F9">
                    <a:shade val="90000"/>
                  </a:srgbClr>
                </a:solidFill>
              </a:rPr>
              <a:pPr/>
              <a:t>12/14/2021</a:t>
            </a:fld>
            <a:endParaRPr lang="en-US" dirty="0">
              <a:solidFill>
                <a:srgbClr val="DBF5F9">
                  <a:shade val="90000"/>
                </a:srgbClr>
              </a:solidFill>
            </a:endParaRPr>
          </a:p>
        </p:txBody>
      </p:sp>
      <p:sp>
        <p:nvSpPr>
          <p:cNvPr id="5" name="Footer Placeholder 4"/>
          <p:cNvSpPr>
            <a:spLocks noGrp="1"/>
          </p:cNvSpPr>
          <p:nvPr>
            <p:ph type="ftr" sz="quarter" idx="11"/>
          </p:nvPr>
        </p:nvSpPr>
        <p:spPr/>
        <p:txBody>
          <a:bodyPr/>
          <a:lstStyle/>
          <a:p>
            <a:endParaRPr lang="en-US" dirty="0">
              <a:solidFill>
                <a:srgbClr val="DBF5F9">
                  <a:shade val="90000"/>
                </a:srgbClr>
              </a:solidFill>
            </a:endParaRPr>
          </a:p>
        </p:txBody>
      </p:sp>
      <p:sp>
        <p:nvSpPr>
          <p:cNvPr id="6" name="Slide Number Placeholder 5"/>
          <p:cNvSpPr>
            <a:spLocks noGrp="1"/>
          </p:cNvSpPr>
          <p:nvPr>
            <p:ph type="sldNum" sz="quarter" idx="12"/>
          </p:nvPr>
        </p:nvSpPr>
        <p:spPr/>
        <p:txBody>
          <a:bodyPr/>
          <a:lstStyle/>
          <a:p>
            <a:fld id="{3038B724-B001-495B-B997-AAF0E1D35E98}" type="slidenum">
              <a:rPr lang="en-US" smtClean="0">
                <a:solidFill>
                  <a:srgbClr val="DBF5F9">
                    <a:shade val="90000"/>
                  </a:srgbClr>
                </a:solidFill>
              </a:rPr>
              <a:pPr/>
              <a:t>‹#›</a:t>
            </a:fld>
            <a:endParaRPr lang="en-US" dirty="0">
              <a:solidFill>
                <a:srgbClr val="DBF5F9">
                  <a:shade val="90000"/>
                </a:srgbClr>
              </a:solidFill>
            </a:endParaRPr>
          </a:p>
        </p:txBody>
      </p:sp>
    </p:spTree>
    <p:extLst>
      <p:ext uri="{BB962C8B-B14F-4D97-AF65-F5344CB8AC3E}">
        <p14:creationId xmlns:p14="http://schemas.microsoft.com/office/powerpoint/2010/main" val="13910733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SubSection ">
    <p:spTree>
      <p:nvGrpSpPr>
        <p:cNvPr id="1" name=""/>
        <p:cNvGrpSpPr/>
        <p:nvPr/>
      </p:nvGrpSpPr>
      <p:grpSpPr>
        <a:xfrm>
          <a:off x="0" y="0"/>
          <a:ext cx="0" cy="0"/>
          <a:chOff x="0" y="0"/>
          <a:chExt cx="0" cy="0"/>
        </a:xfrm>
      </p:grpSpPr>
      <p:sp>
        <p:nvSpPr>
          <p:cNvPr id="10" name="Picture Placeholder 9">
            <a:extLst>
              <a:ext uri="{FF2B5EF4-FFF2-40B4-BE49-F238E27FC236}">
                <a16:creationId xmlns="" xmlns:a16="http://schemas.microsoft.com/office/drawing/2014/main" id="{61BAD6E1-7005-4837-9D07-EE9253D696E9}"/>
              </a:ext>
            </a:extLst>
          </p:cNvPr>
          <p:cNvSpPr>
            <a:spLocks noGrp="1"/>
          </p:cNvSpPr>
          <p:nvPr>
            <p:ph type="pic" sz="quarter" idx="10" hasCustomPrompt="1"/>
          </p:nvPr>
        </p:nvSpPr>
        <p:spPr>
          <a:xfrm>
            <a:off x="0" y="0"/>
            <a:ext cx="12192000" cy="6248400"/>
          </a:xfrm>
        </p:spPr>
        <p:txBody>
          <a:bodyPr>
            <a:normAutofit/>
          </a:bodyPr>
          <a:lstStyle>
            <a:lvl1pPr marL="0" indent="0">
              <a:buNone/>
              <a:defRPr sz="4000">
                <a:solidFill>
                  <a:schemeClr val="bg1">
                    <a:lumMod val="65000"/>
                  </a:schemeClr>
                </a:solidFill>
              </a:defRPr>
            </a:lvl1pPr>
          </a:lstStyle>
          <a:p>
            <a:r>
              <a:rPr lang="en-US" dirty="0"/>
              <a:t>Insert photo (full page only)</a:t>
            </a:r>
          </a:p>
        </p:txBody>
      </p:sp>
      <p:sp>
        <p:nvSpPr>
          <p:cNvPr id="20" name="Content Placeholder 5">
            <a:extLst>
              <a:ext uri="{FF2B5EF4-FFF2-40B4-BE49-F238E27FC236}">
                <a16:creationId xmlns="" xmlns:a16="http://schemas.microsoft.com/office/drawing/2014/main" id="{59839E9F-3687-45C7-8FA0-EBD5D5A3AAED}"/>
              </a:ext>
            </a:extLst>
          </p:cNvPr>
          <p:cNvSpPr>
            <a:spLocks noGrp="1"/>
          </p:cNvSpPr>
          <p:nvPr>
            <p:ph sz="quarter" idx="12" hasCustomPrompt="1"/>
          </p:nvPr>
        </p:nvSpPr>
        <p:spPr>
          <a:xfrm>
            <a:off x="0" y="3733800"/>
            <a:ext cx="12192000" cy="2286000"/>
          </a:xfrm>
          <a:solidFill>
            <a:schemeClr val="tx1">
              <a:alpha val="50000"/>
            </a:schemeClr>
          </a:solidFill>
        </p:spPr>
        <p:txBody>
          <a:bodyPr lIns="182880" tIns="182880" rIns="182880" bIns="182880">
            <a:noAutofit/>
          </a:bodyPr>
          <a:lstStyle>
            <a:lvl1pPr marL="0" indent="0">
              <a:buNone/>
              <a:defRPr sz="1200">
                <a:solidFill>
                  <a:schemeClr val="bg1"/>
                </a:solidFill>
                <a:latin typeface="Arial" panose="020B0604020202020204" pitchFamily="34" charset="0"/>
                <a:cs typeface="Arial" panose="020B0604020202020204" pitchFamily="34" charset="0"/>
              </a:defRPr>
            </a:lvl1pPr>
            <a:lvl2pPr>
              <a:defRPr sz="2400">
                <a:latin typeface="Arial" panose="020B0604020202020204" pitchFamily="34" charset="0"/>
                <a:cs typeface="Arial" panose="020B0604020202020204" pitchFamily="34" charset="0"/>
              </a:defRPr>
            </a:lvl2pPr>
            <a:lvl3pPr>
              <a:defRPr sz="2400">
                <a:latin typeface="Arial" panose="020B0604020202020204" pitchFamily="34" charset="0"/>
                <a:cs typeface="Arial" panose="020B0604020202020204" pitchFamily="34" charset="0"/>
              </a:defRPr>
            </a:lvl3pPr>
            <a:lvl4pPr>
              <a:defRPr sz="2400">
                <a:latin typeface="Arial" panose="020B0604020202020204" pitchFamily="34" charset="0"/>
                <a:cs typeface="Arial" panose="020B0604020202020204" pitchFamily="34" charset="0"/>
              </a:defRPr>
            </a:lvl4pPr>
            <a:lvl5pPr>
              <a:defRPr sz="2400">
                <a:latin typeface="Arial" panose="020B0604020202020204" pitchFamily="34" charset="0"/>
                <a:cs typeface="Arial" panose="020B0604020202020204" pitchFamily="34" charset="0"/>
              </a:defRPr>
            </a:lvl5pPr>
          </a:lstStyle>
          <a:p>
            <a:r>
              <a:rPr lang="en-US" sz="1800" dirty="0">
                <a:solidFill>
                  <a:schemeClr val="bg1"/>
                </a:solidFill>
                <a:latin typeface="Arial" panose="020B0604020202020204" pitchFamily="34" charset="0"/>
                <a:cs typeface="Arial" panose="020B0604020202020204" pitchFamily="34" charset="0"/>
              </a:rPr>
              <a:t>Text will not be visible. This is a faded black box.</a:t>
            </a:r>
          </a:p>
        </p:txBody>
      </p:sp>
      <p:sp>
        <p:nvSpPr>
          <p:cNvPr id="23" name="Text Placeholder 22">
            <a:extLst>
              <a:ext uri="{FF2B5EF4-FFF2-40B4-BE49-F238E27FC236}">
                <a16:creationId xmlns="" xmlns:a16="http://schemas.microsoft.com/office/drawing/2014/main" id="{EAFF61E4-4579-413C-A71B-6E536C015DD8}"/>
              </a:ext>
            </a:extLst>
          </p:cNvPr>
          <p:cNvSpPr>
            <a:spLocks noGrp="1"/>
          </p:cNvSpPr>
          <p:nvPr>
            <p:ph type="body" sz="quarter" idx="13" hasCustomPrompt="1"/>
          </p:nvPr>
        </p:nvSpPr>
        <p:spPr>
          <a:xfrm>
            <a:off x="0" y="1383958"/>
            <a:ext cx="6096000" cy="897281"/>
          </a:xfrm>
          <a:solidFill>
            <a:schemeClr val="accent2">
              <a:lumMod val="75000"/>
              <a:alpha val="80000"/>
            </a:schemeClr>
          </a:solidFill>
        </p:spPr>
        <p:txBody>
          <a:bodyPr lIns="91440" tIns="91440" rIns="91440" bIns="91440" anchor="ctr" anchorCtr="0">
            <a:normAutofit/>
          </a:bodyPr>
          <a:lstStyle>
            <a:lvl1pPr marL="0" indent="0" algn="r">
              <a:buNone/>
              <a:defRPr sz="4400">
                <a:solidFill>
                  <a:schemeClr val="bg1"/>
                </a:solidFill>
              </a:defRPr>
            </a:lvl1pPr>
          </a:lstStyle>
          <a:p>
            <a:pPr lvl="0"/>
            <a:r>
              <a:rPr lang="en-US" dirty="0"/>
              <a:t>Subtitle</a:t>
            </a:r>
          </a:p>
        </p:txBody>
      </p:sp>
      <p:sp>
        <p:nvSpPr>
          <p:cNvPr id="3" name="Text Placeholder 2">
            <a:extLst>
              <a:ext uri="{FF2B5EF4-FFF2-40B4-BE49-F238E27FC236}">
                <a16:creationId xmlns="" xmlns:a16="http://schemas.microsoft.com/office/drawing/2014/main" id="{02A9A4CD-49E4-4064-B63C-D095FA68E79F}"/>
              </a:ext>
            </a:extLst>
          </p:cNvPr>
          <p:cNvSpPr>
            <a:spLocks noGrp="1"/>
          </p:cNvSpPr>
          <p:nvPr>
            <p:ph type="body" sz="quarter" idx="14"/>
          </p:nvPr>
        </p:nvSpPr>
        <p:spPr>
          <a:xfrm>
            <a:off x="5272216" y="3733800"/>
            <a:ext cx="6096000" cy="2286000"/>
          </a:xfrm>
          <a:solidFill>
            <a:srgbClr val="F7941E"/>
          </a:solidFill>
        </p:spPr>
        <p:txBody>
          <a:bodyPr lIns="182880" tIns="182880" bIns="91440">
            <a:normAutofit/>
          </a:bodyPr>
          <a:lstStyle>
            <a:lvl1pPr marL="0" indent="0">
              <a:buNone/>
              <a:defRPr sz="2400">
                <a:solidFill>
                  <a:schemeClr val="bg1"/>
                </a:solidFill>
              </a:defRPr>
            </a:lvl1pPr>
            <a:lvl2pPr marL="457200" indent="0">
              <a:buNone/>
              <a:defRPr sz="2400">
                <a:solidFill>
                  <a:schemeClr val="bg1"/>
                </a:solidFill>
              </a:defRPr>
            </a:lvl2pPr>
            <a:lvl3pPr marL="914400" indent="0">
              <a:buNone/>
              <a:defRPr sz="2400">
                <a:solidFill>
                  <a:schemeClr val="bg1"/>
                </a:solidFill>
              </a:defRPr>
            </a:lvl3pPr>
            <a:lvl4pPr marL="1371600" indent="0">
              <a:buNone/>
              <a:defRPr sz="2400">
                <a:solidFill>
                  <a:schemeClr val="bg1"/>
                </a:solidFill>
              </a:defRPr>
            </a:lvl4pPr>
            <a:lvl5pPr marL="1828800" indent="0">
              <a:buNone/>
              <a:defRPr sz="2400">
                <a:solidFill>
                  <a:schemeClr val="bg1"/>
                </a:solidFill>
              </a:defRPr>
            </a:lvl5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3328123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Totally 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313496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Thank You">
    <p:bg>
      <p:bgPr>
        <a:solidFill>
          <a:schemeClr val="bg1"/>
        </a:solidFill>
        <a:effectLst/>
      </p:bgPr>
    </p:bg>
    <p:spTree>
      <p:nvGrpSpPr>
        <p:cNvPr id="1" name=""/>
        <p:cNvGrpSpPr/>
        <p:nvPr/>
      </p:nvGrpSpPr>
      <p:grpSpPr>
        <a:xfrm>
          <a:off x="0" y="0"/>
          <a:ext cx="0" cy="0"/>
          <a:chOff x="0" y="0"/>
          <a:chExt cx="0" cy="0"/>
        </a:xfrm>
      </p:grpSpPr>
      <p:sp>
        <p:nvSpPr>
          <p:cNvPr id="32" name="Picture Placeholder 31">
            <a:extLst>
              <a:ext uri="{FF2B5EF4-FFF2-40B4-BE49-F238E27FC236}">
                <a16:creationId xmlns="" xmlns:a16="http://schemas.microsoft.com/office/drawing/2014/main" id="{6BC25646-06FC-4B3E-A74E-268EB8AEA602}"/>
              </a:ext>
            </a:extLst>
          </p:cNvPr>
          <p:cNvSpPr>
            <a:spLocks noGrp="1"/>
          </p:cNvSpPr>
          <p:nvPr>
            <p:ph type="pic" sz="quarter" idx="12" hasCustomPrompt="1"/>
          </p:nvPr>
        </p:nvSpPr>
        <p:spPr>
          <a:xfrm>
            <a:off x="86715" y="86714"/>
            <a:ext cx="12018572" cy="6684572"/>
          </a:xfrm>
          <a:solidFill>
            <a:schemeClr val="bg1">
              <a:lumMod val="85000"/>
            </a:schemeClr>
          </a:solidFill>
        </p:spPr>
        <p:txBody>
          <a:bodyPr lIns="360000" tIns="360000"/>
          <a:lstStyle>
            <a:lvl1pPr marL="0" indent="0">
              <a:buNone/>
              <a:defRPr sz="1100" i="1">
                <a:latin typeface="Times New Roman" panose="02020603050405020304" pitchFamily="18" charset="0"/>
                <a:cs typeface="Times New Roman" panose="02020603050405020304" pitchFamily="18" charset="0"/>
              </a:defRPr>
            </a:lvl1pPr>
          </a:lstStyle>
          <a:p>
            <a:r>
              <a:rPr lang="en-US" noProof="0" dirty="0"/>
              <a:t>Insert or Drag and Drop Image Here</a:t>
            </a:r>
          </a:p>
        </p:txBody>
      </p:sp>
      <p:sp>
        <p:nvSpPr>
          <p:cNvPr id="2" name="Title 1">
            <a:extLst>
              <a:ext uri="{FF2B5EF4-FFF2-40B4-BE49-F238E27FC236}">
                <a16:creationId xmlns="" xmlns:a16="http://schemas.microsoft.com/office/drawing/2014/main" id="{00F23EB7-E336-46EB-A4A0-3DB7A6BF4CE1}"/>
              </a:ext>
            </a:extLst>
          </p:cNvPr>
          <p:cNvSpPr>
            <a:spLocks noGrp="1"/>
          </p:cNvSpPr>
          <p:nvPr>
            <p:ph type="ctrTitle" hasCustomPrompt="1"/>
          </p:nvPr>
        </p:nvSpPr>
        <p:spPr>
          <a:xfrm>
            <a:off x="2494607" y="2237328"/>
            <a:ext cx="7202786" cy="1449788"/>
          </a:xfrm>
          <a:solidFill>
            <a:schemeClr val="tx1">
              <a:alpha val="80000"/>
            </a:schemeClr>
          </a:solidFill>
        </p:spPr>
        <p:txBody>
          <a:bodyPr lIns="288000" rIns="2160000" bIns="144000" anchor="b" anchorCtr="0"/>
          <a:lstStyle>
            <a:lvl1pPr algn="r">
              <a:defRPr sz="6600" spc="-150">
                <a:solidFill>
                  <a:schemeClr val="bg1"/>
                </a:solidFill>
              </a:defRPr>
            </a:lvl1pPr>
          </a:lstStyle>
          <a:p>
            <a:r>
              <a:rPr lang="en-US" noProof="0"/>
              <a:t>Thank You</a:t>
            </a:r>
          </a:p>
        </p:txBody>
      </p:sp>
      <p:sp>
        <p:nvSpPr>
          <p:cNvPr id="3" name="Subtitle 2">
            <a:extLst>
              <a:ext uri="{FF2B5EF4-FFF2-40B4-BE49-F238E27FC236}">
                <a16:creationId xmlns="" xmlns:a16="http://schemas.microsoft.com/office/drawing/2014/main" id="{C9980B88-3F4A-4688-9ED0-17EF37E62D93}"/>
              </a:ext>
            </a:extLst>
          </p:cNvPr>
          <p:cNvSpPr>
            <a:spLocks noGrp="1"/>
          </p:cNvSpPr>
          <p:nvPr>
            <p:ph type="subTitle" idx="1"/>
          </p:nvPr>
        </p:nvSpPr>
        <p:spPr>
          <a:xfrm>
            <a:off x="2494607" y="3684672"/>
            <a:ext cx="5282503" cy="1604172"/>
          </a:xfrm>
          <a:solidFill>
            <a:schemeClr val="tx1">
              <a:alpha val="90000"/>
            </a:schemeClr>
          </a:solidFill>
        </p:spPr>
        <p:txBody>
          <a:bodyPr lIns="216000" tIns="144000" rIns="576000"/>
          <a:lstStyle>
            <a:lvl1pPr marL="0" indent="0" algn="r">
              <a:buNone/>
              <a:defRPr sz="2100">
                <a:solidFill>
                  <a:schemeClr val="bg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cxnSp>
        <p:nvCxnSpPr>
          <p:cNvPr id="5" name="Straight Connector 4">
            <a:extLst>
              <a:ext uri="{FF2B5EF4-FFF2-40B4-BE49-F238E27FC236}">
                <a16:creationId xmlns="" xmlns:a16="http://schemas.microsoft.com/office/drawing/2014/main" id="{9688AEDF-1396-4322-8818-9D1C7976FCDF}"/>
              </a:ext>
            </a:extLst>
          </p:cNvPr>
          <p:cNvCxnSpPr>
            <a:cxnSpLocks/>
          </p:cNvCxnSpPr>
          <p:nvPr userDrawn="1"/>
        </p:nvCxnSpPr>
        <p:spPr>
          <a:xfrm>
            <a:off x="7777113" y="2412127"/>
            <a:ext cx="0" cy="1100190"/>
          </a:xfrm>
          <a:prstGeom prst="line">
            <a:avLst/>
          </a:prstGeom>
        </p:spPr>
        <p:style>
          <a:lnRef idx="1">
            <a:schemeClr val="accent1"/>
          </a:lnRef>
          <a:fillRef idx="0">
            <a:schemeClr val="accent1"/>
          </a:fillRef>
          <a:effectRef idx="0">
            <a:schemeClr val="accent1"/>
          </a:effectRef>
          <a:fontRef idx="minor">
            <a:schemeClr val="tx1"/>
          </a:fontRef>
        </p:style>
      </p:cxnSp>
      <p:sp>
        <p:nvSpPr>
          <p:cNvPr id="6" name="Text Placeholder 5">
            <a:extLst>
              <a:ext uri="{FF2B5EF4-FFF2-40B4-BE49-F238E27FC236}">
                <a16:creationId xmlns="" xmlns:a16="http://schemas.microsoft.com/office/drawing/2014/main" id="{BC122267-81F5-4D7C-8854-830FD491A4E9}"/>
              </a:ext>
            </a:extLst>
          </p:cNvPr>
          <p:cNvSpPr>
            <a:spLocks noGrp="1"/>
          </p:cNvSpPr>
          <p:nvPr>
            <p:ph type="body" sz="quarter" idx="13" hasCustomPrompt="1"/>
          </p:nvPr>
        </p:nvSpPr>
        <p:spPr>
          <a:xfrm>
            <a:off x="2667000" y="4142258"/>
            <a:ext cx="4508500" cy="277342"/>
          </a:xfrm>
        </p:spPr>
        <p:txBody>
          <a:bodyPr anchor="ctr"/>
          <a:lstStyle>
            <a:lvl1pPr marL="0" indent="0" algn="r">
              <a:lnSpc>
                <a:spcPct val="100000"/>
              </a:lnSpc>
              <a:buNone/>
              <a:defRPr sz="1600">
                <a:solidFill>
                  <a:schemeClr val="bg1"/>
                </a:solidFill>
              </a:defRPr>
            </a:lvl1pPr>
            <a:lvl2pPr marL="266700" indent="0" algn="r">
              <a:buNone/>
              <a:defRPr>
                <a:solidFill>
                  <a:schemeClr val="bg1"/>
                </a:solidFill>
              </a:defRPr>
            </a:lvl2pPr>
            <a:lvl3pPr marL="542925" indent="0" algn="r">
              <a:buNone/>
              <a:defRPr>
                <a:solidFill>
                  <a:schemeClr val="bg1"/>
                </a:solidFill>
              </a:defRPr>
            </a:lvl3pPr>
            <a:lvl4pPr marL="809625" indent="0" algn="r">
              <a:buNone/>
              <a:defRPr>
                <a:solidFill>
                  <a:schemeClr val="bg1"/>
                </a:solidFill>
              </a:defRPr>
            </a:lvl4pPr>
            <a:lvl5pPr marL="1076325" indent="0" algn="r">
              <a:buNone/>
              <a:defRPr>
                <a:solidFill>
                  <a:schemeClr val="bg1"/>
                </a:solidFill>
              </a:defRPr>
            </a:lvl5pPr>
          </a:lstStyle>
          <a:p>
            <a:pPr lvl="0"/>
            <a:r>
              <a:rPr lang="en-US" noProof="0"/>
              <a:t>Contact Number</a:t>
            </a:r>
          </a:p>
        </p:txBody>
      </p:sp>
      <p:sp>
        <p:nvSpPr>
          <p:cNvPr id="9" name="Text Placeholder 5">
            <a:extLst>
              <a:ext uri="{FF2B5EF4-FFF2-40B4-BE49-F238E27FC236}">
                <a16:creationId xmlns="" xmlns:a16="http://schemas.microsoft.com/office/drawing/2014/main" id="{D1624B9A-AB57-40B6-89A6-D34ED60BBF00}"/>
              </a:ext>
            </a:extLst>
          </p:cNvPr>
          <p:cNvSpPr>
            <a:spLocks noGrp="1"/>
          </p:cNvSpPr>
          <p:nvPr>
            <p:ph type="body" sz="quarter" idx="14" hasCustomPrompt="1"/>
          </p:nvPr>
        </p:nvSpPr>
        <p:spPr>
          <a:xfrm>
            <a:off x="2667000" y="4448040"/>
            <a:ext cx="4508500" cy="277342"/>
          </a:xfrm>
        </p:spPr>
        <p:txBody>
          <a:bodyPr anchor="ctr"/>
          <a:lstStyle>
            <a:lvl1pPr marL="0" indent="0" algn="r">
              <a:lnSpc>
                <a:spcPct val="100000"/>
              </a:lnSpc>
              <a:buNone/>
              <a:defRPr sz="1600">
                <a:solidFill>
                  <a:schemeClr val="bg1"/>
                </a:solidFill>
              </a:defRPr>
            </a:lvl1pPr>
            <a:lvl2pPr marL="266700" indent="0" algn="r">
              <a:buNone/>
              <a:defRPr>
                <a:solidFill>
                  <a:schemeClr val="bg1"/>
                </a:solidFill>
              </a:defRPr>
            </a:lvl2pPr>
            <a:lvl3pPr marL="542925" indent="0" algn="r">
              <a:buNone/>
              <a:defRPr>
                <a:solidFill>
                  <a:schemeClr val="bg1"/>
                </a:solidFill>
              </a:defRPr>
            </a:lvl3pPr>
            <a:lvl4pPr marL="809625" indent="0" algn="r">
              <a:buNone/>
              <a:defRPr>
                <a:solidFill>
                  <a:schemeClr val="bg1"/>
                </a:solidFill>
              </a:defRPr>
            </a:lvl4pPr>
            <a:lvl5pPr marL="1076325" indent="0" algn="r">
              <a:buNone/>
              <a:defRPr>
                <a:solidFill>
                  <a:schemeClr val="bg1"/>
                </a:solidFill>
              </a:defRPr>
            </a:lvl5pPr>
          </a:lstStyle>
          <a:p>
            <a:pPr lvl="0"/>
            <a:r>
              <a:rPr lang="en-US" noProof="0"/>
              <a:t>Email or Social Media Handle</a:t>
            </a:r>
          </a:p>
        </p:txBody>
      </p:sp>
      <p:sp>
        <p:nvSpPr>
          <p:cNvPr id="8" name="Picture Placeholder 5">
            <a:extLst>
              <a:ext uri="{FF2B5EF4-FFF2-40B4-BE49-F238E27FC236}">
                <a16:creationId xmlns="" xmlns:a16="http://schemas.microsoft.com/office/drawing/2014/main" id="{61EA5FFD-797F-43FF-B13A-5DA8C820EE22}"/>
              </a:ext>
            </a:extLst>
          </p:cNvPr>
          <p:cNvSpPr>
            <a:spLocks noGrp="1"/>
          </p:cNvSpPr>
          <p:nvPr>
            <p:ph type="pic" sz="quarter" idx="15" hasCustomPrompt="1"/>
          </p:nvPr>
        </p:nvSpPr>
        <p:spPr>
          <a:xfrm>
            <a:off x="8065008" y="2587752"/>
            <a:ext cx="1344168" cy="704088"/>
          </a:xfrm>
        </p:spPr>
        <p:txBody>
          <a:bodyPr/>
          <a:lstStyle>
            <a:lvl1pPr marL="0" indent="0">
              <a:buNone/>
              <a:defRPr>
                <a:solidFill>
                  <a:schemeClr val="bg1"/>
                </a:solidFill>
              </a:defRPr>
            </a:lvl1pPr>
          </a:lstStyle>
          <a:p>
            <a:r>
              <a:rPr lang="en-US" noProof="0" dirty="0"/>
              <a:t>Logo</a:t>
            </a:r>
          </a:p>
        </p:txBody>
      </p:sp>
      <p:sp>
        <p:nvSpPr>
          <p:cNvPr id="10" name="Text Placeholder 5">
            <a:extLst>
              <a:ext uri="{FF2B5EF4-FFF2-40B4-BE49-F238E27FC236}">
                <a16:creationId xmlns="" xmlns:a16="http://schemas.microsoft.com/office/drawing/2014/main" id="{7436EF9B-F86C-114A-BB87-C439E5F12997}"/>
              </a:ext>
            </a:extLst>
          </p:cNvPr>
          <p:cNvSpPr>
            <a:spLocks noGrp="1"/>
          </p:cNvSpPr>
          <p:nvPr>
            <p:ph type="body" sz="quarter" idx="16" hasCustomPrompt="1"/>
          </p:nvPr>
        </p:nvSpPr>
        <p:spPr>
          <a:xfrm>
            <a:off x="2667000" y="4753821"/>
            <a:ext cx="4508500" cy="277342"/>
          </a:xfrm>
        </p:spPr>
        <p:txBody>
          <a:bodyPr anchor="ctr"/>
          <a:lstStyle>
            <a:lvl1pPr marL="0" indent="0" algn="r">
              <a:lnSpc>
                <a:spcPct val="100000"/>
              </a:lnSpc>
              <a:buNone/>
              <a:defRPr sz="1600">
                <a:solidFill>
                  <a:schemeClr val="bg1"/>
                </a:solidFill>
              </a:defRPr>
            </a:lvl1pPr>
            <a:lvl2pPr marL="266700" indent="0" algn="r">
              <a:buNone/>
              <a:defRPr>
                <a:solidFill>
                  <a:schemeClr val="bg1"/>
                </a:solidFill>
              </a:defRPr>
            </a:lvl2pPr>
            <a:lvl3pPr marL="542925" indent="0" algn="r">
              <a:buNone/>
              <a:defRPr>
                <a:solidFill>
                  <a:schemeClr val="bg1"/>
                </a:solidFill>
              </a:defRPr>
            </a:lvl3pPr>
            <a:lvl4pPr marL="809625" indent="0" algn="r">
              <a:buNone/>
              <a:defRPr>
                <a:solidFill>
                  <a:schemeClr val="bg1"/>
                </a:solidFill>
              </a:defRPr>
            </a:lvl4pPr>
            <a:lvl5pPr marL="1076325" indent="0" algn="r">
              <a:buNone/>
              <a:defRPr>
                <a:solidFill>
                  <a:schemeClr val="bg1"/>
                </a:solidFill>
              </a:defRPr>
            </a:lvl5pPr>
          </a:lstStyle>
          <a:p>
            <a:pPr lvl="0"/>
            <a:r>
              <a:rPr lang="en-US" noProof="0"/>
              <a:t>Website Address</a:t>
            </a:r>
          </a:p>
        </p:txBody>
      </p:sp>
    </p:spTree>
    <p:extLst>
      <p:ext uri="{BB962C8B-B14F-4D97-AF65-F5344CB8AC3E}">
        <p14:creationId xmlns:p14="http://schemas.microsoft.com/office/powerpoint/2010/main" val="26332746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tx1">
                <a:lumMod val="50000"/>
              </a:schemeClr>
            </a:gs>
            <a:gs pos="50000">
              <a:schemeClr val="tx1">
                <a:lumMod val="85000"/>
              </a:schemeClr>
            </a:gs>
            <a:gs pos="100000">
              <a:schemeClr val="tx1">
                <a:lumMod val="75000"/>
              </a:schemeClr>
            </a:gs>
            <a:gs pos="0">
              <a:schemeClr val="tx1">
                <a:lumMod val="50000"/>
              </a:schemeClr>
            </a:gs>
          </a:gsLst>
          <a:lin ang="5400000" scaled="0"/>
          <a:tileRect/>
        </a:gradFill>
        <a:effectLst/>
      </p:bgPr>
    </p:bg>
    <p:spTree>
      <p:nvGrpSpPr>
        <p:cNvPr id="1" name=""/>
        <p:cNvGrpSpPr/>
        <p:nvPr/>
      </p:nvGrpSpPr>
      <p:grpSpPr>
        <a:xfrm>
          <a:off x="0" y="0"/>
          <a:ext cx="0" cy="0"/>
          <a:chOff x="0" y="0"/>
          <a:chExt cx="0" cy="0"/>
        </a:xfrm>
      </p:grpSpPr>
      <p:sp>
        <p:nvSpPr>
          <p:cNvPr id="7" name="Freeform 6"/>
          <p:cNvSpPr>
            <a:spLocks/>
          </p:cNvSpPr>
          <p:nvPr/>
        </p:nvSpPr>
        <p:spPr bwMode="auto">
          <a:xfrm>
            <a:off x="-12700" y="-7144"/>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dirty="0">
              <a:solidFill>
                <a:prstClr val="white"/>
              </a:solidFill>
            </a:endParaRPr>
          </a:p>
        </p:txBody>
      </p:sp>
      <p:sp>
        <p:nvSpPr>
          <p:cNvPr id="8" name="Freeform 7"/>
          <p:cNvSpPr>
            <a:spLocks/>
          </p:cNvSpPr>
          <p:nvPr/>
        </p:nvSpPr>
        <p:spPr bwMode="auto">
          <a:xfrm>
            <a:off x="5842000" y="-7144"/>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dirty="0">
              <a:solidFill>
                <a:prstClr val="white"/>
              </a:solidFill>
            </a:endParaRPr>
          </a:p>
        </p:txBody>
      </p:sp>
      <p:sp>
        <p:nvSpPr>
          <p:cNvPr id="9" name="Title Placeholder 8"/>
          <p:cNvSpPr>
            <a:spLocks noGrp="1"/>
          </p:cNvSpPr>
          <p:nvPr>
            <p:ph type="title"/>
          </p:nvPr>
        </p:nvSpPr>
        <p:spPr>
          <a:xfrm>
            <a:off x="609600" y="704088"/>
            <a:ext cx="109728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609600" y="1935480"/>
            <a:ext cx="109728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09600" y="6356351"/>
            <a:ext cx="2844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CEA93A3D-A349-4313-9BE1-9FE8785DFAD5}" type="datetimeFigureOut">
              <a:rPr lang="en-US" smtClean="0">
                <a:solidFill>
                  <a:srgbClr val="DBF5F9">
                    <a:shade val="90000"/>
                  </a:srgbClr>
                </a:solidFill>
              </a:rPr>
              <a:pPr/>
              <a:t>12/14/2021</a:t>
            </a:fld>
            <a:endParaRPr lang="en-US" dirty="0">
              <a:solidFill>
                <a:srgbClr val="DBF5F9">
                  <a:shade val="90000"/>
                </a:srgbClr>
              </a:solidFill>
            </a:endParaRPr>
          </a:p>
        </p:txBody>
      </p:sp>
      <p:sp>
        <p:nvSpPr>
          <p:cNvPr id="22" name="Footer Placeholder 21"/>
          <p:cNvSpPr>
            <a:spLocks noGrp="1"/>
          </p:cNvSpPr>
          <p:nvPr>
            <p:ph type="ftr" sz="quarter" idx="3"/>
          </p:nvPr>
        </p:nvSpPr>
        <p:spPr>
          <a:xfrm>
            <a:off x="3556000" y="6356351"/>
            <a:ext cx="44704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dirty="0">
              <a:solidFill>
                <a:srgbClr val="DBF5F9">
                  <a:shade val="90000"/>
                </a:srgbClr>
              </a:solidFill>
            </a:endParaRPr>
          </a:p>
        </p:txBody>
      </p:sp>
      <p:sp>
        <p:nvSpPr>
          <p:cNvPr id="18" name="Slide Number Placeholder 17"/>
          <p:cNvSpPr>
            <a:spLocks noGrp="1"/>
          </p:cNvSpPr>
          <p:nvPr>
            <p:ph type="sldNum" sz="quarter" idx="4"/>
          </p:nvPr>
        </p:nvSpPr>
        <p:spPr>
          <a:xfrm>
            <a:off x="10566400" y="6356351"/>
            <a:ext cx="1016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3038B724-B001-495B-B997-AAF0E1D35E98}" type="slidenum">
              <a:rPr lang="en-US" smtClean="0">
                <a:solidFill>
                  <a:srgbClr val="DBF5F9">
                    <a:shade val="90000"/>
                  </a:srgbClr>
                </a:solidFill>
              </a:rPr>
              <a:pPr/>
              <a:t>‹#›</a:t>
            </a:fld>
            <a:endParaRPr lang="en-US" dirty="0">
              <a:solidFill>
                <a:srgbClr val="DBF5F9">
                  <a:shade val="90000"/>
                </a:srgbClr>
              </a:solidFill>
            </a:endParaRPr>
          </a:p>
        </p:txBody>
      </p:sp>
      <p:grpSp>
        <p:nvGrpSpPr>
          <p:cNvPr id="2" name="Group 1"/>
          <p:cNvGrpSpPr/>
          <p:nvPr/>
        </p:nvGrpSpPr>
        <p:grpSpPr>
          <a:xfrm>
            <a:off x="-25356" y="202408"/>
            <a:ext cx="12240731"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lang="en-US" dirty="0">
                <a:solidFill>
                  <a:prstClr val="white"/>
                </a:solidFill>
              </a:endParaRPr>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lang="en-US" dirty="0">
                <a:solidFill>
                  <a:prstClr val="white"/>
                </a:solidFill>
              </a:endParaRPr>
            </a:p>
          </p:txBody>
        </p:sp>
      </p:grpSp>
    </p:spTree>
    <p:extLst>
      <p:ext uri="{BB962C8B-B14F-4D97-AF65-F5344CB8AC3E}">
        <p14:creationId xmlns:p14="http://schemas.microsoft.com/office/powerpoint/2010/main" val="1993875326"/>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750" r:id="rId13"/>
    <p:sldLayoutId id="2147483751" r:id="rId14"/>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6.jpg"/></Relationships>
</file>

<file path=ppt/slides/_rels/slide3.xml.rels><?xml version="1.0" encoding="UTF-8" standalone="yes"?>
<Relationships xmlns="http://schemas.openxmlformats.org/package/2006/relationships"><Relationship Id="rId8" Type="http://schemas.openxmlformats.org/officeDocument/2006/relationships/image" Target="../media/image12.gif"/><Relationship Id="rId3" Type="http://schemas.openxmlformats.org/officeDocument/2006/relationships/image" Target="../media/image7.png"/><Relationship Id="rId7" Type="http://schemas.openxmlformats.org/officeDocument/2006/relationships/image" Target="../media/image11.gif"/><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0.gif"/><Relationship Id="rId5" Type="http://schemas.openxmlformats.org/officeDocument/2006/relationships/image" Target="../media/image9.gif"/><Relationship Id="rId4" Type="http://schemas.openxmlformats.org/officeDocument/2006/relationships/image" Target="../media/image8.gif"/></Relationships>
</file>

<file path=ppt/slides/_rels/slide4.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2.gif"/><Relationship Id="rId5" Type="http://schemas.openxmlformats.org/officeDocument/2006/relationships/image" Target="../media/image11.gif"/><Relationship Id="rId4" Type="http://schemas.openxmlformats.org/officeDocument/2006/relationships/image" Target="../media/image10.gif"/></Relationships>
</file>

<file path=ppt/slides/_rels/slide5.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2.gif"/><Relationship Id="rId5" Type="http://schemas.openxmlformats.org/officeDocument/2006/relationships/image" Target="../media/image11.gif"/><Relationship Id="rId4" Type="http://schemas.openxmlformats.org/officeDocument/2006/relationships/image" Target="../media/image10.gif"/></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15.png"/><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6.JPG"/><Relationship Id="rId7" Type="http://schemas.openxmlformats.org/officeDocument/2006/relationships/image" Target="../media/image11.gif"/><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image" Target="../media/image12.gif"/><Relationship Id="rId5" Type="http://schemas.openxmlformats.org/officeDocument/2006/relationships/image" Target="../media/image9.gif"/><Relationship Id="rId4" Type="http://schemas.openxmlformats.org/officeDocument/2006/relationships/image" Target="../media/image10.gif"/></Relationships>
</file>

<file path=ppt/slides/_rels/slide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image" Target="../media/image18.jpg"/></Relationships>
</file>

<file path=ppt/slides/_rels/slide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0.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13.xml"/><Relationship Id="rId4" Type="http://schemas.openxmlformats.org/officeDocument/2006/relationships/image" Target="../media/image24.jpg"/></Relationships>
</file>

<file path=ppt/slides/_rels/slide13.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3.xml"/><Relationship Id="rId1" Type="http://schemas.openxmlformats.org/officeDocument/2006/relationships/slideLayout" Target="../slideLayouts/slideLayout13.xml"/><Relationship Id="rId5" Type="http://schemas.openxmlformats.org/officeDocument/2006/relationships/image" Target="../media/image30.png"/><Relationship Id="rId4" Type="http://schemas.openxmlformats.org/officeDocument/2006/relationships/image" Target="../media/image29.png"/></Relationships>
</file>

<file path=ppt/slides/_rels/slide17.xml.rels><?xml version="1.0" encoding="UTF-8" standalone="yes"?>
<Relationships xmlns="http://schemas.openxmlformats.org/package/2006/relationships"><Relationship Id="rId3" Type="http://schemas.openxmlformats.org/officeDocument/2006/relationships/image" Target="../media/image31.gi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2.png"/><Relationship Id="rId7" Type="http://schemas.microsoft.com/office/2007/relationships/hdphoto" Target="../media/hdphoto2.wdp"/><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35.png"/><Relationship Id="rId5" Type="http://schemas.openxmlformats.org/officeDocument/2006/relationships/image" Target="../media/image34.jpeg"/><Relationship Id="rId4" Type="http://schemas.openxmlformats.org/officeDocument/2006/relationships/image" Target="../media/image33.jpeg"/></Relationships>
</file>

<file path=ppt/slides/_rels/slide1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2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1.gi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9.png"/><Relationship Id="rId7" Type="http://schemas.openxmlformats.org/officeDocument/2006/relationships/image" Target="../media/image43.jpe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2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45.jpeg"/></Relationships>
</file>

<file path=ppt/slides/_rels/slide2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48.png"/></Relationships>
</file>

<file path=ppt/slides/_rels/slide2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48.png"/></Relationships>
</file>

<file path=ppt/slides/_rels/slide27.xml.rels><?xml version="1.0" encoding="UTF-8" standalone="yes"?>
<Relationships xmlns="http://schemas.openxmlformats.org/package/2006/relationships"><Relationship Id="rId3" Type="http://schemas.openxmlformats.org/officeDocument/2006/relationships/image" Target="../media/image50.jp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51.png"/></Relationships>
</file>

<file path=ppt/slides/_rels/slide28.xml.rels><?xml version="1.0" encoding="UTF-8" standalone="yes"?>
<Relationships xmlns="http://schemas.openxmlformats.org/package/2006/relationships"><Relationship Id="rId3" Type="http://schemas.openxmlformats.org/officeDocument/2006/relationships/image" Target="../media/image52.jp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53.png"/></Relationships>
</file>

<file path=ppt/slides/_rels/slide29.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55.jpeg"/><Relationship Id="rId5" Type="http://schemas.openxmlformats.org/officeDocument/2006/relationships/image" Target="../media/image54.jpeg"/><Relationship Id="rId4" Type="http://schemas.openxmlformats.org/officeDocument/2006/relationships/image" Target="../media/image12.gif"/></Relationships>
</file>

<file path=ppt/slides/_rels/slide30.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27.xml"/><Relationship Id="rId1" Type="http://schemas.openxmlformats.org/officeDocument/2006/relationships/slideLayout" Target="../slideLayouts/slideLayout14.xml"/><Relationship Id="rId4" Type="http://schemas.openxmlformats.org/officeDocument/2006/relationships/image" Target="../media/image5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30504" y="393033"/>
            <a:ext cx="11827342" cy="1877437"/>
          </a:xfrm>
          <a:prstGeom prst="rect">
            <a:avLst/>
          </a:prstGeom>
          <a:noFill/>
        </p:spPr>
        <p:txBody>
          <a:bodyPr wrap="square" rtlCol="0">
            <a:spAutoFit/>
          </a:bodyPr>
          <a:lstStyle/>
          <a:p>
            <a:pPr algn="ctr"/>
            <a:r>
              <a:rPr lang="en-US" sz="3600" b="1" dirty="0">
                <a:solidFill>
                  <a:prstClr val="black"/>
                </a:solidFill>
              </a:rPr>
              <a:t>CTUIR ~ Tucannon Basin Fish Habitat Enhancement Project</a:t>
            </a:r>
          </a:p>
          <a:p>
            <a:pPr algn="ctr"/>
            <a:r>
              <a:rPr lang="en-US" sz="4400" b="1" dirty="0">
                <a:solidFill>
                  <a:prstClr val="black"/>
                </a:solidFill>
              </a:rPr>
              <a:t>Project Area 27/28.1</a:t>
            </a: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 y="2305454"/>
            <a:ext cx="12191998" cy="3552808"/>
          </a:xfrm>
          <a:prstGeom prst="rect">
            <a:avLst/>
          </a:prstGeom>
        </p:spPr>
      </p:pic>
      <p:pic>
        <p:nvPicPr>
          <p:cNvPr id="14" name="Picture 1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 y="5884281"/>
            <a:ext cx="737872" cy="448421"/>
          </a:xfrm>
          <a:prstGeom prst="rect">
            <a:avLst/>
          </a:prstGeom>
        </p:spPr>
      </p:pic>
      <p:sp>
        <p:nvSpPr>
          <p:cNvPr id="4" name="TextBox 3"/>
          <p:cNvSpPr txBox="1"/>
          <p:nvPr/>
        </p:nvSpPr>
        <p:spPr>
          <a:xfrm>
            <a:off x="9351818" y="5884281"/>
            <a:ext cx="2840181" cy="307777"/>
          </a:xfrm>
          <a:prstGeom prst="rect">
            <a:avLst/>
          </a:prstGeom>
          <a:noFill/>
        </p:spPr>
        <p:txBody>
          <a:bodyPr wrap="square" rtlCol="0">
            <a:spAutoFit/>
          </a:bodyPr>
          <a:lstStyle/>
          <a:p>
            <a:r>
              <a:rPr lang="en-US" sz="1400" dirty="0">
                <a:solidFill>
                  <a:schemeClr val="bg1"/>
                </a:solidFill>
              </a:rPr>
              <a:t>P</a:t>
            </a:r>
            <a:r>
              <a:rPr lang="en-US" sz="1400" dirty="0" smtClean="0">
                <a:solidFill>
                  <a:schemeClr val="bg1"/>
                </a:solidFill>
              </a:rPr>
              <a:t>hoto </a:t>
            </a:r>
            <a:r>
              <a:rPr lang="en-US" sz="1400" dirty="0">
                <a:solidFill>
                  <a:schemeClr val="bg1"/>
                </a:solidFill>
              </a:rPr>
              <a:t>of PA-27/28.1, 2/2020</a:t>
            </a:r>
          </a:p>
        </p:txBody>
      </p:sp>
      <p:sp>
        <p:nvSpPr>
          <p:cNvPr id="3" name="TextBox 2"/>
          <p:cNvSpPr txBox="1"/>
          <p:nvPr/>
        </p:nvSpPr>
        <p:spPr>
          <a:xfrm>
            <a:off x="737873" y="5963370"/>
            <a:ext cx="5444836" cy="369332"/>
          </a:xfrm>
          <a:prstGeom prst="rect">
            <a:avLst/>
          </a:prstGeom>
          <a:noFill/>
        </p:spPr>
        <p:txBody>
          <a:bodyPr wrap="square" rtlCol="0">
            <a:spAutoFit/>
          </a:bodyPr>
          <a:lstStyle/>
          <a:p>
            <a:r>
              <a:rPr lang="en-US" b="1" dirty="0">
                <a:solidFill>
                  <a:schemeClr val="bg1"/>
                </a:solidFill>
              </a:rPr>
              <a:t>Kris Fischer, Tucannon Basin Project Leader</a:t>
            </a:r>
          </a:p>
        </p:txBody>
      </p:sp>
      <p:pic>
        <p:nvPicPr>
          <p:cNvPr id="7" name="Picture 6">
            <a:extLst>
              <a:ext uri="{FF2B5EF4-FFF2-40B4-BE49-F238E27FC236}">
                <a16:creationId xmlns="" xmlns:a16="http://schemas.microsoft.com/office/drawing/2014/main" id="{53EDC15C-9BAF-44D4-9828-847F201004AA}"/>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2687" y="6425960"/>
            <a:ext cx="750560" cy="393033"/>
          </a:xfrm>
          <a:prstGeom prst="rect">
            <a:avLst/>
          </a:prstGeom>
          <a:noFill/>
        </p:spPr>
      </p:pic>
      <p:sp>
        <p:nvSpPr>
          <p:cNvPr id="8" name="TextBox 7">
            <a:extLst>
              <a:ext uri="{FF2B5EF4-FFF2-40B4-BE49-F238E27FC236}">
                <a16:creationId xmlns="" xmlns:a16="http://schemas.microsoft.com/office/drawing/2014/main" id="{D73EA556-195A-4A4C-84FC-11EDAA81F587}"/>
              </a:ext>
            </a:extLst>
          </p:cNvPr>
          <p:cNvSpPr txBox="1"/>
          <p:nvPr/>
        </p:nvSpPr>
        <p:spPr>
          <a:xfrm>
            <a:off x="737873" y="6437810"/>
            <a:ext cx="7895988" cy="369332"/>
          </a:xfrm>
          <a:prstGeom prst="rect">
            <a:avLst/>
          </a:prstGeom>
          <a:noFill/>
        </p:spPr>
        <p:txBody>
          <a:bodyPr wrap="square" rtlCol="0">
            <a:spAutoFit/>
          </a:bodyPr>
          <a:lstStyle/>
          <a:p>
            <a:r>
              <a:rPr lang="en-US" b="1" dirty="0">
                <a:solidFill>
                  <a:schemeClr val="bg1"/>
                </a:solidFill>
              </a:rPr>
              <a:t>Amanda Jones &amp; Allen Dysart, Wolf Water Resources</a:t>
            </a:r>
          </a:p>
        </p:txBody>
      </p:sp>
    </p:spTree>
    <p:extLst>
      <p:ext uri="{BB962C8B-B14F-4D97-AF65-F5344CB8AC3E}">
        <p14:creationId xmlns:p14="http://schemas.microsoft.com/office/powerpoint/2010/main" val="275348218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56862" y="179839"/>
            <a:ext cx="8856617" cy="1077218"/>
          </a:xfrm>
          <a:prstGeom prst="rect">
            <a:avLst/>
          </a:prstGeom>
          <a:noFill/>
        </p:spPr>
        <p:txBody>
          <a:bodyPr wrap="square" rtlCol="0">
            <a:spAutoFit/>
          </a:bodyPr>
          <a:lstStyle/>
          <a:p>
            <a:r>
              <a:rPr lang="en-US" sz="3600" b="1" dirty="0">
                <a:solidFill>
                  <a:prstClr val="black"/>
                </a:solidFill>
              </a:rPr>
              <a:t>Presentation overview:</a:t>
            </a:r>
            <a:r>
              <a:rPr lang="en-US" sz="2800" b="1" dirty="0">
                <a:solidFill>
                  <a:prstClr val="black"/>
                </a:solidFill>
              </a:rPr>
              <a:t> </a:t>
            </a:r>
          </a:p>
          <a:p>
            <a:pPr lvl="1"/>
            <a:endParaRPr lang="en-US" sz="2800" b="1" dirty="0">
              <a:solidFill>
                <a:prstClr val="black"/>
              </a:solidFill>
            </a:endParaRPr>
          </a:p>
        </p:txBody>
      </p:sp>
      <p:sp>
        <p:nvSpPr>
          <p:cNvPr id="4" name="TextBox 3"/>
          <p:cNvSpPr txBox="1"/>
          <p:nvPr/>
        </p:nvSpPr>
        <p:spPr>
          <a:xfrm>
            <a:off x="556862" y="807339"/>
            <a:ext cx="7044777" cy="3477875"/>
          </a:xfrm>
          <a:prstGeom prst="rect">
            <a:avLst/>
          </a:prstGeom>
          <a:noFill/>
        </p:spPr>
        <p:txBody>
          <a:bodyPr wrap="square" rtlCol="0">
            <a:spAutoFit/>
          </a:bodyPr>
          <a:lstStyle/>
          <a:p>
            <a:pPr marL="457200" indent="-457200">
              <a:buFont typeface="+mj-lt"/>
              <a:buAutoNum type="arabicPeriod"/>
            </a:pPr>
            <a:r>
              <a:rPr lang="en-US" sz="2000" b="1" dirty="0" smtClean="0">
                <a:solidFill>
                  <a:prstClr val="black"/>
                </a:solidFill>
              </a:rPr>
              <a:t>Introduction to PA 27/28.1 in the Tucannon</a:t>
            </a:r>
          </a:p>
          <a:p>
            <a:pPr marL="457200" indent="-457200">
              <a:buFont typeface="+mj-lt"/>
              <a:buAutoNum type="arabicPeriod"/>
            </a:pPr>
            <a:r>
              <a:rPr lang="en-US" sz="2000" b="1" dirty="0" smtClean="0">
                <a:solidFill>
                  <a:prstClr val="black"/>
                </a:solidFill>
              </a:rPr>
              <a:t>River Vision and First Foods</a:t>
            </a:r>
          </a:p>
          <a:p>
            <a:pPr marL="457200" indent="-457200">
              <a:buFont typeface="+mj-lt"/>
              <a:buAutoNum type="arabicPeriod"/>
            </a:pPr>
            <a:r>
              <a:rPr lang="en-US" sz="2000" b="1" dirty="0" smtClean="0">
                <a:solidFill>
                  <a:prstClr val="black"/>
                </a:solidFill>
              </a:rPr>
              <a:t>Tucannon – Impaired Processes and Limiting Factors</a:t>
            </a:r>
          </a:p>
          <a:p>
            <a:pPr marL="457200" indent="-457200">
              <a:buFont typeface="+mj-lt"/>
              <a:buAutoNum type="arabicPeriod"/>
            </a:pPr>
            <a:r>
              <a:rPr lang="en-US" sz="2000" b="1" dirty="0" smtClean="0">
                <a:solidFill>
                  <a:prstClr val="black"/>
                </a:solidFill>
              </a:rPr>
              <a:t>Tucannon – Channel straightening over time</a:t>
            </a:r>
          </a:p>
          <a:p>
            <a:pPr marL="457200" indent="-457200">
              <a:buFont typeface="+mj-lt"/>
              <a:buAutoNum type="arabicPeriod"/>
            </a:pPr>
            <a:r>
              <a:rPr lang="en-US" sz="2000" b="1" dirty="0" smtClean="0">
                <a:solidFill>
                  <a:prstClr val="black"/>
                </a:solidFill>
              </a:rPr>
              <a:t>PA-27/28 – Restoration Approach</a:t>
            </a:r>
          </a:p>
          <a:p>
            <a:pPr marL="457200" indent="-457200">
              <a:buFont typeface="+mj-lt"/>
              <a:buAutoNum type="arabicPeriod"/>
            </a:pPr>
            <a:r>
              <a:rPr lang="en-US" sz="2000" b="1" dirty="0" smtClean="0">
                <a:solidFill>
                  <a:prstClr val="black"/>
                </a:solidFill>
              </a:rPr>
              <a:t>PA-27/28.1 Design Component and Permitting</a:t>
            </a:r>
          </a:p>
          <a:p>
            <a:pPr marL="457200" indent="-457200">
              <a:buFont typeface="+mj-lt"/>
              <a:buAutoNum type="arabicPeriod"/>
            </a:pPr>
            <a:r>
              <a:rPr lang="en-US" sz="2000" b="1" dirty="0" smtClean="0">
                <a:solidFill>
                  <a:prstClr val="black"/>
                </a:solidFill>
              </a:rPr>
              <a:t>USCOE HEC-RAS Modeling </a:t>
            </a:r>
          </a:p>
          <a:p>
            <a:pPr marL="457200" indent="-457200">
              <a:buFont typeface="+mj-lt"/>
              <a:buAutoNum type="arabicPeriod"/>
            </a:pPr>
            <a:r>
              <a:rPr lang="en-US" sz="2000" b="1" dirty="0" smtClean="0">
                <a:solidFill>
                  <a:prstClr val="black"/>
                </a:solidFill>
              </a:rPr>
              <a:t>Additional Phases of this project</a:t>
            </a:r>
          </a:p>
          <a:p>
            <a:pPr marL="457200" indent="-457200">
              <a:buFont typeface="+mj-lt"/>
              <a:buAutoNum type="arabicPeriod"/>
            </a:pPr>
            <a:r>
              <a:rPr lang="en-US" sz="2000" b="1" dirty="0" smtClean="0">
                <a:solidFill>
                  <a:prstClr val="black"/>
                </a:solidFill>
              </a:rPr>
              <a:t>Some good </a:t>
            </a:r>
            <a:r>
              <a:rPr lang="en-US" sz="2000" b="1" dirty="0">
                <a:solidFill>
                  <a:prstClr val="black"/>
                </a:solidFill>
              </a:rPr>
              <a:t>n</a:t>
            </a:r>
            <a:r>
              <a:rPr lang="en-US" sz="2000" b="1" dirty="0" smtClean="0">
                <a:solidFill>
                  <a:prstClr val="black"/>
                </a:solidFill>
              </a:rPr>
              <a:t>ews, we saw fish this summer</a:t>
            </a:r>
          </a:p>
          <a:p>
            <a:pPr marL="457200" indent="-457200">
              <a:buFont typeface="+mj-lt"/>
              <a:buAutoNum type="arabicPeriod"/>
            </a:pPr>
            <a:endParaRPr lang="en-US" sz="2000" b="1" dirty="0" smtClean="0">
              <a:solidFill>
                <a:prstClr val="black"/>
              </a:solidFill>
            </a:endParaRPr>
          </a:p>
          <a:p>
            <a:pPr marL="457200" indent="-457200">
              <a:buFont typeface="+mj-lt"/>
              <a:buAutoNum type="arabicPeriod"/>
            </a:pPr>
            <a:endParaRPr lang="en-US" sz="2000" b="1" dirty="0">
              <a:solidFill>
                <a:prstClr val="black"/>
              </a:solidFill>
            </a:endParaRP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252206"/>
            <a:ext cx="12192000" cy="2330969"/>
          </a:xfrm>
          <a:prstGeom prst="rect">
            <a:avLst/>
          </a:prstGeom>
        </p:spPr>
      </p:pic>
      <p:pic>
        <p:nvPicPr>
          <p:cNvPr id="2" name="Picture 1"/>
          <p:cNvPicPr>
            <a:picLocks noChangeAspect="1"/>
          </p:cNvPicPr>
          <p:nvPr/>
        </p:nvPicPr>
        <p:blipFill rotWithShape="1">
          <a:blip r:embed="rId4" cstate="print">
            <a:extLst>
              <a:ext uri="{28A0092B-C50C-407E-A947-70E740481C1C}">
                <a14:useLocalDpi xmlns:a14="http://schemas.microsoft.com/office/drawing/2010/main" val="0"/>
              </a:ext>
            </a:extLst>
          </a:blip>
          <a:srcRect l="20565" r="19198" b="64"/>
          <a:stretch/>
        </p:blipFill>
        <p:spPr>
          <a:xfrm>
            <a:off x="7744968" y="0"/>
            <a:ext cx="4447032" cy="4152596"/>
          </a:xfrm>
          <a:prstGeom prst="rect">
            <a:avLst/>
          </a:prstGeom>
        </p:spPr>
      </p:pic>
      <p:sp>
        <p:nvSpPr>
          <p:cNvPr id="5" name="TextBox 4"/>
          <p:cNvSpPr txBox="1"/>
          <p:nvPr/>
        </p:nvSpPr>
        <p:spPr>
          <a:xfrm>
            <a:off x="8454922" y="6550167"/>
            <a:ext cx="3467819" cy="307777"/>
          </a:xfrm>
          <a:prstGeom prst="rect">
            <a:avLst/>
          </a:prstGeom>
          <a:noFill/>
        </p:spPr>
        <p:txBody>
          <a:bodyPr wrap="square" rtlCol="0">
            <a:spAutoFit/>
          </a:bodyPr>
          <a:lstStyle/>
          <a:p>
            <a:r>
              <a:rPr lang="en-US" sz="1400" dirty="0" smtClean="0">
                <a:solidFill>
                  <a:schemeClr val="bg1"/>
                </a:solidFill>
              </a:rPr>
              <a:t>King Grade Road, 2/2020</a:t>
            </a:r>
            <a:endParaRPr lang="en-US" sz="1400" dirty="0">
              <a:solidFill>
                <a:schemeClr val="bg1"/>
              </a:solidFill>
            </a:endParaRPr>
          </a:p>
        </p:txBody>
      </p:sp>
      <p:sp>
        <p:nvSpPr>
          <p:cNvPr id="8" name="Rectangle 7"/>
          <p:cNvSpPr/>
          <p:nvPr/>
        </p:nvSpPr>
        <p:spPr>
          <a:xfrm rot="920185">
            <a:off x="9746123" y="1132443"/>
            <a:ext cx="312429" cy="84806"/>
          </a:xfrm>
          <a:prstGeom prst="rect">
            <a:avLst/>
          </a:prstGeom>
          <a:solidFill>
            <a:srgbClr val="FF0000">
              <a:alpha val="85000"/>
            </a:srgbClr>
          </a:solidFill>
          <a:ln>
            <a:solidFill>
              <a:srgbClr val="CC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p:cNvSpPr txBox="1"/>
          <p:nvPr/>
        </p:nvSpPr>
        <p:spPr>
          <a:xfrm>
            <a:off x="9287428" y="1942616"/>
            <a:ext cx="1042784" cy="307777"/>
          </a:xfrm>
          <a:prstGeom prst="rect">
            <a:avLst/>
          </a:prstGeom>
          <a:solidFill>
            <a:schemeClr val="bg1"/>
          </a:solidFill>
        </p:spPr>
        <p:txBody>
          <a:bodyPr wrap="square" rtlCol="0">
            <a:spAutoFit/>
          </a:bodyPr>
          <a:lstStyle/>
          <a:p>
            <a:pPr algn="ctr"/>
            <a:r>
              <a:rPr lang="en-US" sz="1400" b="1" dirty="0"/>
              <a:t>PA 27/28.1</a:t>
            </a:r>
          </a:p>
        </p:txBody>
      </p:sp>
      <p:cxnSp>
        <p:nvCxnSpPr>
          <p:cNvPr id="10" name="Straight Arrow Connector 9"/>
          <p:cNvCxnSpPr/>
          <p:nvPr/>
        </p:nvCxnSpPr>
        <p:spPr>
          <a:xfrm flipV="1">
            <a:off x="9556808" y="1257056"/>
            <a:ext cx="324827" cy="702064"/>
          </a:xfrm>
          <a:prstGeom prst="straightConnector1">
            <a:avLst/>
          </a:prstGeom>
          <a:ln w="25400">
            <a:solidFill>
              <a:schemeClr val="bg1"/>
            </a:solidFill>
            <a:tailEnd type="stealth" w="lg" len="lg"/>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063869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26275" y="0"/>
            <a:ext cx="5165725" cy="4878350"/>
          </a:xfrm>
          <a:prstGeom prst="rect">
            <a:avLst/>
          </a:prstGeom>
          <a:noFill/>
        </p:spPr>
      </p:pic>
      <p:sp>
        <p:nvSpPr>
          <p:cNvPr id="2" name="TextBox 1"/>
          <p:cNvSpPr txBox="1"/>
          <p:nvPr/>
        </p:nvSpPr>
        <p:spPr>
          <a:xfrm>
            <a:off x="417096" y="256674"/>
            <a:ext cx="7347284" cy="646331"/>
          </a:xfrm>
          <a:prstGeom prst="rect">
            <a:avLst/>
          </a:prstGeom>
          <a:noFill/>
        </p:spPr>
        <p:txBody>
          <a:bodyPr wrap="square" rtlCol="0">
            <a:spAutoFit/>
          </a:bodyPr>
          <a:lstStyle/>
          <a:p>
            <a:r>
              <a:rPr lang="en-US" sz="3600" dirty="0">
                <a:solidFill>
                  <a:schemeClr val="bg1"/>
                </a:solidFill>
              </a:rPr>
              <a:t>CTUIR - River and Upland Vision</a:t>
            </a:r>
          </a:p>
        </p:txBody>
      </p:sp>
      <p:sp>
        <p:nvSpPr>
          <p:cNvPr id="9" name="TextBox 8"/>
          <p:cNvSpPr txBox="1"/>
          <p:nvPr/>
        </p:nvSpPr>
        <p:spPr>
          <a:xfrm>
            <a:off x="771638" y="1028961"/>
            <a:ext cx="6254637" cy="1569660"/>
          </a:xfrm>
          <a:prstGeom prst="rect">
            <a:avLst/>
          </a:prstGeom>
          <a:noFill/>
        </p:spPr>
        <p:txBody>
          <a:bodyPr wrap="square" rtlCol="0">
            <a:spAutoFit/>
          </a:bodyPr>
          <a:lstStyle/>
          <a:p>
            <a:r>
              <a:rPr lang="en-US" sz="2400" dirty="0">
                <a:solidFill>
                  <a:schemeClr val="bg1"/>
                </a:solidFill>
              </a:rPr>
              <a:t>RV - Requires a river that is dynamic, and shaped not only by physical and biological processes, but the interactions and interconnections between those processes</a:t>
            </a:r>
          </a:p>
        </p:txBody>
      </p:sp>
      <p:sp>
        <p:nvSpPr>
          <p:cNvPr id="4" name="TextBox 3"/>
          <p:cNvSpPr txBox="1"/>
          <p:nvPr/>
        </p:nvSpPr>
        <p:spPr>
          <a:xfrm>
            <a:off x="10726736" y="4375672"/>
            <a:ext cx="2371725" cy="1200329"/>
          </a:xfrm>
          <a:prstGeom prst="rect">
            <a:avLst/>
          </a:prstGeom>
          <a:noFill/>
        </p:spPr>
        <p:txBody>
          <a:bodyPr wrap="square" rtlCol="0">
            <a:spAutoFit/>
          </a:bodyPr>
          <a:lstStyle/>
          <a:p>
            <a:r>
              <a:rPr lang="en-US" sz="2400" b="1" dirty="0">
                <a:solidFill>
                  <a:schemeClr val="bg1"/>
                </a:solidFill>
              </a:rPr>
              <a:t>CTUIR Seasonal Round</a:t>
            </a:r>
          </a:p>
        </p:txBody>
      </p:sp>
      <p:pic>
        <p:nvPicPr>
          <p:cNvPr id="10" name="Picture 12" descr="http://fisherieshabitat.ctuir.org/wp-content/uploads/2020/02/4Hydrology.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7870" y="4631073"/>
            <a:ext cx="1280160" cy="128016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8" descr="http://fisherieshabitat.ctuir.org/wp-content/uploads/2020/02/5Geomorphology.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11120" y="4631073"/>
            <a:ext cx="1280160" cy="128016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0" descr="http://fisherieshabitat.ctuir.org/wp-content/uploads/2020/02/3Connectivity.gif"/>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874370" y="4631073"/>
            <a:ext cx="1280160" cy="128016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4" descr="http://fisherieshabitat.ctuir.org/wp-content/uploads/2020/02/1Vegetation.gif"/>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537620" y="4631073"/>
            <a:ext cx="1280160" cy="128016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descr="http://fisherieshabitat.ctuir.org/wp-content/uploads/2020/02/2Aquatic.gif"/>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200870" y="4631073"/>
            <a:ext cx="1280160" cy="1280160"/>
          </a:xfrm>
          <a:prstGeom prst="rect">
            <a:avLst/>
          </a:prstGeom>
          <a:noFill/>
          <a:extLst>
            <a:ext uri="{909E8E84-426E-40DD-AFC4-6F175D3DCCD1}">
              <a14:hiddenFill xmlns:a14="http://schemas.microsoft.com/office/drawing/2010/main">
                <a:solidFill>
                  <a:srgbClr val="FFFFFF"/>
                </a:solidFill>
              </a14:hiddenFill>
            </a:ext>
          </a:extLst>
        </p:spPr>
      </p:pic>
      <p:sp>
        <p:nvSpPr>
          <p:cNvPr id="17" name="Text Placeholder 7">
            <a:extLst>
              <a:ext uri="{FF2B5EF4-FFF2-40B4-BE49-F238E27FC236}">
                <a16:creationId xmlns="" xmlns:a16="http://schemas.microsoft.com/office/drawing/2014/main" id="{E6971D8C-ECC5-4EDD-AC10-DDF4CA7E9DC3}"/>
              </a:ext>
            </a:extLst>
          </p:cNvPr>
          <p:cNvSpPr txBox="1">
            <a:spLocks/>
          </p:cNvSpPr>
          <p:nvPr/>
        </p:nvSpPr>
        <p:spPr>
          <a:xfrm>
            <a:off x="107950" y="6132231"/>
            <a:ext cx="2160000" cy="504000"/>
          </a:xfrm>
          <a:prstGeom prst="rect">
            <a:avLst/>
          </a:prstGeom>
        </p:spPr>
        <p:txBody>
          <a:bodyPr vert="horz" lIns="0" tIns="0" rIns="0" bIns="0" rtlCol="0">
            <a:noAutofit/>
          </a:bodyPr>
          <a:lstStyle>
            <a:lvl1pPr marL="0" indent="0" algn="ctr" defTabSz="914400" rtl="0" eaLnBrk="1" latinLnBrk="0" hangingPunct="1">
              <a:lnSpc>
                <a:spcPct val="90000"/>
              </a:lnSpc>
              <a:spcBef>
                <a:spcPts val="1000"/>
              </a:spcBef>
              <a:buFont typeface="Arial" panose="020B0604020202020204" pitchFamily="34" charset="0"/>
              <a:buNone/>
              <a:defRPr sz="1800" b="1" kern="1200">
                <a:solidFill>
                  <a:schemeClr val="tx1">
                    <a:lumMod val="75000"/>
                    <a:lumOff val="25000"/>
                  </a:schemeClr>
                </a:solidFill>
                <a:latin typeface="+mj-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solidFill>
                  <a:sysClr val="windowText" lastClr="000000">
                    <a:lumMod val="75000"/>
                    <a:lumOff val="25000"/>
                  </a:sysClr>
                </a:solidFill>
                <a:latin typeface="Rockwell"/>
              </a:rPr>
              <a:t>Hydrology</a:t>
            </a:r>
            <a:endParaRPr kumimoji="0" lang="en-US" sz="1800" b="1" i="0" u="none" strike="noStrike" kern="1200" cap="none" spc="0" normalizeH="0" baseline="0" noProof="0" dirty="0">
              <a:ln>
                <a:noFill/>
              </a:ln>
              <a:solidFill>
                <a:sysClr val="windowText" lastClr="000000">
                  <a:lumMod val="75000"/>
                  <a:lumOff val="25000"/>
                </a:sysClr>
              </a:solidFill>
              <a:effectLst/>
              <a:uLnTx/>
              <a:uFillTx/>
              <a:latin typeface="Rockwell"/>
              <a:ea typeface="+mn-ea"/>
              <a:cs typeface="+mn-cs"/>
            </a:endParaRPr>
          </a:p>
        </p:txBody>
      </p:sp>
      <p:sp>
        <p:nvSpPr>
          <p:cNvPr id="18" name="Text Placeholder 8">
            <a:extLst>
              <a:ext uri="{FF2B5EF4-FFF2-40B4-BE49-F238E27FC236}">
                <a16:creationId xmlns="" xmlns:a16="http://schemas.microsoft.com/office/drawing/2014/main" id="{A6E9F776-E542-4D93-851A-A3A10F6D2A7D}"/>
              </a:ext>
            </a:extLst>
          </p:cNvPr>
          <p:cNvSpPr txBox="1">
            <a:spLocks/>
          </p:cNvSpPr>
          <p:nvPr/>
        </p:nvSpPr>
        <p:spPr>
          <a:xfrm>
            <a:off x="1828030" y="6132231"/>
            <a:ext cx="2160587" cy="504000"/>
          </a:xfrm>
          <a:prstGeom prst="rect">
            <a:avLst/>
          </a:prstGeom>
        </p:spPr>
        <p:txBody>
          <a:bodyPr vert="horz" lIns="0" tIns="0" rIns="0" bIns="0" rtlCol="0">
            <a:noAutofit/>
          </a:bodyPr>
          <a:lstStyle>
            <a:lvl1pPr marL="0" indent="0" algn="ctr" defTabSz="914400" rtl="0" eaLnBrk="1" latinLnBrk="0" hangingPunct="1">
              <a:lnSpc>
                <a:spcPct val="90000"/>
              </a:lnSpc>
              <a:spcBef>
                <a:spcPts val="1000"/>
              </a:spcBef>
              <a:buFont typeface="Arial" panose="020B0604020202020204" pitchFamily="34" charset="0"/>
              <a:buNone/>
              <a:defRPr sz="1800" b="1" kern="1200">
                <a:solidFill>
                  <a:schemeClr val="tx1">
                    <a:lumMod val="75000"/>
                    <a:lumOff val="25000"/>
                  </a:schemeClr>
                </a:solidFill>
                <a:latin typeface="+mj-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800" b="1" i="0" u="none" strike="noStrike" kern="1200" cap="none" spc="0" normalizeH="0" baseline="0" noProof="0" dirty="0">
                <a:ln>
                  <a:noFill/>
                </a:ln>
                <a:solidFill>
                  <a:sysClr val="windowText" lastClr="000000">
                    <a:lumMod val="75000"/>
                    <a:lumOff val="25000"/>
                  </a:sysClr>
                </a:solidFill>
                <a:effectLst/>
                <a:uLnTx/>
                <a:uFillTx/>
                <a:latin typeface="Rockwell"/>
                <a:ea typeface="+mn-ea"/>
                <a:cs typeface="+mn-cs"/>
              </a:rPr>
              <a:t>Geomorphology</a:t>
            </a:r>
          </a:p>
        </p:txBody>
      </p:sp>
      <p:sp>
        <p:nvSpPr>
          <p:cNvPr id="19" name="Text Placeholder 9">
            <a:extLst>
              <a:ext uri="{FF2B5EF4-FFF2-40B4-BE49-F238E27FC236}">
                <a16:creationId xmlns="" xmlns:a16="http://schemas.microsoft.com/office/drawing/2014/main" id="{CE222CAE-9234-4B0E-90FC-584C469313C6}"/>
              </a:ext>
            </a:extLst>
          </p:cNvPr>
          <p:cNvSpPr txBox="1">
            <a:spLocks/>
          </p:cNvSpPr>
          <p:nvPr/>
        </p:nvSpPr>
        <p:spPr>
          <a:xfrm>
            <a:off x="3622592" y="6166634"/>
            <a:ext cx="2160588" cy="504000"/>
          </a:xfrm>
          <a:prstGeom prst="rect">
            <a:avLst/>
          </a:prstGeom>
        </p:spPr>
        <p:txBody>
          <a:bodyPr vert="horz" lIns="0" tIns="0" rIns="0" bIns="0" rtlCol="0">
            <a:noAutofit/>
          </a:bodyPr>
          <a:lstStyle>
            <a:lvl1pPr marL="0" indent="0" algn="ctr" defTabSz="914400" rtl="0" eaLnBrk="1" latinLnBrk="0" hangingPunct="1">
              <a:lnSpc>
                <a:spcPct val="90000"/>
              </a:lnSpc>
              <a:spcBef>
                <a:spcPts val="1000"/>
              </a:spcBef>
              <a:buFont typeface="Arial" panose="020B0604020202020204" pitchFamily="34" charset="0"/>
              <a:buNone/>
              <a:defRPr sz="1800" b="1" kern="1200">
                <a:solidFill>
                  <a:schemeClr val="tx1">
                    <a:lumMod val="75000"/>
                    <a:lumOff val="25000"/>
                  </a:schemeClr>
                </a:solidFill>
                <a:latin typeface="+mj-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800" b="1" i="0" u="none" strike="noStrike" kern="1200" cap="none" spc="0" normalizeH="0" baseline="0" noProof="0" dirty="0">
                <a:ln>
                  <a:noFill/>
                </a:ln>
                <a:solidFill>
                  <a:sysClr val="windowText" lastClr="000000">
                    <a:lumMod val="75000"/>
                    <a:lumOff val="25000"/>
                  </a:sysClr>
                </a:solidFill>
                <a:effectLst/>
                <a:uLnTx/>
                <a:uFillTx/>
                <a:latin typeface="Rockwell"/>
                <a:ea typeface="+mn-ea"/>
                <a:cs typeface="+mn-cs"/>
              </a:rPr>
              <a:t>Connectivity</a:t>
            </a:r>
          </a:p>
        </p:txBody>
      </p:sp>
      <p:sp>
        <p:nvSpPr>
          <p:cNvPr id="20" name="Text Placeholder 10">
            <a:extLst>
              <a:ext uri="{FF2B5EF4-FFF2-40B4-BE49-F238E27FC236}">
                <a16:creationId xmlns="" xmlns:a16="http://schemas.microsoft.com/office/drawing/2014/main" id="{ACD29343-5246-427C-BFCC-F61B25177CF4}"/>
              </a:ext>
            </a:extLst>
          </p:cNvPr>
          <p:cNvSpPr txBox="1">
            <a:spLocks/>
          </p:cNvSpPr>
          <p:nvPr/>
        </p:nvSpPr>
        <p:spPr>
          <a:xfrm>
            <a:off x="5154530" y="6040678"/>
            <a:ext cx="2160587" cy="504000"/>
          </a:xfrm>
          <a:prstGeom prst="rect">
            <a:avLst/>
          </a:prstGeom>
        </p:spPr>
        <p:txBody>
          <a:bodyPr vert="horz" lIns="0" tIns="0" rIns="0" bIns="0" rtlCol="0">
            <a:noAutofit/>
          </a:bodyPr>
          <a:lstStyle>
            <a:lvl1pPr marL="0" indent="0" algn="ctr" defTabSz="914400" rtl="0" eaLnBrk="1" latinLnBrk="0" hangingPunct="1">
              <a:lnSpc>
                <a:spcPct val="90000"/>
              </a:lnSpc>
              <a:spcBef>
                <a:spcPts val="1000"/>
              </a:spcBef>
              <a:buFont typeface="Arial" panose="020B0604020202020204" pitchFamily="34" charset="0"/>
              <a:buNone/>
              <a:defRPr sz="1800" b="1" kern="1200">
                <a:solidFill>
                  <a:schemeClr val="tx1">
                    <a:lumMod val="75000"/>
                    <a:lumOff val="25000"/>
                  </a:schemeClr>
                </a:solidFill>
                <a:latin typeface="+mj-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800" b="1" i="0" u="none" strike="noStrike" kern="1200" cap="none" spc="0" normalizeH="0" baseline="0" noProof="0" dirty="0">
                <a:ln>
                  <a:noFill/>
                </a:ln>
                <a:solidFill>
                  <a:sysClr val="windowText" lastClr="000000">
                    <a:lumMod val="75000"/>
                    <a:lumOff val="25000"/>
                  </a:sysClr>
                </a:solidFill>
                <a:effectLst/>
                <a:uLnTx/>
                <a:uFillTx/>
                <a:latin typeface="Rockwell"/>
                <a:ea typeface="+mn-ea"/>
                <a:cs typeface="+mn-cs"/>
              </a:rPr>
              <a:t>Riparian Vegetation</a:t>
            </a:r>
          </a:p>
        </p:txBody>
      </p:sp>
      <p:sp>
        <p:nvSpPr>
          <p:cNvPr id="21" name="Text Placeholder 11">
            <a:extLst>
              <a:ext uri="{FF2B5EF4-FFF2-40B4-BE49-F238E27FC236}">
                <a16:creationId xmlns="" xmlns:a16="http://schemas.microsoft.com/office/drawing/2014/main" id="{6248F5E2-762B-44E2-83B5-C078E3551BEA}"/>
              </a:ext>
            </a:extLst>
          </p:cNvPr>
          <p:cNvSpPr txBox="1">
            <a:spLocks/>
          </p:cNvSpPr>
          <p:nvPr/>
        </p:nvSpPr>
        <p:spPr>
          <a:xfrm>
            <a:off x="6875198" y="6040678"/>
            <a:ext cx="2160588" cy="504000"/>
          </a:xfrm>
          <a:prstGeom prst="rect">
            <a:avLst/>
          </a:prstGeom>
        </p:spPr>
        <p:txBody>
          <a:bodyPr vert="horz" lIns="0" tIns="0" rIns="0" bIns="0" rtlCol="0">
            <a:noAutofit/>
          </a:bodyPr>
          <a:lstStyle>
            <a:lvl1pPr marL="0" indent="0" algn="ctr" defTabSz="914400" rtl="0" eaLnBrk="1" latinLnBrk="0" hangingPunct="1">
              <a:lnSpc>
                <a:spcPct val="90000"/>
              </a:lnSpc>
              <a:spcBef>
                <a:spcPts val="1000"/>
              </a:spcBef>
              <a:buFont typeface="Arial" panose="020B0604020202020204" pitchFamily="34" charset="0"/>
              <a:buNone/>
              <a:defRPr sz="1800" b="1" kern="1200">
                <a:solidFill>
                  <a:schemeClr val="tx1">
                    <a:lumMod val="75000"/>
                    <a:lumOff val="25000"/>
                  </a:schemeClr>
                </a:solidFill>
                <a:latin typeface="+mj-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800" b="1" i="0" u="none" strike="noStrike" kern="1200" cap="none" spc="0" normalizeH="0" baseline="0" noProof="0" dirty="0">
                <a:ln>
                  <a:noFill/>
                </a:ln>
                <a:solidFill>
                  <a:sysClr val="windowText" lastClr="000000">
                    <a:lumMod val="75000"/>
                    <a:lumOff val="25000"/>
                  </a:sysClr>
                </a:solidFill>
                <a:effectLst/>
                <a:uLnTx/>
                <a:uFillTx/>
                <a:latin typeface="Rockwell"/>
                <a:ea typeface="+mn-ea"/>
                <a:cs typeface="+mn-cs"/>
              </a:rPr>
              <a:t>Aquatic Biota</a:t>
            </a:r>
          </a:p>
        </p:txBody>
      </p:sp>
    </p:spTree>
    <p:extLst>
      <p:ext uri="{BB962C8B-B14F-4D97-AF65-F5344CB8AC3E}">
        <p14:creationId xmlns:p14="http://schemas.microsoft.com/office/powerpoint/2010/main" val="91859824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8" descr="http://fisherieshabitat.ctuir.org/wp-content/uploads/2020/02/5Geomorphology.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8763" y="1093114"/>
            <a:ext cx="1280160" cy="128016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0" descr="http://fisherieshabitat.ctuir.org/wp-content/uploads/2020/02/3Connectivity.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33686" y="1093114"/>
            <a:ext cx="1280160" cy="128016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4" descr="http://fisherieshabitat.ctuir.org/wp-content/uploads/2020/02/1Vegetation.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78609" y="1093114"/>
            <a:ext cx="1280160" cy="128016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descr="http://fisherieshabitat.ctuir.org/wp-content/uploads/2020/02/2Aquatic.gif"/>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823532" y="1093114"/>
            <a:ext cx="1280160" cy="1280160"/>
          </a:xfrm>
          <a:prstGeom prst="rect">
            <a:avLst/>
          </a:prstGeom>
          <a:noFill/>
          <a:extLst>
            <a:ext uri="{909E8E84-426E-40DD-AFC4-6F175D3DCCD1}">
              <a14:hiddenFill xmlns:a14="http://schemas.microsoft.com/office/drawing/2010/main">
                <a:solidFill>
                  <a:srgbClr val="FFFFFF"/>
                </a:solidFill>
              </a14:hiddenFill>
            </a:ext>
          </a:extLst>
        </p:spPr>
      </p:pic>
      <p:sp>
        <p:nvSpPr>
          <p:cNvPr id="18" name="Text Placeholder 8">
            <a:extLst>
              <a:ext uri="{FF2B5EF4-FFF2-40B4-BE49-F238E27FC236}">
                <a16:creationId xmlns="" xmlns:a16="http://schemas.microsoft.com/office/drawing/2014/main" id="{A6E9F776-E542-4D93-851A-A3A10F6D2A7D}"/>
              </a:ext>
            </a:extLst>
          </p:cNvPr>
          <p:cNvSpPr txBox="1">
            <a:spLocks/>
          </p:cNvSpPr>
          <p:nvPr/>
        </p:nvSpPr>
        <p:spPr>
          <a:xfrm>
            <a:off x="448549" y="788180"/>
            <a:ext cx="2160587" cy="504000"/>
          </a:xfrm>
          <a:prstGeom prst="rect">
            <a:avLst/>
          </a:prstGeom>
        </p:spPr>
        <p:txBody>
          <a:bodyPr vert="horz" lIns="0" tIns="0" rIns="0" bIns="0" rtlCol="0">
            <a:noAutofit/>
          </a:bodyPr>
          <a:lstStyle>
            <a:lvl1pPr marL="0" indent="0" algn="ctr" defTabSz="914400" rtl="0" eaLnBrk="1" latinLnBrk="0" hangingPunct="1">
              <a:lnSpc>
                <a:spcPct val="90000"/>
              </a:lnSpc>
              <a:spcBef>
                <a:spcPts val="1000"/>
              </a:spcBef>
              <a:buFont typeface="Arial" panose="020B0604020202020204" pitchFamily="34" charset="0"/>
              <a:buNone/>
              <a:defRPr sz="1800" b="1" kern="1200">
                <a:solidFill>
                  <a:schemeClr val="tx1">
                    <a:lumMod val="75000"/>
                    <a:lumOff val="25000"/>
                  </a:schemeClr>
                </a:solidFill>
                <a:latin typeface="+mj-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800" b="1" i="0" u="none" strike="noStrike" kern="1200" cap="none" spc="0" normalizeH="0" baseline="0" noProof="0" dirty="0">
                <a:ln>
                  <a:noFill/>
                </a:ln>
                <a:solidFill>
                  <a:sysClr val="windowText" lastClr="000000">
                    <a:lumMod val="75000"/>
                    <a:lumOff val="25000"/>
                  </a:sysClr>
                </a:solidFill>
                <a:effectLst/>
                <a:uLnTx/>
                <a:uFillTx/>
                <a:latin typeface="Rockwell"/>
                <a:ea typeface="+mn-ea"/>
                <a:cs typeface="+mn-cs"/>
              </a:rPr>
              <a:t>Geomorphology</a:t>
            </a:r>
          </a:p>
        </p:txBody>
      </p:sp>
      <p:sp>
        <p:nvSpPr>
          <p:cNvPr id="19" name="Text Placeholder 9">
            <a:extLst>
              <a:ext uri="{FF2B5EF4-FFF2-40B4-BE49-F238E27FC236}">
                <a16:creationId xmlns="" xmlns:a16="http://schemas.microsoft.com/office/drawing/2014/main" id="{CE222CAE-9234-4B0E-90FC-584C469313C6}"/>
              </a:ext>
            </a:extLst>
          </p:cNvPr>
          <p:cNvSpPr txBox="1">
            <a:spLocks/>
          </p:cNvSpPr>
          <p:nvPr/>
        </p:nvSpPr>
        <p:spPr>
          <a:xfrm>
            <a:off x="3093472" y="788180"/>
            <a:ext cx="2160588" cy="504000"/>
          </a:xfrm>
          <a:prstGeom prst="rect">
            <a:avLst/>
          </a:prstGeom>
        </p:spPr>
        <p:txBody>
          <a:bodyPr vert="horz" lIns="0" tIns="0" rIns="0" bIns="0" rtlCol="0">
            <a:noAutofit/>
          </a:bodyPr>
          <a:lstStyle>
            <a:lvl1pPr marL="0" indent="0" algn="ctr" defTabSz="914400" rtl="0" eaLnBrk="1" latinLnBrk="0" hangingPunct="1">
              <a:lnSpc>
                <a:spcPct val="90000"/>
              </a:lnSpc>
              <a:spcBef>
                <a:spcPts val="1000"/>
              </a:spcBef>
              <a:buFont typeface="Arial" panose="020B0604020202020204" pitchFamily="34" charset="0"/>
              <a:buNone/>
              <a:defRPr sz="1800" b="1" kern="1200">
                <a:solidFill>
                  <a:schemeClr val="tx1">
                    <a:lumMod val="75000"/>
                    <a:lumOff val="25000"/>
                  </a:schemeClr>
                </a:solidFill>
                <a:latin typeface="+mj-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800" b="1" i="0" u="none" strike="noStrike" kern="1200" cap="none" spc="0" normalizeH="0" baseline="0" noProof="0" dirty="0">
                <a:ln>
                  <a:noFill/>
                </a:ln>
                <a:solidFill>
                  <a:sysClr val="windowText" lastClr="000000">
                    <a:lumMod val="75000"/>
                    <a:lumOff val="25000"/>
                  </a:sysClr>
                </a:solidFill>
                <a:effectLst/>
                <a:uLnTx/>
                <a:uFillTx/>
                <a:latin typeface="Rockwell"/>
                <a:ea typeface="+mn-ea"/>
                <a:cs typeface="+mn-cs"/>
              </a:rPr>
              <a:t>Connectivity</a:t>
            </a:r>
          </a:p>
        </p:txBody>
      </p:sp>
      <p:sp>
        <p:nvSpPr>
          <p:cNvPr id="20" name="Text Placeholder 10">
            <a:extLst>
              <a:ext uri="{FF2B5EF4-FFF2-40B4-BE49-F238E27FC236}">
                <a16:creationId xmlns="" xmlns:a16="http://schemas.microsoft.com/office/drawing/2014/main" id="{ACD29343-5246-427C-BFCC-F61B25177CF4}"/>
              </a:ext>
            </a:extLst>
          </p:cNvPr>
          <p:cNvSpPr txBox="1">
            <a:spLocks/>
          </p:cNvSpPr>
          <p:nvPr/>
        </p:nvSpPr>
        <p:spPr>
          <a:xfrm>
            <a:off x="5738396" y="589114"/>
            <a:ext cx="2160587" cy="504000"/>
          </a:xfrm>
          <a:prstGeom prst="rect">
            <a:avLst/>
          </a:prstGeom>
        </p:spPr>
        <p:txBody>
          <a:bodyPr vert="horz" lIns="0" tIns="0" rIns="0" bIns="0" rtlCol="0">
            <a:noAutofit/>
          </a:bodyPr>
          <a:lstStyle>
            <a:lvl1pPr marL="0" indent="0" algn="ctr" defTabSz="914400" rtl="0" eaLnBrk="1" latinLnBrk="0" hangingPunct="1">
              <a:lnSpc>
                <a:spcPct val="90000"/>
              </a:lnSpc>
              <a:spcBef>
                <a:spcPts val="1000"/>
              </a:spcBef>
              <a:buFont typeface="Arial" panose="020B0604020202020204" pitchFamily="34" charset="0"/>
              <a:buNone/>
              <a:defRPr sz="1800" b="1" kern="1200">
                <a:solidFill>
                  <a:schemeClr val="tx1">
                    <a:lumMod val="75000"/>
                    <a:lumOff val="25000"/>
                  </a:schemeClr>
                </a:solidFill>
                <a:latin typeface="+mj-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800" b="1" i="0" u="none" strike="noStrike" kern="1200" cap="none" spc="0" normalizeH="0" baseline="0" noProof="0" dirty="0">
                <a:ln>
                  <a:noFill/>
                </a:ln>
                <a:solidFill>
                  <a:sysClr val="windowText" lastClr="000000">
                    <a:lumMod val="75000"/>
                    <a:lumOff val="25000"/>
                  </a:sysClr>
                </a:solidFill>
                <a:effectLst/>
                <a:uLnTx/>
                <a:uFillTx/>
                <a:latin typeface="Rockwell"/>
                <a:ea typeface="+mn-ea"/>
                <a:cs typeface="+mn-cs"/>
              </a:rPr>
              <a:t>Riparian Vegetation</a:t>
            </a:r>
          </a:p>
        </p:txBody>
      </p:sp>
      <p:sp>
        <p:nvSpPr>
          <p:cNvPr id="21" name="Text Placeholder 11">
            <a:extLst>
              <a:ext uri="{FF2B5EF4-FFF2-40B4-BE49-F238E27FC236}">
                <a16:creationId xmlns="" xmlns:a16="http://schemas.microsoft.com/office/drawing/2014/main" id="{6248F5E2-762B-44E2-83B5-C078E3551BEA}"/>
              </a:ext>
            </a:extLst>
          </p:cNvPr>
          <p:cNvSpPr txBox="1">
            <a:spLocks/>
          </p:cNvSpPr>
          <p:nvPr/>
        </p:nvSpPr>
        <p:spPr>
          <a:xfrm>
            <a:off x="8383318" y="841114"/>
            <a:ext cx="2160588" cy="504000"/>
          </a:xfrm>
          <a:prstGeom prst="rect">
            <a:avLst/>
          </a:prstGeom>
        </p:spPr>
        <p:txBody>
          <a:bodyPr vert="horz" lIns="0" tIns="0" rIns="0" bIns="0" rtlCol="0">
            <a:noAutofit/>
          </a:bodyPr>
          <a:lstStyle>
            <a:lvl1pPr marL="0" indent="0" algn="ctr" defTabSz="914400" rtl="0" eaLnBrk="1" latinLnBrk="0" hangingPunct="1">
              <a:lnSpc>
                <a:spcPct val="90000"/>
              </a:lnSpc>
              <a:spcBef>
                <a:spcPts val="1000"/>
              </a:spcBef>
              <a:buFont typeface="Arial" panose="020B0604020202020204" pitchFamily="34" charset="0"/>
              <a:buNone/>
              <a:defRPr sz="1800" b="1" kern="1200">
                <a:solidFill>
                  <a:schemeClr val="tx1">
                    <a:lumMod val="75000"/>
                    <a:lumOff val="25000"/>
                  </a:schemeClr>
                </a:solidFill>
                <a:latin typeface="+mj-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800" b="1" i="0" u="none" strike="noStrike" kern="1200" cap="none" spc="0" normalizeH="0" baseline="0" noProof="0" dirty="0">
                <a:ln>
                  <a:noFill/>
                </a:ln>
                <a:solidFill>
                  <a:sysClr val="windowText" lastClr="000000">
                    <a:lumMod val="75000"/>
                    <a:lumOff val="25000"/>
                  </a:sysClr>
                </a:solidFill>
                <a:effectLst/>
                <a:uLnTx/>
                <a:uFillTx/>
                <a:latin typeface="Rockwell"/>
                <a:ea typeface="+mn-ea"/>
                <a:cs typeface="+mn-cs"/>
              </a:rPr>
              <a:t>Aquatic Biota</a:t>
            </a:r>
          </a:p>
        </p:txBody>
      </p:sp>
      <p:sp>
        <p:nvSpPr>
          <p:cNvPr id="3" name="TextBox 2"/>
          <p:cNvSpPr txBox="1"/>
          <p:nvPr/>
        </p:nvSpPr>
        <p:spPr>
          <a:xfrm>
            <a:off x="888763" y="0"/>
            <a:ext cx="10579693" cy="646331"/>
          </a:xfrm>
          <a:prstGeom prst="rect">
            <a:avLst/>
          </a:prstGeom>
          <a:noFill/>
        </p:spPr>
        <p:txBody>
          <a:bodyPr wrap="square" rtlCol="0">
            <a:spAutoFit/>
          </a:bodyPr>
          <a:lstStyle/>
          <a:p>
            <a:r>
              <a:rPr lang="en-US" sz="3600" b="1" dirty="0">
                <a:solidFill>
                  <a:schemeClr val="bg1"/>
                </a:solidFill>
              </a:rPr>
              <a:t>Tucannon spring Chinook – Impaired Processes</a:t>
            </a:r>
          </a:p>
        </p:txBody>
      </p:sp>
      <p:sp>
        <p:nvSpPr>
          <p:cNvPr id="6" name="TextBox 5"/>
          <p:cNvSpPr txBox="1"/>
          <p:nvPr/>
        </p:nvSpPr>
        <p:spPr>
          <a:xfrm>
            <a:off x="434223" y="2373274"/>
            <a:ext cx="2302965" cy="2585323"/>
          </a:xfrm>
          <a:prstGeom prst="rect">
            <a:avLst/>
          </a:prstGeom>
          <a:noFill/>
        </p:spPr>
        <p:txBody>
          <a:bodyPr wrap="square" rtlCol="0">
            <a:spAutoFit/>
          </a:bodyPr>
          <a:lstStyle/>
          <a:p>
            <a:endParaRPr lang="en-US" b="1" dirty="0">
              <a:solidFill>
                <a:schemeClr val="bg1"/>
              </a:solidFill>
            </a:endParaRPr>
          </a:p>
          <a:p>
            <a:pPr marL="285750" indent="-285750">
              <a:buFont typeface="Arial" panose="020B0604020202020204" pitchFamily="34" charset="0"/>
              <a:buChar char="•"/>
            </a:pPr>
            <a:endParaRPr lang="en-US" b="1" dirty="0">
              <a:solidFill>
                <a:schemeClr val="bg1"/>
              </a:solidFill>
            </a:endParaRPr>
          </a:p>
          <a:p>
            <a:pPr marL="285750" indent="-285750">
              <a:buFont typeface="Arial" panose="020B0604020202020204" pitchFamily="34" charset="0"/>
              <a:buChar char="•"/>
            </a:pPr>
            <a:r>
              <a:rPr lang="en-US" b="1" dirty="0">
                <a:solidFill>
                  <a:schemeClr val="bg1"/>
                </a:solidFill>
              </a:rPr>
              <a:t>Reduced in-channel </a:t>
            </a:r>
            <a:r>
              <a:rPr lang="en-US" b="1" dirty="0" smtClean="0">
                <a:solidFill>
                  <a:schemeClr val="bg1"/>
                </a:solidFill>
              </a:rPr>
              <a:t>wood</a:t>
            </a:r>
          </a:p>
          <a:p>
            <a:endParaRPr lang="en-US" b="1" dirty="0">
              <a:solidFill>
                <a:schemeClr val="bg1"/>
              </a:solidFill>
            </a:endParaRPr>
          </a:p>
          <a:p>
            <a:pPr marL="285750" indent="-285750">
              <a:buFont typeface="Arial" panose="020B0604020202020204" pitchFamily="34" charset="0"/>
              <a:buChar char="•"/>
            </a:pPr>
            <a:r>
              <a:rPr lang="en-US" b="1" dirty="0">
                <a:solidFill>
                  <a:schemeClr val="bg1"/>
                </a:solidFill>
              </a:rPr>
              <a:t>Modified sediment delivery and transport</a:t>
            </a:r>
          </a:p>
        </p:txBody>
      </p:sp>
      <p:sp>
        <p:nvSpPr>
          <p:cNvPr id="22" name="TextBox 21"/>
          <p:cNvSpPr txBox="1"/>
          <p:nvPr/>
        </p:nvSpPr>
        <p:spPr>
          <a:xfrm>
            <a:off x="3177401" y="2364151"/>
            <a:ext cx="2288641" cy="1754326"/>
          </a:xfrm>
          <a:prstGeom prst="rect">
            <a:avLst/>
          </a:prstGeom>
          <a:noFill/>
        </p:spPr>
        <p:txBody>
          <a:bodyPr wrap="square" rtlCol="0">
            <a:spAutoFit/>
          </a:bodyPr>
          <a:lstStyle/>
          <a:p>
            <a:endParaRPr lang="en-US" b="1" dirty="0">
              <a:solidFill>
                <a:schemeClr val="bg1"/>
              </a:solidFill>
            </a:endParaRPr>
          </a:p>
          <a:p>
            <a:pPr marL="285750" indent="-285750">
              <a:buFont typeface="Arial" panose="020B0604020202020204" pitchFamily="34" charset="0"/>
              <a:buChar char="•"/>
            </a:pPr>
            <a:endParaRPr lang="en-US" b="1" dirty="0">
              <a:solidFill>
                <a:schemeClr val="bg1"/>
              </a:solidFill>
            </a:endParaRPr>
          </a:p>
          <a:p>
            <a:pPr marL="285750" indent="-285750">
              <a:buFont typeface="Arial" panose="020B0604020202020204" pitchFamily="34" charset="0"/>
              <a:buChar char="•"/>
            </a:pPr>
            <a:r>
              <a:rPr lang="en-US" b="1" dirty="0">
                <a:solidFill>
                  <a:schemeClr val="bg1"/>
                </a:solidFill>
              </a:rPr>
              <a:t>Reduced floodplain connectivity and function</a:t>
            </a:r>
          </a:p>
        </p:txBody>
      </p:sp>
      <p:sp>
        <p:nvSpPr>
          <p:cNvPr id="23" name="TextBox 22"/>
          <p:cNvSpPr txBox="1"/>
          <p:nvPr/>
        </p:nvSpPr>
        <p:spPr>
          <a:xfrm>
            <a:off x="5906255" y="2373274"/>
            <a:ext cx="2315882" cy="1754326"/>
          </a:xfrm>
          <a:prstGeom prst="rect">
            <a:avLst/>
          </a:prstGeom>
          <a:noFill/>
        </p:spPr>
        <p:txBody>
          <a:bodyPr wrap="square" rtlCol="0">
            <a:spAutoFit/>
          </a:bodyPr>
          <a:lstStyle/>
          <a:p>
            <a:endParaRPr lang="en-US" b="1" dirty="0">
              <a:solidFill>
                <a:schemeClr val="bg1"/>
              </a:solidFill>
            </a:endParaRPr>
          </a:p>
          <a:p>
            <a:pPr marL="285750" indent="-285750">
              <a:buFont typeface="Arial" panose="020B0604020202020204" pitchFamily="34" charset="0"/>
              <a:buChar char="•"/>
            </a:pPr>
            <a:endParaRPr lang="en-US" b="1" dirty="0">
              <a:solidFill>
                <a:schemeClr val="bg1"/>
              </a:solidFill>
            </a:endParaRPr>
          </a:p>
          <a:p>
            <a:pPr marL="285750" indent="-285750">
              <a:buFont typeface="Arial" panose="020B0604020202020204" pitchFamily="34" charset="0"/>
              <a:buChar char="•"/>
            </a:pPr>
            <a:r>
              <a:rPr lang="en-US" b="1" dirty="0">
                <a:solidFill>
                  <a:schemeClr val="bg1"/>
                </a:solidFill>
              </a:rPr>
              <a:t>Reduced riparian condition and function</a:t>
            </a:r>
          </a:p>
        </p:txBody>
      </p:sp>
      <p:sp>
        <p:nvSpPr>
          <p:cNvPr id="2" name="TextBox 1"/>
          <p:cNvSpPr txBox="1"/>
          <p:nvPr/>
        </p:nvSpPr>
        <p:spPr>
          <a:xfrm>
            <a:off x="7075919" y="6443529"/>
            <a:ext cx="5050564" cy="369332"/>
          </a:xfrm>
          <a:prstGeom prst="rect">
            <a:avLst/>
          </a:prstGeom>
          <a:noFill/>
        </p:spPr>
        <p:txBody>
          <a:bodyPr wrap="square" rtlCol="0">
            <a:spAutoFit/>
          </a:bodyPr>
          <a:lstStyle/>
          <a:p>
            <a:r>
              <a:rPr lang="en-US" dirty="0">
                <a:solidFill>
                  <a:schemeClr val="bg1"/>
                </a:solidFill>
              </a:rPr>
              <a:t>Table 6-2 (</a:t>
            </a:r>
            <a:r>
              <a:rPr lang="en-US" dirty="0" err="1">
                <a:solidFill>
                  <a:schemeClr val="bg1"/>
                </a:solidFill>
              </a:rPr>
              <a:t>Pg</a:t>
            </a:r>
            <a:r>
              <a:rPr lang="en-US" dirty="0">
                <a:solidFill>
                  <a:schemeClr val="bg1"/>
                </a:solidFill>
              </a:rPr>
              <a:t> 50) in the 2020 Plan by </a:t>
            </a:r>
            <a:r>
              <a:rPr lang="en-US" dirty="0" err="1">
                <a:solidFill>
                  <a:schemeClr val="bg1"/>
                </a:solidFill>
              </a:rPr>
              <a:t>AnchorQEA</a:t>
            </a:r>
            <a:endParaRPr lang="en-US" dirty="0">
              <a:solidFill>
                <a:schemeClr val="bg1"/>
              </a:solidFill>
            </a:endParaRPr>
          </a:p>
        </p:txBody>
      </p:sp>
      <p:sp>
        <p:nvSpPr>
          <p:cNvPr id="15" name="TextBox 14"/>
          <p:cNvSpPr txBox="1"/>
          <p:nvPr/>
        </p:nvSpPr>
        <p:spPr>
          <a:xfrm>
            <a:off x="8494491" y="2373274"/>
            <a:ext cx="2315882" cy="2308324"/>
          </a:xfrm>
          <a:prstGeom prst="rect">
            <a:avLst/>
          </a:prstGeom>
          <a:noFill/>
        </p:spPr>
        <p:txBody>
          <a:bodyPr wrap="square" rtlCol="0">
            <a:spAutoFit/>
          </a:bodyPr>
          <a:lstStyle/>
          <a:p>
            <a:endParaRPr lang="en-US" b="1" dirty="0">
              <a:solidFill>
                <a:schemeClr val="bg1"/>
              </a:solidFill>
            </a:endParaRPr>
          </a:p>
          <a:p>
            <a:pPr marL="285750" indent="-285750">
              <a:buFont typeface="Arial" panose="020B0604020202020204" pitchFamily="34" charset="0"/>
              <a:buChar char="•"/>
            </a:pPr>
            <a:endParaRPr lang="en-US" b="1" dirty="0">
              <a:solidFill>
                <a:schemeClr val="bg1"/>
              </a:solidFill>
            </a:endParaRPr>
          </a:p>
          <a:p>
            <a:pPr marL="285750" indent="-285750">
              <a:buFont typeface="Arial" panose="020B0604020202020204" pitchFamily="34" charset="0"/>
              <a:buChar char="•"/>
            </a:pPr>
            <a:r>
              <a:rPr lang="en-US" b="1" dirty="0" smtClean="0">
                <a:solidFill>
                  <a:schemeClr val="bg1"/>
                </a:solidFill>
              </a:rPr>
              <a:t>These impaired processes have negative impacts on spring Chinook and others.</a:t>
            </a:r>
            <a:endParaRPr lang="en-US" b="1" dirty="0">
              <a:solidFill>
                <a:schemeClr val="bg1"/>
              </a:solidFill>
            </a:endParaRPr>
          </a:p>
        </p:txBody>
      </p:sp>
    </p:spTree>
    <p:extLst>
      <p:ext uri="{BB962C8B-B14F-4D97-AF65-F5344CB8AC3E}">
        <p14:creationId xmlns:p14="http://schemas.microsoft.com/office/powerpoint/2010/main" val="178189075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8" descr="http://fisherieshabitat.ctuir.org/wp-content/uploads/2020/02/5Geomorphology.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8763" y="1093114"/>
            <a:ext cx="1280160" cy="128016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0" descr="http://fisherieshabitat.ctuir.org/wp-content/uploads/2020/02/3Connectivity.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33686" y="1093114"/>
            <a:ext cx="1280160" cy="128016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4" descr="http://fisherieshabitat.ctuir.org/wp-content/uploads/2020/02/1Vegetation.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78609" y="1093114"/>
            <a:ext cx="1280160" cy="128016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descr="http://fisherieshabitat.ctuir.org/wp-content/uploads/2020/02/2Aquatic.gif"/>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823532" y="1093114"/>
            <a:ext cx="1280160" cy="1280160"/>
          </a:xfrm>
          <a:prstGeom prst="rect">
            <a:avLst/>
          </a:prstGeom>
          <a:noFill/>
          <a:extLst>
            <a:ext uri="{909E8E84-426E-40DD-AFC4-6F175D3DCCD1}">
              <a14:hiddenFill xmlns:a14="http://schemas.microsoft.com/office/drawing/2010/main">
                <a:solidFill>
                  <a:srgbClr val="FFFFFF"/>
                </a:solidFill>
              </a14:hiddenFill>
            </a:ext>
          </a:extLst>
        </p:spPr>
      </p:pic>
      <p:sp>
        <p:nvSpPr>
          <p:cNvPr id="18" name="Text Placeholder 8">
            <a:extLst>
              <a:ext uri="{FF2B5EF4-FFF2-40B4-BE49-F238E27FC236}">
                <a16:creationId xmlns="" xmlns:a16="http://schemas.microsoft.com/office/drawing/2014/main" id="{A6E9F776-E542-4D93-851A-A3A10F6D2A7D}"/>
              </a:ext>
            </a:extLst>
          </p:cNvPr>
          <p:cNvSpPr txBox="1">
            <a:spLocks/>
          </p:cNvSpPr>
          <p:nvPr/>
        </p:nvSpPr>
        <p:spPr>
          <a:xfrm>
            <a:off x="448549" y="788180"/>
            <a:ext cx="2160587" cy="504000"/>
          </a:xfrm>
          <a:prstGeom prst="rect">
            <a:avLst/>
          </a:prstGeom>
        </p:spPr>
        <p:txBody>
          <a:bodyPr vert="horz" lIns="0" tIns="0" rIns="0" bIns="0" rtlCol="0">
            <a:noAutofit/>
          </a:bodyPr>
          <a:lstStyle>
            <a:lvl1pPr marL="0" indent="0" algn="ctr" defTabSz="914400" rtl="0" eaLnBrk="1" latinLnBrk="0" hangingPunct="1">
              <a:lnSpc>
                <a:spcPct val="90000"/>
              </a:lnSpc>
              <a:spcBef>
                <a:spcPts val="1000"/>
              </a:spcBef>
              <a:buFont typeface="Arial" panose="020B0604020202020204" pitchFamily="34" charset="0"/>
              <a:buNone/>
              <a:defRPr sz="1800" b="1" kern="1200">
                <a:solidFill>
                  <a:schemeClr val="tx1">
                    <a:lumMod val="75000"/>
                    <a:lumOff val="25000"/>
                  </a:schemeClr>
                </a:solidFill>
                <a:latin typeface="+mj-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800" b="1" i="0" u="none" strike="noStrike" kern="1200" cap="none" spc="0" normalizeH="0" baseline="0" noProof="0" dirty="0">
                <a:ln>
                  <a:noFill/>
                </a:ln>
                <a:solidFill>
                  <a:sysClr val="windowText" lastClr="000000">
                    <a:lumMod val="75000"/>
                    <a:lumOff val="25000"/>
                  </a:sysClr>
                </a:solidFill>
                <a:effectLst/>
                <a:uLnTx/>
                <a:uFillTx/>
                <a:latin typeface="Rockwell"/>
                <a:ea typeface="+mn-ea"/>
                <a:cs typeface="+mn-cs"/>
              </a:rPr>
              <a:t>Geomorphology</a:t>
            </a:r>
          </a:p>
        </p:txBody>
      </p:sp>
      <p:sp>
        <p:nvSpPr>
          <p:cNvPr id="19" name="Text Placeholder 9">
            <a:extLst>
              <a:ext uri="{FF2B5EF4-FFF2-40B4-BE49-F238E27FC236}">
                <a16:creationId xmlns="" xmlns:a16="http://schemas.microsoft.com/office/drawing/2014/main" id="{CE222CAE-9234-4B0E-90FC-584C469313C6}"/>
              </a:ext>
            </a:extLst>
          </p:cNvPr>
          <p:cNvSpPr txBox="1">
            <a:spLocks/>
          </p:cNvSpPr>
          <p:nvPr/>
        </p:nvSpPr>
        <p:spPr>
          <a:xfrm>
            <a:off x="3093472" y="788180"/>
            <a:ext cx="2160588" cy="504000"/>
          </a:xfrm>
          <a:prstGeom prst="rect">
            <a:avLst/>
          </a:prstGeom>
        </p:spPr>
        <p:txBody>
          <a:bodyPr vert="horz" lIns="0" tIns="0" rIns="0" bIns="0" rtlCol="0">
            <a:noAutofit/>
          </a:bodyPr>
          <a:lstStyle>
            <a:lvl1pPr marL="0" indent="0" algn="ctr" defTabSz="914400" rtl="0" eaLnBrk="1" latinLnBrk="0" hangingPunct="1">
              <a:lnSpc>
                <a:spcPct val="90000"/>
              </a:lnSpc>
              <a:spcBef>
                <a:spcPts val="1000"/>
              </a:spcBef>
              <a:buFont typeface="Arial" panose="020B0604020202020204" pitchFamily="34" charset="0"/>
              <a:buNone/>
              <a:defRPr sz="1800" b="1" kern="1200">
                <a:solidFill>
                  <a:schemeClr val="tx1">
                    <a:lumMod val="75000"/>
                    <a:lumOff val="25000"/>
                  </a:schemeClr>
                </a:solidFill>
                <a:latin typeface="+mj-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800" b="1" i="0" u="none" strike="noStrike" kern="1200" cap="none" spc="0" normalizeH="0" baseline="0" noProof="0" dirty="0">
                <a:ln>
                  <a:noFill/>
                </a:ln>
                <a:solidFill>
                  <a:sysClr val="windowText" lastClr="000000">
                    <a:lumMod val="75000"/>
                    <a:lumOff val="25000"/>
                  </a:sysClr>
                </a:solidFill>
                <a:effectLst/>
                <a:uLnTx/>
                <a:uFillTx/>
                <a:latin typeface="Rockwell"/>
                <a:ea typeface="+mn-ea"/>
                <a:cs typeface="+mn-cs"/>
              </a:rPr>
              <a:t>Connectivity</a:t>
            </a:r>
          </a:p>
        </p:txBody>
      </p:sp>
      <p:sp>
        <p:nvSpPr>
          <p:cNvPr id="20" name="Text Placeholder 10">
            <a:extLst>
              <a:ext uri="{FF2B5EF4-FFF2-40B4-BE49-F238E27FC236}">
                <a16:creationId xmlns="" xmlns:a16="http://schemas.microsoft.com/office/drawing/2014/main" id="{ACD29343-5246-427C-BFCC-F61B25177CF4}"/>
              </a:ext>
            </a:extLst>
          </p:cNvPr>
          <p:cNvSpPr txBox="1">
            <a:spLocks/>
          </p:cNvSpPr>
          <p:nvPr/>
        </p:nvSpPr>
        <p:spPr>
          <a:xfrm>
            <a:off x="5738396" y="589114"/>
            <a:ext cx="2160587" cy="504000"/>
          </a:xfrm>
          <a:prstGeom prst="rect">
            <a:avLst/>
          </a:prstGeom>
        </p:spPr>
        <p:txBody>
          <a:bodyPr vert="horz" lIns="0" tIns="0" rIns="0" bIns="0" rtlCol="0">
            <a:noAutofit/>
          </a:bodyPr>
          <a:lstStyle>
            <a:lvl1pPr marL="0" indent="0" algn="ctr" defTabSz="914400" rtl="0" eaLnBrk="1" latinLnBrk="0" hangingPunct="1">
              <a:lnSpc>
                <a:spcPct val="90000"/>
              </a:lnSpc>
              <a:spcBef>
                <a:spcPts val="1000"/>
              </a:spcBef>
              <a:buFont typeface="Arial" panose="020B0604020202020204" pitchFamily="34" charset="0"/>
              <a:buNone/>
              <a:defRPr sz="1800" b="1" kern="1200">
                <a:solidFill>
                  <a:schemeClr val="tx1">
                    <a:lumMod val="75000"/>
                    <a:lumOff val="25000"/>
                  </a:schemeClr>
                </a:solidFill>
                <a:latin typeface="+mj-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800" b="1" i="0" u="none" strike="noStrike" kern="1200" cap="none" spc="0" normalizeH="0" baseline="0" noProof="0" dirty="0">
                <a:ln>
                  <a:noFill/>
                </a:ln>
                <a:solidFill>
                  <a:sysClr val="windowText" lastClr="000000">
                    <a:lumMod val="75000"/>
                    <a:lumOff val="25000"/>
                  </a:sysClr>
                </a:solidFill>
                <a:effectLst/>
                <a:uLnTx/>
                <a:uFillTx/>
                <a:latin typeface="Rockwell"/>
                <a:ea typeface="+mn-ea"/>
                <a:cs typeface="+mn-cs"/>
              </a:rPr>
              <a:t>Riparian Vegetation</a:t>
            </a:r>
          </a:p>
        </p:txBody>
      </p:sp>
      <p:sp>
        <p:nvSpPr>
          <p:cNvPr id="21" name="Text Placeholder 11">
            <a:extLst>
              <a:ext uri="{FF2B5EF4-FFF2-40B4-BE49-F238E27FC236}">
                <a16:creationId xmlns="" xmlns:a16="http://schemas.microsoft.com/office/drawing/2014/main" id="{6248F5E2-762B-44E2-83B5-C078E3551BEA}"/>
              </a:ext>
            </a:extLst>
          </p:cNvPr>
          <p:cNvSpPr txBox="1">
            <a:spLocks/>
          </p:cNvSpPr>
          <p:nvPr/>
        </p:nvSpPr>
        <p:spPr>
          <a:xfrm>
            <a:off x="8383318" y="841114"/>
            <a:ext cx="2160588" cy="504000"/>
          </a:xfrm>
          <a:prstGeom prst="rect">
            <a:avLst/>
          </a:prstGeom>
        </p:spPr>
        <p:txBody>
          <a:bodyPr vert="horz" lIns="0" tIns="0" rIns="0" bIns="0" rtlCol="0">
            <a:noAutofit/>
          </a:bodyPr>
          <a:lstStyle>
            <a:lvl1pPr marL="0" indent="0" algn="ctr" defTabSz="914400" rtl="0" eaLnBrk="1" latinLnBrk="0" hangingPunct="1">
              <a:lnSpc>
                <a:spcPct val="90000"/>
              </a:lnSpc>
              <a:spcBef>
                <a:spcPts val="1000"/>
              </a:spcBef>
              <a:buFont typeface="Arial" panose="020B0604020202020204" pitchFamily="34" charset="0"/>
              <a:buNone/>
              <a:defRPr sz="1800" b="1" kern="1200">
                <a:solidFill>
                  <a:schemeClr val="tx1">
                    <a:lumMod val="75000"/>
                    <a:lumOff val="25000"/>
                  </a:schemeClr>
                </a:solidFill>
                <a:latin typeface="+mj-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800" b="1" i="0" u="none" strike="noStrike" kern="1200" cap="none" spc="0" normalizeH="0" baseline="0" noProof="0" dirty="0">
                <a:ln>
                  <a:noFill/>
                </a:ln>
                <a:solidFill>
                  <a:sysClr val="windowText" lastClr="000000">
                    <a:lumMod val="75000"/>
                    <a:lumOff val="25000"/>
                  </a:sysClr>
                </a:solidFill>
                <a:effectLst/>
                <a:uLnTx/>
                <a:uFillTx/>
                <a:latin typeface="Rockwell"/>
                <a:ea typeface="+mn-ea"/>
                <a:cs typeface="+mn-cs"/>
              </a:rPr>
              <a:t>Aquatic Biota</a:t>
            </a:r>
          </a:p>
        </p:txBody>
      </p:sp>
      <p:sp>
        <p:nvSpPr>
          <p:cNvPr id="3" name="TextBox 2"/>
          <p:cNvSpPr txBox="1"/>
          <p:nvPr/>
        </p:nvSpPr>
        <p:spPr>
          <a:xfrm>
            <a:off x="888763" y="0"/>
            <a:ext cx="10579693" cy="646331"/>
          </a:xfrm>
          <a:prstGeom prst="rect">
            <a:avLst/>
          </a:prstGeom>
          <a:noFill/>
        </p:spPr>
        <p:txBody>
          <a:bodyPr wrap="square" rtlCol="0">
            <a:spAutoFit/>
          </a:bodyPr>
          <a:lstStyle/>
          <a:p>
            <a:r>
              <a:rPr lang="en-US" sz="3600" b="1" dirty="0">
                <a:solidFill>
                  <a:schemeClr val="bg1"/>
                </a:solidFill>
              </a:rPr>
              <a:t>Tucannon spring Chinook – Limiting Factors</a:t>
            </a:r>
          </a:p>
        </p:txBody>
      </p:sp>
      <p:sp>
        <p:nvSpPr>
          <p:cNvPr id="7" name="TextBox 6"/>
          <p:cNvSpPr txBox="1"/>
          <p:nvPr/>
        </p:nvSpPr>
        <p:spPr>
          <a:xfrm>
            <a:off x="448549" y="2527400"/>
            <a:ext cx="2642950" cy="3139321"/>
          </a:xfrm>
          <a:prstGeom prst="rect">
            <a:avLst/>
          </a:prstGeom>
          <a:noFill/>
        </p:spPr>
        <p:txBody>
          <a:bodyPr wrap="square" rtlCol="0">
            <a:spAutoFit/>
          </a:bodyPr>
          <a:lstStyle/>
          <a:p>
            <a:endParaRPr lang="en-US" b="1" dirty="0">
              <a:solidFill>
                <a:schemeClr val="bg1"/>
              </a:solidFill>
            </a:endParaRPr>
          </a:p>
          <a:p>
            <a:pPr marL="285750" indent="-285750">
              <a:buFont typeface="Arial" panose="020B0604020202020204" pitchFamily="34" charset="0"/>
              <a:buChar char="•"/>
            </a:pPr>
            <a:r>
              <a:rPr lang="en-US" b="1" dirty="0">
                <a:solidFill>
                  <a:schemeClr val="bg1"/>
                </a:solidFill>
              </a:rPr>
              <a:t>Low diversity of in-channel </a:t>
            </a:r>
            <a:r>
              <a:rPr lang="en-US" b="1" dirty="0" smtClean="0">
                <a:solidFill>
                  <a:schemeClr val="bg1"/>
                </a:solidFill>
              </a:rPr>
              <a:t>habitats</a:t>
            </a:r>
          </a:p>
          <a:p>
            <a:endParaRPr lang="en-US" b="1" dirty="0">
              <a:solidFill>
                <a:schemeClr val="bg1"/>
              </a:solidFill>
            </a:endParaRPr>
          </a:p>
          <a:p>
            <a:pPr marL="285750" indent="-285750">
              <a:buFont typeface="Arial" panose="020B0604020202020204" pitchFamily="34" charset="0"/>
              <a:buChar char="•"/>
            </a:pPr>
            <a:r>
              <a:rPr lang="en-US" b="1" dirty="0">
                <a:solidFill>
                  <a:schemeClr val="bg1"/>
                </a:solidFill>
              </a:rPr>
              <a:t>Lack of deep pools for holding and </a:t>
            </a:r>
            <a:r>
              <a:rPr lang="en-US" b="1" dirty="0" smtClean="0">
                <a:solidFill>
                  <a:schemeClr val="bg1"/>
                </a:solidFill>
              </a:rPr>
              <a:t>rearing</a:t>
            </a:r>
          </a:p>
          <a:p>
            <a:endParaRPr lang="en-US" b="1" dirty="0">
              <a:solidFill>
                <a:schemeClr val="bg1"/>
              </a:solidFill>
            </a:endParaRPr>
          </a:p>
          <a:p>
            <a:pPr marL="285750" indent="-285750">
              <a:buFont typeface="Arial" panose="020B0604020202020204" pitchFamily="34" charset="0"/>
              <a:buChar char="•"/>
            </a:pPr>
            <a:r>
              <a:rPr lang="en-US" b="1" dirty="0">
                <a:solidFill>
                  <a:schemeClr val="bg1"/>
                </a:solidFill>
              </a:rPr>
              <a:t>Reduced quality of spawning gravel </a:t>
            </a:r>
          </a:p>
          <a:p>
            <a:endParaRPr lang="en-US" b="1" dirty="0">
              <a:solidFill>
                <a:schemeClr val="bg1"/>
              </a:solidFill>
            </a:endParaRPr>
          </a:p>
        </p:txBody>
      </p:sp>
      <p:sp>
        <p:nvSpPr>
          <p:cNvPr id="25" name="TextBox 24"/>
          <p:cNvSpPr txBox="1"/>
          <p:nvPr/>
        </p:nvSpPr>
        <p:spPr>
          <a:xfrm>
            <a:off x="3091499" y="2527400"/>
            <a:ext cx="2569303" cy="3416320"/>
          </a:xfrm>
          <a:prstGeom prst="rect">
            <a:avLst/>
          </a:prstGeom>
          <a:noFill/>
        </p:spPr>
        <p:txBody>
          <a:bodyPr wrap="square" rtlCol="0">
            <a:spAutoFit/>
          </a:bodyPr>
          <a:lstStyle/>
          <a:p>
            <a:endParaRPr lang="en-US" b="1" dirty="0">
              <a:solidFill>
                <a:schemeClr val="bg1"/>
              </a:solidFill>
            </a:endParaRPr>
          </a:p>
          <a:p>
            <a:pPr marL="285750" indent="-285750">
              <a:buFont typeface="Arial" panose="020B0604020202020204" pitchFamily="34" charset="0"/>
              <a:buChar char="•"/>
            </a:pPr>
            <a:r>
              <a:rPr lang="en-US" b="1" dirty="0">
                <a:solidFill>
                  <a:schemeClr val="bg1"/>
                </a:solidFill>
              </a:rPr>
              <a:t>Low diversity of off-channel </a:t>
            </a:r>
            <a:r>
              <a:rPr lang="en-US" b="1" dirty="0" smtClean="0">
                <a:solidFill>
                  <a:schemeClr val="bg1"/>
                </a:solidFill>
              </a:rPr>
              <a:t>habitats</a:t>
            </a:r>
          </a:p>
          <a:p>
            <a:endParaRPr lang="en-US" b="1" dirty="0">
              <a:solidFill>
                <a:schemeClr val="bg1"/>
              </a:solidFill>
            </a:endParaRPr>
          </a:p>
          <a:p>
            <a:pPr marL="285750" indent="-285750">
              <a:buFont typeface="Arial" panose="020B0604020202020204" pitchFamily="34" charset="0"/>
              <a:buChar char="•"/>
            </a:pPr>
            <a:r>
              <a:rPr lang="en-US" b="1" dirty="0">
                <a:solidFill>
                  <a:schemeClr val="bg1"/>
                </a:solidFill>
              </a:rPr>
              <a:t>Lack of high-flow </a:t>
            </a:r>
            <a:r>
              <a:rPr lang="en-US" b="1" dirty="0" smtClean="0">
                <a:solidFill>
                  <a:schemeClr val="bg1"/>
                </a:solidFill>
              </a:rPr>
              <a:t>refuge</a:t>
            </a:r>
          </a:p>
          <a:p>
            <a:endParaRPr lang="en-US" b="1" dirty="0">
              <a:solidFill>
                <a:schemeClr val="bg1"/>
              </a:solidFill>
            </a:endParaRPr>
          </a:p>
          <a:p>
            <a:pPr marL="285750" indent="-285750">
              <a:buFont typeface="Arial" panose="020B0604020202020204" pitchFamily="34" charset="0"/>
              <a:buChar char="•"/>
            </a:pPr>
            <a:r>
              <a:rPr lang="en-US" b="1" dirty="0">
                <a:solidFill>
                  <a:schemeClr val="bg1"/>
                </a:solidFill>
              </a:rPr>
              <a:t>Reduced groundwater recharge and summer discharge</a:t>
            </a:r>
          </a:p>
        </p:txBody>
      </p:sp>
      <p:sp>
        <p:nvSpPr>
          <p:cNvPr id="15" name="TextBox 14"/>
          <p:cNvSpPr txBox="1"/>
          <p:nvPr/>
        </p:nvSpPr>
        <p:spPr>
          <a:xfrm>
            <a:off x="5734449" y="2527400"/>
            <a:ext cx="2569303" cy="2031325"/>
          </a:xfrm>
          <a:prstGeom prst="rect">
            <a:avLst/>
          </a:prstGeom>
          <a:noFill/>
        </p:spPr>
        <p:txBody>
          <a:bodyPr wrap="square" rtlCol="0">
            <a:spAutoFit/>
          </a:bodyPr>
          <a:lstStyle/>
          <a:p>
            <a:endParaRPr lang="en-US" b="1" dirty="0">
              <a:solidFill>
                <a:schemeClr val="bg1"/>
              </a:solidFill>
            </a:endParaRPr>
          </a:p>
          <a:p>
            <a:pPr marL="285750" indent="-285750">
              <a:buFont typeface="Arial" panose="020B0604020202020204" pitchFamily="34" charset="0"/>
              <a:buChar char="•"/>
            </a:pPr>
            <a:r>
              <a:rPr lang="en-US" b="1" dirty="0">
                <a:solidFill>
                  <a:schemeClr val="bg1"/>
                </a:solidFill>
              </a:rPr>
              <a:t>Limited hiding </a:t>
            </a:r>
            <a:r>
              <a:rPr lang="en-US" b="1" dirty="0" smtClean="0">
                <a:solidFill>
                  <a:schemeClr val="bg1"/>
                </a:solidFill>
              </a:rPr>
              <a:t>cover</a:t>
            </a:r>
          </a:p>
          <a:p>
            <a:endParaRPr lang="en-US" b="1" dirty="0">
              <a:solidFill>
                <a:schemeClr val="bg1"/>
              </a:solidFill>
            </a:endParaRPr>
          </a:p>
          <a:p>
            <a:pPr marL="285750" indent="-285750">
              <a:buFont typeface="Arial" panose="020B0604020202020204" pitchFamily="34" charset="0"/>
              <a:buChar char="•"/>
            </a:pPr>
            <a:r>
              <a:rPr lang="en-US" b="1" dirty="0" smtClean="0">
                <a:solidFill>
                  <a:schemeClr val="bg1"/>
                </a:solidFill>
              </a:rPr>
              <a:t>Lack </a:t>
            </a:r>
            <a:r>
              <a:rPr lang="en-US" b="1" dirty="0">
                <a:solidFill>
                  <a:schemeClr val="bg1"/>
                </a:solidFill>
              </a:rPr>
              <a:t>of shade causing high water temperatures</a:t>
            </a:r>
          </a:p>
        </p:txBody>
      </p:sp>
      <p:sp>
        <p:nvSpPr>
          <p:cNvPr id="16" name="TextBox 15"/>
          <p:cNvSpPr txBox="1"/>
          <p:nvPr/>
        </p:nvSpPr>
        <p:spPr>
          <a:xfrm>
            <a:off x="7075919" y="6443529"/>
            <a:ext cx="5050564" cy="369332"/>
          </a:xfrm>
          <a:prstGeom prst="rect">
            <a:avLst/>
          </a:prstGeom>
          <a:noFill/>
        </p:spPr>
        <p:txBody>
          <a:bodyPr wrap="square" rtlCol="0">
            <a:spAutoFit/>
          </a:bodyPr>
          <a:lstStyle/>
          <a:p>
            <a:r>
              <a:rPr lang="en-US" dirty="0">
                <a:solidFill>
                  <a:schemeClr val="bg1"/>
                </a:solidFill>
              </a:rPr>
              <a:t>Table 6-2 (</a:t>
            </a:r>
            <a:r>
              <a:rPr lang="en-US" dirty="0" err="1">
                <a:solidFill>
                  <a:schemeClr val="bg1"/>
                </a:solidFill>
              </a:rPr>
              <a:t>Pg</a:t>
            </a:r>
            <a:r>
              <a:rPr lang="en-US" dirty="0">
                <a:solidFill>
                  <a:schemeClr val="bg1"/>
                </a:solidFill>
              </a:rPr>
              <a:t> 50) in the 2020 Plan by </a:t>
            </a:r>
            <a:r>
              <a:rPr lang="en-US" dirty="0" err="1">
                <a:solidFill>
                  <a:schemeClr val="bg1"/>
                </a:solidFill>
              </a:rPr>
              <a:t>AnchorQEA</a:t>
            </a:r>
            <a:endParaRPr lang="en-US" dirty="0">
              <a:solidFill>
                <a:schemeClr val="bg1"/>
              </a:solidFill>
            </a:endParaRPr>
          </a:p>
        </p:txBody>
      </p:sp>
      <p:sp>
        <p:nvSpPr>
          <p:cNvPr id="17" name="TextBox 16"/>
          <p:cNvSpPr txBox="1"/>
          <p:nvPr/>
        </p:nvSpPr>
        <p:spPr>
          <a:xfrm>
            <a:off x="8377399" y="2540200"/>
            <a:ext cx="2569303" cy="2031325"/>
          </a:xfrm>
          <a:prstGeom prst="rect">
            <a:avLst/>
          </a:prstGeom>
          <a:noFill/>
        </p:spPr>
        <p:txBody>
          <a:bodyPr wrap="square" rtlCol="0">
            <a:spAutoFit/>
          </a:bodyPr>
          <a:lstStyle/>
          <a:p>
            <a:endParaRPr lang="en-US" b="1" dirty="0">
              <a:solidFill>
                <a:schemeClr val="bg1"/>
              </a:solidFill>
            </a:endParaRPr>
          </a:p>
          <a:p>
            <a:pPr marL="285750" indent="-285750">
              <a:buFont typeface="Arial" panose="020B0604020202020204" pitchFamily="34" charset="0"/>
              <a:buChar char="•"/>
            </a:pPr>
            <a:r>
              <a:rPr lang="en-US" b="1" dirty="0" smtClean="0">
                <a:solidFill>
                  <a:schemeClr val="bg1"/>
                </a:solidFill>
              </a:rPr>
              <a:t>Together these limiting factors have negative impacts on </a:t>
            </a:r>
            <a:r>
              <a:rPr lang="en-US" b="1" dirty="0">
                <a:solidFill>
                  <a:schemeClr val="bg1"/>
                </a:solidFill>
              </a:rPr>
              <a:t>s</a:t>
            </a:r>
            <a:r>
              <a:rPr lang="en-US" b="1" dirty="0" smtClean="0">
                <a:solidFill>
                  <a:schemeClr val="bg1"/>
                </a:solidFill>
              </a:rPr>
              <a:t>pring Chinook and others.</a:t>
            </a:r>
          </a:p>
        </p:txBody>
      </p:sp>
    </p:spTree>
    <p:extLst>
      <p:ext uri="{BB962C8B-B14F-4D97-AF65-F5344CB8AC3E}">
        <p14:creationId xmlns:p14="http://schemas.microsoft.com/office/powerpoint/2010/main" val="325414466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4394200" y="1482572"/>
            <a:ext cx="7369931" cy="5375428"/>
          </a:xfrm>
          <a:prstGeom prst="rect">
            <a:avLst/>
          </a:prstGeom>
        </p:spPr>
      </p:pic>
      <p:sp>
        <p:nvSpPr>
          <p:cNvPr id="30" name="TextBox 29"/>
          <p:cNvSpPr txBox="1"/>
          <p:nvPr/>
        </p:nvSpPr>
        <p:spPr>
          <a:xfrm>
            <a:off x="512590" y="2624919"/>
            <a:ext cx="3295135" cy="1815882"/>
          </a:xfrm>
          <a:prstGeom prst="rect">
            <a:avLst/>
          </a:prstGeom>
          <a:noFill/>
        </p:spPr>
        <p:txBody>
          <a:bodyPr wrap="square" rtlCol="0">
            <a:spAutoFit/>
          </a:bodyPr>
          <a:lstStyle/>
          <a:p>
            <a:pPr algn="ctr"/>
            <a:r>
              <a:rPr lang="en-US" sz="2800" b="1" dirty="0">
                <a:solidFill>
                  <a:prstClr val="black"/>
                </a:solidFill>
              </a:rPr>
              <a:t>Channel Lengths </a:t>
            </a:r>
          </a:p>
          <a:p>
            <a:pPr algn="ctr"/>
            <a:r>
              <a:rPr lang="en-US" sz="2800" b="1" dirty="0">
                <a:solidFill>
                  <a:srgbClr val="00B0F0"/>
                </a:solidFill>
              </a:rPr>
              <a:t>1937</a:t>
            </a:r>
            <a:r>
              <a:rPr lang="en-US" sz="2800" b="1" dirty="0">
                <a:solidFill>
                  <a:prstClr val="black"/>
                </a:solidFill>
              </a:rPr>
              <a:t> = 8,240 </a:t>
            </a:r>
            <a:r>
              <a:rPr lang="en-US" sz="2800" b="1" dirty="0" err="1">
                <a:solidFill>
                  <a:prstClr val="black"/>
                </a:solidFill>
              </a:rPr>
              <a:t>ft</a:t>
            </a:r>
            <a:r>
              <a:rPr lang="en-US" sz="2800" b="1" dirty="0">
                <a:solidFill>
                  <a:prstClr val="black"/>
                </a:solidFill>
              </a:rPr>
              <a:t> </a:t>
            </a:r>
          </a:p>
          <a:p>
            <a:pPr algn="ctr"/>
            <a:r>
              <a:rPr lang="en-US" sz="2800" b="1" dirty="0">
                <a:solidFill>
                  <a:srgbClr val="FF0000"/>
                </a:solidFill>
              </a:rPr>
              <a:t>1978</a:t>
            </a:r>
            <a:r>
              <a:rPr lang="en-US" sz="2800" b="1" dirty="0">
                <a:solidFill>
                  <a:prstClr val="black"/>
                </a:solidFill>
              </a:rPr>
              <a:t> = 7,105 </a:t>
            </a:r>
            <a:r>
              <a:rPr lang="en-US" sz="2800" b="1" dirty="0" err="1">
                <a:solidFill>
                  <a:prstClr val="black"/>
                </a:solidFill>
              </a:rPr>
              <a:t>ft</a:t>
            </a:r>
            <a:endParaRPr lang="en-US" sz="2800" b="1" dirty="0">
              <a:solidFill>
                <a:prstClr val="black"/>
              </a:solidFill>
            </a:endParaRPr>
          </a:p>
          <a:p>
            <a:pPr algn="ctr"/>
            <a:r>
              <a:rPr lang="en-US" sz="2800" b="1" dirty="0" smtClean="0">
                <a:solidFill>
                  <a:srgbClr val="00FF00"/>
                </a:solidFill>
                <a:effectLst>
                  <a:outerShdw blurRad="50800" dist="50800" dir="5400000" algn="ctr" rotWithShape="0">
                    <a:schemeClr val="bg1"/>
                  </a:outerShdw>
                </a:effectLst>
              </a:rPr>
              <a:t>2020</a:t>
            </a:r>
            <a:r>
              <a:rPr lang="en-US" sz="2800" b="1" dirty="0" smtClean="0">
                <a:solidFill>
                  <a:prstClr val="black"/>
                </a:solidFill>
              </a:rPr>
              <a:t> </a:t>
            </a:r>
            <a:r>
              <a:rPr lang="en-US" sz="2800" b="1" dirty="0">
                <a:solidFill>
                  <a:prstClr val="black"/>
                </a:solidFill>
              </a:rPr>
              <a:t>=  7,025 </a:t>
            </a:r>
            <a:r>
              <a:rPr lang="en-US" sz="2800" b="1" dirty="0" err="1">
                <a:solidFill>
                  <a:prstClr val="black"/>
                </a:solidFill>
              </a:rPr>
              <a:t>ft</a:t>
            </a:r>
            <a:endParaRPr lang="en-US" sz="2800" b="1" dirty="0">
              <a:solidFill>
                <a:prstClr val="black"/>
              </a:solidFill>
            </a:endParaRPr>
          </a:p>
        </p:txBody>
      </p:sp>
      <p:sp>
        <p:nvSpPr>
          <p:cNvPr id="2" name="TextBox 1"/>
          <p:cNvSpPr txBox="1"/>
          <p:nvPr/>
        </p:nvSpPr>
        <p:spPr>
          <a:xfrm>
            <a:off x="67733" y="135467"/>
            <a:ext cx="5317067" cy="1754326"/>
          </a:xfrm>
          <a:prstGeom prst="rect">
            <a:avLst/>
          </a:prstGeom>
          <a:noFill/>
        </p:spPr>
        <p:txBody>
          <a:bodyPr wrap="square" rtlCol="0">
            <a:spAutoFit/>
          </a:bodyPr>
          <a:lstStyle/>
          <a:p>
            <a:r>
              <a:rPr lang="en-US" sz="3600" b="1" dirty="0">
                <a:solidFill>
                  <a:prstClr val="black"/>
                </a:solidFill>
              </a:rPr>
              <a:t>Channel length changes from 1937 to </a:t>
            </a:r>
            <a:r>
              <a:rPr lang="en-US" sz="3600" b="1" dirty="0" smtClean="0">
                <a:solidFill>
                  <a:prstClr val="black"/>
                </a:solidFill>
              </a:rPr>
              <a:t>2020 </a:t>
            </a:r>
            <a:r>
              <a:rPr lang="en-US" sz="3600" b="1" dirty="0">
                <a:solidFill>
                  <a:prstClr val="black"/>
                </a:solidFill>
              </a:rPr>
              <a:t>@PA-27/28.1</a:t>
            </a:r>
          </a:p>
        </p:txBody>
      </p:sp>
      <p:sp>
        <p:nvSpPr>
          <p:cNvPr id="8" name="Freeform 7"/>
          <p:cNvSpPr/>
          <p:nvPr/>
        </p:nvSpPr>
        <p:spPr>
          <a:xfrm>
            <a:off x="4511810" y="2303842"/>
            <a:ext cx="6983104" cy="3614263"/>
          </a:xfrm>
          <a:custGeom>
            <a:avLst/>
            <a:gdLst>
              <a:gd name="connsiteX0" fmla="*/ 6983104 w 6983104"/>
              <a:gd name="connsiteY0" fmla="*/ 3614263 h 3614263"/>
              <a:gd name="connsiteX1" fmla="*/ 6910316 w 6983104"/>
              <a:gd name="connsiteY1" fmla="*/ 3491433 h 3614263"/>
              <a:gd name="connsiteX2" fmla="*/ 6805683 w 6983104"/>
              <a:gd name="connsiteY2" fmla="*/ 3368603 h 3614263"/>
              <a:gd name="connsiteX3" fmla="*/ 6655558 w 6983104"/>
              <a:gd name="connsiteY3" fmla="*/ 3259421 h 3614263"/>
              <a:gd name="connsiteX4" fmla="*/ 6446292 w 6983104"/>
              <a:gd name="connsiteY4" fmla="*/ 3241224 h 3614263"/>
              <a:gd name="connsiteX5" fmla="*/ 6186985 w 6983104"/>
              <a:gd name="connsiteY5" fmla="*/ 3154788 h 3614263"/>
              <a:gd name="connsiteX6" fmla="*/ 6014113 w 6983104"/>
              <a:gd name="connsiteY6" fmla="*/ 3159338 h 3614263"/>
              <a:gd name="connsiteX7" fmla="*/ 5877636 w 6983104"/>
              <a:gd name="connsiteY7" fmla="*/ 3091099 h 3614263"/>
              <a:gd name="connsiteX8" fmla="*/ 5718412 w 6983104"/>
              <a:gd name="connsiteY8" fmla="*/ 3127493 h 3614263"/>
              <a:gd name="connsiteX9" fmla="*/ 5522794 w 6983104"/>
              <a:gd name="connsiteY9" fmla="*/ 3009212 h 3614263"/>
              <a:gd name="connsiteX10" fmla="*/ 5468203 w 6983104"/>
              <a:gd name="connsiteY10" fmla="*/ 2991015 h 3614263"/>
              <a:gd name="connsiteX11" fmla="*/ 5413612 w 6983104"/>
              <a:gd name="connsiteY11" fmla="*/ 3022860 h 3614263"/>
              <a:gd name="connsiteX12" fmla="*/ 5418161 w 6983104"/>
              <a:gd name="connsiteY12" fmla="*/ 3109296 h 3614263"/>
              <a:gd name="connsiteX13" fmla="*/ 5386316 w 6983104"/>
              <a:gd name="connsiteY13" fmla="*/ 3159338 h 3614263"/>
              <a:gd name="connsiteX14" fmla="*/ 5127009 w 6983104"/>
              <a:gd name="connsiteY14" fmla="*/ 3145690 h 3614263"/>
              <a:gd name="connsiteX15" fmla="*/ 5013277 w 6983104"/>
              <a:gd name="connsiteY15" fmla="*/ 3095648 h 3614263"/>
              <a:gd name="connsiteX16" fmla="*/ 4935940 w 6983104"/>
              <a:gd name="connsiteY16" fmla="*/ 2945523 h 3614263"/>
              <a:gd name="connsiteX17" fmla="*/ 4703928 w 6983104"/>
              <a:gd name="connsiteY17" fmla="*/ 2936424 h 3614263"/>
              <a:gd name="connsiteX18" fmla="*/ 4540155 w 6983104"/>
              <a:gd name="connsiteY18" fmla="*/ 3036508 h 3614263"/>
              <a:gd name="connsiteX19" fmla="*/ 4476465 w 6983104"/>
              <a:gd name="connsiteY19" fmla="*/ 3013762 h 3614263"/>
              <a:gd name="connsiteX20" fmla="*/ 4421874 w 6983104"/>
              <a:gd name="connsiteY20" fmla="*/ 2904580 h 3614263"/>
              <a:gd name="connsiteX21" fmla="*/ 4385480 w 6983104"/>
              <a:gd name="connsiteY21" fmla="*/ 2786299 h 3614263"/>
              <a:gd name="connsiteX22" fmla="*/ 4299045 w 6983104"/>
              <a:gd name="connsiteY22" fmla="*/ 2704412 h 3614263"/>
              <a:gd name="connsiteX23" fmla="*/ 4194412 w 6983104"/>
              <a:gd name="connsiteY23" fmla="*/ 2672568 h 3614263"/>
              <a:gd name="connsiteX24" fmla="*/ 4071582 w 6983104"/>
              <a:gd name="connsiteY24" fmla="*/ 2677117 h 3614263"/>
              <a:gd name="connsiteX25" fmla="*/ 4003343 w 6983104"/>
              <a:gd name="connsiteY25" fmla="*/ 2677117 h 3614263"/>
              <a:gd name="connsiteX26" fmla="*/ 3985146 w 6983104"/>
              <a:gd name="connsiteY26" fmla="*/ 2631624 h 3614263"/>
              <a:gd name="connsiteX27" fmla="*/ 3989695 w 6983104"/>
              <a:gd name="connsiteY27" fmla="*/ 2531541 h 3614263"/>
              <a:gd name="connsiteX28" fmla="*/ 4030639 w 6983104"/>
              <a:gd name="connsiteY28" fmla="*/ 2495147 h 3614263"/>
              <a:gd name="connsiteX29" fmla="*/ 4016991 w 6983104"/>
              <a:gd name="connsiteY29" fmla="*/ 2422359 h 3614263"/>
              <a:gd name="connsiteX30" fmla="*/ 3939654 w 6983104"/>
              <a:gd name="connsiteY30" fmla="*/ 2399612 h 3614263"/>
              <a:gd name="connsiteX31" fmla="*/ 3771331 w 6983104"/>
              <a:gd name="connsiteY31" fmla="*/ 2376866 h 3614263"/>
              <a:gd name="connsiteX32" fmla="*/ 3707642 w 6983104"/>
              <a:gd name="connsiteY32" fmla="*/ 2326824 h 3614263"/>
              <a:gd name="connsiteX33" fmla="*/ 3571164 w 6983104"/>
              <a:gd name="connsiteY33" fmla="*/ 1931039 h 3614263"/>
              <a:gd name="connsiteX34" fmla="*/ 3507474 w 6983104"/>
              <a:gd name="connsiteY34" fmla="*/ 1826406 h 3614263"/>
              <a:gd name="connsiteX35" fmla="*/ 3407391 w 6983104"/>
              <a:gd name="connsiteY35" fmla="*/ 1776365 h 3614263"/>
              <a:gd name="connsiteX36" fmla="*/ 3298209 w 6983104"/>
              <a:gd name="connsiteY36" fmla="*/ 1767266 h 3614263"/>
              <a:gd name="connsiteX37" fmla="*/ 3125337 w 6983104"/>
              <a:gd name="connsiteY37" fmla="*/ 1785463 h 3614263"/>
              <a:gd name="connsiteX38" fmla="*/ 2925170 w 6983104"/>
              <a:gd name="connsiteY38" fmla="*/ 1862800 h 3614263"/>
              <a:gd name="connsiteX39" fmla="*/ 2829636 w 6983104"/>
              <a:gd name="connsiteY39" fmla="*/ 1862800 h 3614263"/>
              <a:gd name="connsiteX40" fmla="*/ 2775045 w 6983104"/>
              <a:gd name="connsiteY40" fmla="*/ 1758168 h 3614263"/>
              <a:gd name="connsiteX41" fmla="*/ 2779594 w 6983104"/>
              <a:gd name="connsiteY41" fmla="*/ 1589845 h 3614263"/>
              <a:gd name="connsiteX42" fmla="*/ 2761397 w 6983104"/>
              <a:gd name="connsiteY42" fmla="*/ 1544353 h 3614263"/>
              <a:gd name="connsiteX43" fmla="*/ 2725003 w 6983104"/>
              <a:gd name="connsiteY43" fmla="*/ 1507959 h 3614263"/>
              <a:gd name="connsiteX44" fmla="*/ 2624919 w 6983104"/>
              <a:gd name="connsiteY44" fmla="*/ 1535254 h 3614263"/>
              <a:gd name="connsiteX45" fmla="*/ 2556680 w 6983104"/>
              <a:gd name="connsiteY45" fmla="*/ 1608042 h 3614263"/>
              <a:gd name="connsiteX46" fmla="*/ 2461146 w 6983104"/>
              <a:gd name="connsiteY46" fmla="*/ 1667183 h 3614263"/>
              <a:gd name="connsiteX47" fmla="*/ 2333767 w 6983104"/>
              <a:gd name="connsiteY47" fmla="*/ 1708126 h 3614263"/>
              <a:gd name="connsiteX48" fmla="*/ 2206388 w 6983104"/>
              <a:gd name="connsiteY48" fmla="*/ 1689929 h 3614263"/>
              <a:gd name="connsiteX49" fmla="*/ 2151797 w 6983104"/>
              <a:gd name="connsiteY49" fmla="*/ 1626239 h 3614263"/>
              <a:gd name="connsiteX50" fmla="*/ 2092657 w 6983104"/>
              <a:gd name="connsiteY50" fmla="*/ 1571648 h 3614263"/>
              <a:gd name="connsiteX51" fmla="*/ 1988024 w 6983104"/>
              <a:gd name="connsiteY51" fmla="*/ 1521606 h 3614263"/>
              <a:gd name="connsiteX52" fmla="*/ 1937982 w 6983104"/>
              <a:gd name="connsiteY52" fmla="*/ 1426072 h 3614263"/>
              <a:gd name="connsiteX53" fmla="*/ 1815152 w 6983104"/>
              <a:gd name="connsiteY53" fmla="*/ 1289594 h 3614263"/>
              <a:gd name="connsiteX54" fmla="*/ 1601337 w 6983104"/>
              <a:gd name="connsiteY54" fmla="*/ 1144018 h 3614263"/>
              <a:gd name="connsiteX55" fmla="*/ 1510352 w 6983104"/>
              <a:gd name="connsiteY55" fmla="*/ 1093977 h 3614263"/>
              <a:gd name="connsiteX56" fmla="*/ 1423916 w 6983104"/>
              <a:gd name="connsiteY56" fmla="*/ 1062132 h 3614263"/>
              <a:gd name="connsiteX57" fmla="*/ 1355677 w 6983104"/>
              <a:gd name="connsiteY57" fmla="*/ 1007541 h 3614263"/>
              <a:gd name="connsiteX58" fmla="*/ 1219200 w 6983104"/>
              <a:gd name="connsiteY58" fmla="*/ 966597 h 3614263"/>
              <a:gd name="connsiteX59" fmla="*/ 1123665 w 6983104"/>
              <a:gd name="connsiteY59" fmla="*/ 952950 h 3614263"/>
              <a:gd name="connsiteX60" fmla="*/ 1009934 w 6983104"/>
              <a:gd name="connsiteY60" fmla="*/ 902908 h 3614263"/>
              <a:gd name="connsiteX61" fmla="*/ 941695 w 6983104"/>
              <a:gd name="connsiteY61" fmla="*/ 798275 h 3614263"/>
              <a:gd name="connsiteX62" fmla="*/ 891654 w 6983104"/>
              <a:gd name="connsiteY62" fmla="*/ 743684 h 3614263"/>
              <a:gd name="connsiteX63" fmla="*/ 768824 w 6983104"/>
              <a:gd name="connsiteY63" fmla="*/ 730036 h 3614263"/>
              <a:gd name="connsiteX64" fmla="*/ 691486 w 6983104"/>
              <a:gd name="connsiteY64" fmla="*/ 761881 h 3614263"/>
              <a:gd name="connsiteX65" fmla="*/ 650543 w 6983104"/>
              <a:gd name="connsiteY65" fmla="*/ 793726 h 3614263"/>
              <a:gd name="connsiteX66" fmla="*/ 605051 w 6983104"/>
              <a:gd name="connsiteY66" fmla="*/ 861965 h 3614263"/>
              <a:gd name="connsiteX67" fmla="*/ 450376 w 6983104"/>
              <a:gd name="connsiteY67" fmla="*/ 889260 h 3614263"/>
              <a:gd name="connsiteX68" fmla="*/ 363940 w 6983104"/>
              <a:gd name="connsiteY68" fmla="*/ 902908 h 3614263"/>
              <a:gd name="connsiteX69" fmla="*/ 313898 w 6983104"/>
              <a:gd name="connsiteY69" fmla="*/ 802824 h 3614263"/>
              <a:gd name="connsiteX70" fmla="*/ 359391 w 6983104"/>
              <a:gd name="connsiteY70" fmla="*/ 566263 h 3614263"/>
              <a:gd name="connsiteX71" fmla="*/ 468573 w 6983104"/>
              <a:gd name="connsiteY71" fmla="*/ 484377 h 3614263"/>
              <a:gd name="connsiteX72" fmla="*/ 477671 w 6983104"/>
              <a:gd name="connsiteY72" fmla="*/ 411588 h 3614263"/>
              <a:gd name="connsiteX73" fmla="*/ 436728 w 6983104"/>
              <a:gd name="connsiteY73" fmla="*/ 343350 h 3614263"/>
              <a:gd name="connsiteX74" fmla="*/ 359391 w 6983104"/>
              <a:gd name="connsiteY74" fmla="*/ 247815 h 3614263"/>
              <a:gd name="connsiteX75" fmla="*/ 336645 w 6983104"/>
              <a:gd name="connsiteY75" fmla="*/ 120436 h 3614263"/>
              <a:gd name="connsiteX76" fmla="*/ 268406 w 6983104"/>
              <a:gd name="connsiteY76" fmla="*/ 24902 h 3614263"/>
              <a:gd name="connsiteX77" fmla="*/ 177421 w 6983104"/>
              <a:gd name="connsiteY77" fmla="*/ 2156 h 3614263"/>
              <a:gd name="connsiteX78" fmla="*/ 81886 w 6983104"/>
              <a:gd name="connsiteY78" fmla="*/ 65845 h 3614263"/>
              <a:gd name="connsiteX79" fmla="*/ 72788 w 6983104"/>
              <a:gd name="connsiteY79" fmla="*/ 225069 h 3614263"/>
              <a:gd name="connsiteX80" fmla="*/ 59140 w 6983104"/>
              <a:gd name="connsiteY80" fmla="*/ 325153 h 3614263"/>
              <a:gd name="connsiteX81" fmla="*/ 36394 w 6983104"/>
              <a:gd name="connsiteY81" fmla="*/ 379744 h 3614263"/>
              <a:gd name="connsiteX82" fmla="*/ 0 w 6983104"/>
              <a:gd name="connsiteY82" fmla="*/ 384293 h 3614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6983104" h="3614263">
                <a:moveTo>
                  <a:pt x="6983104" y="3614263"/>
                </a:moveTo>
                <a:cubicBezTo>
                  <a:pt x="6961495" y="3573319"/>
                  <a:pt x="6939886" y="3532376"/>
                  <a:pt x="6910316" y="3491433"/>
                </a:cubicBezTo>
                <a:cubicBezTo>
                  <a:pt x="6880746" y="3450490"/>
                  <a:pt x="6848143" y="3407272"/>
                  <a:pt x="6805683" y="3368603"/>
                </a:cubicBezTo>
                <a:cubicBezTo>
                  <a:pt x="6763223" y="3329934"/>
                  <a:pt x="6715456" y="3280651"/>
                  <a:pt x="6655558" y="3259421"/>
                </a:cubicBezTo>
                <a:cubicBezTo>
                  <a:pt x="6595660" y="3238191"/>
                  <a:pt x="6524387" y="3258663"/>
                  <a:pt x="6446292" y="3241224"/>
                </a:cubicBezTo>
                <a:cubicBezTo>
                  <a:pt x="6368196" y="3223785"/>
                  <a:pt x="6259015" y="3168436"/>
                  <a:pt x="6186985" y="3154788"/>
                </a:cubicBezTo>
                <a:cubicBezTo>
                  <a:pt x="6114955" y="3141140"/>
                  <a:pt x="6065671" y="3169953"/>
                  <a:pt x="6014113" y="3159338"/>
                </a:cubicBezTo>
                <a:cubicBezTo>
                  <a:pt x="5962555" y="3148723"/>
                  <a:pt x="5926920" y="3096407"/>
                  <a:pt x="5877636" y="3091099"/>
                </a:cubicBezTo>
                <a:cubicBezTo>
                  <a:pt x="5828352" y="3085791"/>
                  <a:pt x="5777552" y="3141141"/>
                  <a:pt x="5718412" y="3127493"/>
                </a:cubicBezTo>
                <a:cubicBezTo>
                  <a:pt x="5659272" y="3113845"/>
                  <a:pt x="5564495" y="3031958"/>
                  <a:pt x="5522794" y="3009212"/>
                </a:cubicBezTo>
                <a:cubicBezTo>
                  <a:pt x="5481093" y="2986466"/>
                  <a:pt x="5486400" y="2988740"/>
                  <a:pt x="5468203" y="2991015"/>
                </a:cubicBezTo>
                <a:cubicBezTo>
                  <a:pt x="5450006" y="2993290"/>
                  <a:pt x="5421952" y="3003147"/>
                  <a:pt x="5413612" y="3022860"/>
                </a:cubicBezTo>
                <a:cubicBezTo>
                  <a:pt x="5405272" y="3042573"/>
                  <a:pt x="5422710" y="3086550"/>
                  <a:pt x="5418161" y="3109296"/>
                </a:cubicBezTo>
                <a:cubicBezTo>
                  <a:pt x="5413612" y="3132042"/>
                  <a:pt x="5434841" y="3153272"/>
                  <a:pt x="5386316" y="3159338"/>
                </a:cubicBezTo>
                <a:cubicBezTo>
                  <a:pt x="5337791" y="3165404"/>
                  <a:pt x="5189182" y="3156305"/>
                  <a:pt x="5127009" y="3145690"/>
                </a:cubicBezTo>
                <a:cubicBezTo>
                  <a:pt x="5064836" y="3135075"/>
                  <a:pt x="5045122" y="3129009"/>
                  <a:pt x="5013277" y="3095648"/>
                </a:cubicBezTo>
                <a:cubicBezTo>
                  <a:pt x="4981432" y="3062287"/>
                  <a:pt x="4987498" y="2972060"/>
                  <a:pt x="4935940" y="2945523"/>
                </a:cubicBezTo>
                <a:cubicBezTo>
                  <a:pt x="4884382" y="2918986"/>
                  <a:pt x="4769892" y="2921260"/>
                  <a:pt x="4703928" y="2936424"/>
                </a:cubicBezTo>
                <a:cubicBezTo>
                  <a:pt x="4637964" y="2951588"/>
                  <a:pt x="4578065" y="3023618"/>
                  <a:pt x="4540155" y="3036508"/>
                </a:cubicBezTo>
                <a:cubicBezTo>
                  <a:pt x="4502245" y="3049398"/>
                  <a:pt x="4496178" y="3035750"/>
                  <a:pt x="4476465" y="3013762"/>
                </a:cubicBezTo>
                <a:cubicBezTo>
                  <a:pt x="4456751" y="2991774"/>
                  <a:pt x="4437038" y="2942490"/>
                  <a:pt x="4421874" y="2904580"/>
                </a:cubicBezTo>
                <a:cubicBezTo>
                  <a:pt x="4406710" y="2866670"/>
                  <a:pt x="4405952" y="2819660"/>
                  <a:pt x="4385480" y="2786299"/>
                </a:cubicBezTo>
                <a:cubicBezTo>
                  <a:pt x="4365008" y="2752938"/>
                  <a:pt x="4330890" y="2723367"/>
                  <a:pt x="4299045" y="2704412"/>
                </a:cubicBezTo>
                <a:cubicBezTo>
                  <a:pt x="4267200" y="2685457"/>
                  <a:pt x="4232322" y="2677117"/>
                  <a:pt x="4194412" y="2672568"/>
                </a:cubicBezTo>
                <a:cubicBezTo>
                  <a:pt x="4156502" y="2668019"/>
                  <a:pt x="4103427" y="2676359"/>
                  <a:pt x="4071582" y="2677117"/>
                </a:cubicBezTo>
                <a:cubicBezTo>
                  <a:pt x="4039737" y="2677875"/>
                  <a:pt x="4017749" y="2684699"/>
                  <a:pt x="4003343" y="2677117"/>
                </a:cubicBezTo>
                <a:cubicBezTo>
                  <a:pt x="3988937" y="2669535"/>
                  <a:pt x="3987421" y="2655887"/>
                  <a:pt x="3985146" y="2631624"/>
                </a:cubicBezTo>
                <a:cubicBezTo>
                  <a:pt x="3982871" y="2607361"/>
                  <a:pt x="3982113" y="2554287"/>
                  <a:pt x="3989695" y="2531541"/>
                </a:cubicBezTo>
                <a:cubicBezTo>
                  <a:pt x="3997277" y="2508795"/>
                  <a:pt x="4026090" y="2513344"/>
                  <a:pt x="4030639" y="2495147"/>
                </a:cubicBezTo>
                <a:cubicBezTo>
                  <a:pt x="4035188" y="2476950"/>
                  <a:pt x="4032155" y="2438282"/>
                  <a:pt x="4016991" y="2422359"/>
                </a:cubicBezTo>
                <a:cubicBezTo>
                  <a:pt x="4001827" y="2406436"/>
                  <a:pt x="3980597" y="2407194"/>
                  <a:pt x="3939654" y="2399612"/>
                </a:cubicBezTo>
                <a:cubicBezTo>
                  <a:pt x="3898711" y="2392030"/>
                  <a:pt x="3810000" y="2388997"/>
                  <a:pt x="3771331" y="2376866"/>
                </a:cubicBezTo>
                <a:cubicBezTo>
                  <a:pt x="3732662" y="2364735"/>
                  <a:pt x="3741003" y="2401128"/>
                  <a:pt x="3707642" y="2326824"/>
                </a:cubicBezTo>
                <a:cubicBezTo>
                  <a:pt x="3674281" y="2252520"/>
                  <a:pt x="3604525" y="2014442"/>
                  <a:pt x="3571164" y="1931039"/>
                </a:cubicBezTo>
                <a:cubicBezTo>
                  <a:pt x="3537803" y="1847636"/>
                  <a:pt x="3534769" y="1852185"/>
                  <a:pt x="3507474" y="1826406"/>
                </a:cubicBezTo>
                <a:cubicBezTo>
                  <a:pt x="3480179" y="1800627"/>
                  <a:pt x="3442269" y="1786222"/>
                  <a:pt x="3407391" y="1776365"/>
                </a:cubicBezTo>
                <a:cubicBezTo>
                  <a:pt x="3372513" y="1766508"/>
                  <a:pt x="3345218" y="1765750"/>
                  <a:pt x="3298209" y="1767266"/>
                </a:cubicBezTo>
                <a:cubicBezTo>
                  <a:pt x="3251200" y="1768782"/>
                  <a:pt x="3187510" y="1769541"/>
                  <a:pt x="3125337" y="1785463"/>
                </a:cubicBezTo>
                <a:cubicBezTo>
                  <a:pt x="3063164" y="1801385"/>
                  <a:pt x="2974453" y="1849911"/>
                  <a:pt x="2925170" y="1862800"/>
                </a:cubicBezTo>
                <a:cubicBezTo>
                  <a:pt x="2875887" y="1875689"/>
                  <a:pt x="2854657" y="1880239"/>
                  <a:pt x="2829636" y="1862800"/>
                </a:cubicBezTo>
                <a:cubicBezTo>
                  <a:pt x="2804615" y="1845361"/>
                  <a:pt x="2783385" y="1803660"/>
                  <a:pt x="2775045" y="1758168"/>
                </a:cubicBezTo>
                <a:cubicBezTo>
                  <a:pt x="2766705" y="1712676"/>
                  <a:pt x="2781869" y="1625481"/>
                  <a:pt x="2779594" y="1589845"/>
                </a:cubicBezTo>
                <a:cubicBezTo>
                  <a:pt x="2777319" y="1554209"/>
                  <a:pt x="2770495" y="1558001"/>
                  <a:pt x="2761397" y="1544353"/>
                </a:cubicBezTo>
                <a:cubicBezTo>
                  <a:pt x="2752299" y="1530705"/>
                  <a:pt x="2747749" y="1509475"/>
                  <a:pt x="2725003" y="1507959"/>
                </a:cubicBezTo>
                <a:cubicBezTo>
                  <a:pt x="2702257" y="1506443"/>
                  <a:pt x="2652973" y="1518573"/>
                  <a:pt x="2624919" y="1535254"/>
                </a:cubicBezTo>
                <a:cubicBezTo>
                  <a:pt x="2596865" y="1551934"/>
                  <a:pt x="2583975" y="1586054"/>
                  <a:pt x="2556680" y="1608042"/>
                </a:cubicBezTo>
                <a:cubicBezTo>
                  <a:pt x="2529384" y="1630030"/>
                  <a:pt x="2498298" y="1650502"/>
                  <a:pt x="2461146" y="1667183"/>
                </a:cubicBezTo>
                <a:cubicBezTo>
                  <a:pt x="2423994" y="1683864"/>
                  <a:pt x="2376227" y="1704335"/>
                  <a:pt x="2333767" y="1708126"/>
                </a:cubicBezTo>
                <a:cubicBezTo>
                  <a:pt x="2291307" y="1711917"/>
                  <a:pt x="2236716" y="1703577"/>
                  <a:pt x="2206388" y="1689929"/>
                </a:cubicBezTo>
                <a:cubicBezTo>
                  <a:pt x="2176060" y="1676281"/>
                  <a:pt x="2170752" y="1645952"/>
                  <a:pt x="2151797" y="1626239"/>
                </a:cubicBezTo>
                <a:cubicBezTo>
                  <a:pt x="2132842" y="1606526"/>
                  <a:pt x="2119952" y="1589087"/>
                  <a:pt x="2092657" y="1571648"/>
                </a:cubicBezTo>
                <a:cubicBezTo>
                  <a:pt x="2065362" y="1554209"/>
                  <a:pt x="2013803" y="1545869"/>
                  <a:pt x="1988024" y="1521606"/>
                </a:cubicBezTo>
                <a:cubicBezTo>
                  <a:pt x="1962245" y="1497343"/>
                  <a:pt x="1966794" y="1464741"/>
                  <a:pt x="1937982" y="1426072"/>
                </a:cubicBezTo>
                <a:cubicBezTo>
                  <a:pt x="1909170" y="1387403"/>
                  <a:pt x="1871259" y="1336603"/>
                  <a:pt x="1815152" y="1289594"/>
                </a:cubicBezTo>
                <a:cubicBezTo>
                  <a:pt x="1759045" y="1242585"/>
                  <a:pt x="1652137" y="1176621"/>
                  <a:pt x="1601337" y="1144018"/>
                </a:cubicBezTo>
                <a:cubicBezTo>
                  <a:pt x="1550537" y="1111415"/>
                  <a:pt x="1539922" y="1107625"/>
                  <a:pt x="1510352" y="1093977"/>
                </a:cubicBezTo>
                <a:cubicBezTo>
                  <a:pt x="1480782" y="1080329"/>
                  <a:pt x="1449695" y="1076538"/>
                  <a:pt x="1423916" y="1062132"/>
                </a:cubicBezTo>
                <a:cubicBezTo>
                  <a:pt x="1398137" y="1047726"/>
                  <a:pt x="1389796" y="1023464"/>
                  <a:pt x="1355677" y="1007541"/>
                </a:cubicBezTo>
                <a:cubicBezTo>
                  <a:pt x="1321558" y="991618"/>
                  <a:pt x="1257869" y="975695"/>
                  <a:pt x="1219200" y="966597"/>
                </a:cubicBezTo>
                <a:cubicBezTo>
                  <a:pt x="1180531" y="957499"/>
                  <a:pt x="1158543" y="963565"/>
                  <a:pt x="1123665" y="952950"/>
                </a:cubicBezTo>
                <a:cubicBezTo>
                  <a:pt x="1088787" y="942335"/>
                  <a:pt x="1040262" y="928687"/>
                  <a:pt x="1009934" y="902908"/>
                </a:cubicBezTo>
                <a:cubicBezTo>
                  <a:pt x="979606" y="877129"/>
                  <a:pt x="961408" y="824812"/>
                  <a:pt x="941695" y="798275"/>
                </a:cubicBezTo>
                <a:cubicBezTo>
                  <a:pt x="921982" y="771738"/>
                  <a:pt x="920466" y="755057"/>
                  <a:pt x="891654" y="743684"/>
                </a:cubicBezTo>
                <a:cubicBezTo>
                  <a:pt x="862842" y="732311"/>
                  <a:pt x="802185" y="727003"/>
                  <a:pt x="768824" y="730036"/>
                </a:cubicBezTo>
                <a:cubicBezTo>
                  <a:pt x="735463" y="733069"/>
                  <a:pt x="711199" y="751266"/>
                  <a:pt x="691486" y="761881"/>
                </a:cubicBezTo>
                <a:cubicBezTo>
                  <a:pt x="671773" y="772496"/>
                  <a:pt x="664949" y="777045"/>
                  <a:pt x="650543" y="793726"/>
                </a:cubicBezTo>
                <a:cubicBezTo>
                  <a:pt x="636137" y="810407"/>
                  <a:pt x="638412" y="846043"/>
                  <a:pt x="605051" y="861965"/>
                </a:cubicBezTo>
                <a:cubicBezTo>
                  <a:pt x="571690" y="877887"/>
                  <a:pt x="490561" y="882436"/>
                  <a:pt x="450376" y="889260"/>
                </a:cubicBezTo>
                <a:cubicBezTo>
                  <a:pt x="410191" y="896084"/>
                  <a:pt x="386686" y="917314"/>
                  <a:pt x="363940" y="902908"/>
                </a:cubicBezTo>
                <a:cubicBezTo>
                  <a:pt x="341194" y="888502"/>
                  <a:pt x="314656" y="858931"/>
                  <a:pt x="313898" y="802824"/>
                </a:cubicBezTo>
                <a:cubicBezTo>
                  <a:pt x="313140" y="746717"/>
                  <a:pt x="333612" y="619337"/>
                  <a:pt x="359391" y="566263"/>
                </a:cubicBezTo>
                <a:cubicBezTo>
                  <a:pt x="385170" y="513189"/>
                  <a:pt x="448860" y="510156"/>
                  <a:pt x="468573" y="484377"/>
                </a:cubicBezTo>
                <a:cubicBezTo>
                  <a:pt x="488286" y="458598"/>
                  <a:pt x="482978" y="435092"/>
                  <a:pt x="477671" y="411588"/>
                </a:cubicBezTo>
                <a:cubicBezTo>
                  <a:pt x="472364" y="388084"/>
                  <a:pt x="456441" y="370645"/>
                  <a:pt x="436728" y="343350"/>
                </a:cubicBezTo>
                <a:cubicBezTo>
                  <a:pt x="417015" y="316055"/>
                  <a:pt x="376071" y="284967"/>
                  <a:pt x="359391" y="247815"/>
                </a:cubicBezTo>
                <a:cubicBezTo>
                  <a:pt x="342710" y="210663"/>
                  <a:pt x="351809" y="157588"/>
                  <a:pt x="336645" y="120436"/>
                </a:cubicBezTo>
                <a:cubicBezTo>
                  <a:pt x="321481" y="83284"/>
                  <a:pt x="294943" y="44615"/>
                  <a:pt x="268406" y="24902"/>
                </a:cubicBezTo>
                <a:cubicBezTo>
                  <a:pt x="241869" y="5189"/>
                  <a:pt x="208508" y="-4668"/>
                  <a:pt x="177421" y="2156"/>
                </a:cubicBezTo>
                <a:cubicBezTo>
                  <a:pt x="146334" y="8980"/>
                  <a:pt x="99325" y="28693"/>
                  <a:pt x="81886" y="65845"/>
                </a:cubicBezTo>
                <a:cubicBezTo>
                  <a:pt x="64447" y="102997"/>
                  <a:pt x="76579" y="181851"/>
                  <a:pt x="72788" y="225069"/>
                </a:cubicBezTo>
                <a:cubicBezTo>
                  <a:pt x="68997" y="268287"/>
                  <a:pt x="65206" y="299374"/>
                  <a:pt x="59140" y="325153"/>
                </a:cubicBezTo>
                <a:cubicBezTo>
                  <a:pt x="53074" y="350932"/>
                  <a:pt x="46251" y="369887"/>
                  <a:pt x="36394" y="379744"/>
                </a:cubicBezTo>
                <a:cubicBezTo>
                  <a:pt x="26537" y="389601"/>
                  <a:pt x="13268" y="386947"/>
                  <a:pt x="0" y="384293"/>
                </a:cubicBezTo>
              </a:path>
            </a:pathLst>
          </a:custGeom>
          <a:noFill/>
          <a:ln w="5715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4" name="Freeform 13"/>
          <p:cNvSpPr/>
          <p:nvPr/>
        </p:nvSpPr>
        <p:spPr>
          <a:xfrm>
            <a:off x="4625597" y="2511386"/>
            <a:ext cx="6878471" cy="3597944"/>
          </a:xfrm>
          <a:custGeom>
            <a:avLst/>
            <a:gdLst>
              <a:gd name="connsiteX0" fmla="*/ 6878471 w 6878471"/>
              <a:gd name="connsiteY0" fmla="*/ 3597944 h 3597944"/>
              <a:gd name="connsiteX1" fmla="*/ 6823880 w 6878471"/>
              <a:gd name="connsiteY1" fmla="*/ 3488762 h 3597944"/>
              <a:gd name="connsiteX2" fmla="*/ 6819331 w 6878471"/>
              <a:gd name="connsiteY2" fmla="*/ 3261299 h 3597944"/>
              <a:gd name="connsiteX3" fmla="*/ 6623713 w 6878471"/>
              <a:gd name="connsiteY3" fmla="*/ 3083878 h 3597944"/>
              <a:gd name="connsiteX4" fmla="*/ 6405349 w 6878471"/>
              <a:gd name="connsiteY4" fmla="*/ 3042935 h 3597944"/>
              <a:gd name="connsiteX5" fmla="*/ 6259773 w 6878471"/>
              <a:gd name="connsiteY5" fmla="*/ 2997442 h 3597944"/>
              <a:gd name="connsiteX6" fmla="*/ 6173337 w 6878471"/>
              <a:gd name="connsiteY6" fmla="*/ 2956499 h 3597944"/>
              <a:gd name="connsiteX7" fmla="*/ 6041409 w 6878471"/>
              <a:gd name="connsiteY7" fmla="*/ 2874612 h 3597944"/>
              <a:gd name="connsiteX8" fmla="*/ 5832143 w 6878471"/>
              <a:gd name="connsiteY8" fmla="*/ 2906457 h 3597944"/>
              <a:gd name="connsiteX9" fmla="*/ 5622877 w 6878471"/>
              <a:gd name="connsiteY9" fmla="*/ 2974696 h 3597944"/>
              <a:gd name="connsiteX10" fmla="*/ 5581934 w 6878471"/>
              <a:gd name="connsiteY10" fmla="*/ 3011090 h 3597944"/>
              <a:gd name="connsiteX11" fmla="*/ 5372668 w 6878471"/>
              <a:gd name="connsiteY11" fmla="*/ 2974696 h 3597944"/>
              <a:gd name="connsiteX12" fmla="*/ 5199797 w 6878471"/>
              <a:gd name="connsiteY12" fmla="*/ 3065681 h 3597944"/>
              <a:gd name="connsiteX13" fmla="*/ 4990531 w 6878471"/>
              <a:gd name="connsiteY13" fmla="*/ 2906457 h 3597944"/>
              <a:gd name="connsiteX14" fmla="*/ 4763068 w 6878471"/>
              <a:gd name="connsiteY14" fmla="*/ 2979245 h 3597944"/>
              <a:gd name="connsiteX15" fmla="*/ 4617492 w 6878471"/>
              <a:gd name="connsiteY15" fmla="*/ 2970147 h 3597944"/>
              <a:gd name="connsiteX16" fmla="*/ 4617492 w 6878471"/>
              <a:gd name="connsiteY16" fmla="*/ 2897359 h 3597944"/>
              <a:gd name="connsiteX17" fmla="*/ 4440071 w 6878471"/>
              <a:gd name="connsiteY17" fmla="*/ 2838218 h 3597944"/>
              <a:gd name="connsiteX18" fmla="*/ 4403677 w 6878471"/>
              <a:gd name="connsiteY18" fmla="*/ 2701741 h 3597944"/>
              <a:gd name="connsiteX19" fmla="*/ 4230806 w 6878471"/>
              <a:gd name="connsiteY19" fmla="*/ 2583460 h 3597944"/>
              <a:gd name="connsiteX20" fmla="*/ 3839570 w 6878471"/>
              <a:gd name="connsiteY20" fmla="*/ 2242266 h 3597944"/>
              <a:gd name="connsiteX21" fmla="*/ 3716740 w 6878471"/>
              <a:gd name="connsiteY21" fmla="*/ 2042099 h 3597944"/>
              <a:gd name="connsiteX22" fmla="*/ 3434686 w 6878471"/>
              <a:gd name="connsiteY22" fmla="*/ 2014803 h 3597944"/>
              <a:gd name="connsiteX23" fmla="*/ 3352800 w 6878471"/>
              <a:gd name="connsiteY23" fmla="*/ 2087592 h 3597944"/>
              <a:gd name="connsiteX24" fmla="*/ 3302758 w 6878471"/>
              <a:gd name="connsiteY24" fmla="*/ 2119436 h 3597944"/>
              <a:gd name="connsiteX25" fmla="*/ 3170829 w 6878471"/>
              <a:gd name="connsiteY25" fmla="*/ 2069395 h 3597944"/>
              <a:gd name="connsiteX26" fmla="*/ 3029803 w 6878471"/>
              <a:gd name="connsiteY26" fmla="*/ 1946565 h 3597944"/>
              <a:gd name="connsiteX27" fmla="*/ 2975212 w 6878471"/>
              <a:gd name="connsiteY27" fmla="*/ 1873777 h 3597944"/>
              <a:gd name="connsiteX28" fmla="*/ 2970662 w 6878471"/>
              <a:gd name="connsiteY28" fmla="*/ 1728200 h 3597944"/>
              <a:gd name="connsiteX29" fmla="*/ 2693158 w 6878471"/>
              <a:gd name="connsiteY29" fmla="*/ 1669060 h 3597944"/>
              <a:gd name="connsiteX30" fmla="*/ 2570328 w 6878471"/>
              <a:gd name="connsiteY30" fmla="*/ 1691806 h 3597944"/>
              <a:gd name="connsiteX31" fmla="*/ 2420203 w 6878471"/>
              <a:gd name="connsiteY31" fmla="*/ 1637215 h 3597944"/>
              <a:gd name="connsiteX32" fmla="*/ 2306471 w 6878471"/>
              <a:gd name="connsiteY32" fmla="*/ 1646314 h 3597944"/>
              <a:gd name="connsiteX33" fmla="*/ 2201838 w 6878471"/>
              <a:gd name="connsiteY33" fmla="*/ 1523484 h 3597944"/>
              <a:gd name="connsiteX34" fmla="*/ 2106304 w 6878471"/>
              <a:gd name="connsiteY34" fmla="*/ 1359711 h 3597944"/>
              <a:gd name="connsiteX35" fmla="*/ 1988023 w 6878471"/>
              <a:gd name="connsiteY35" fmla="*/ 1195938 h 3597944"/>
              <a:gd name="connsiteX36" fmla="*/ 1724167 w 6878471"/>
              <a:gd name="connsiteY36" fmla="*/ 986672 h 3597944"/>
              <a:gd name="connsiteX37" fmla="*/ 1514901 w 6878471"/>
              <a:gd name="connsiteY37" fmla="*/ 886589 h 3597944"/>
              <a:gd name="connsiteX38" fmla="*/ 1392071 w 6878471"/>
              <a:gd name="connsiteY38" fmla="*/ 845645 h 3597944"/>
              <a:gd name="connsiteX39" fmla="*/ 1237397 w 6878471"/>
              <a:gd name="connsiteY39" fmla="*/ 745562 h 3597944"/>
              <a:gd name="connsiteX40" fmla="*/ 968991 w 6878471"/>
              <a:gd name="connsiteY40" fmla="*/ 640929 h 3597944"/>
              <a:gd name="connsiteX41" fmla="*/ 714232 w 6878471"/>
              <a:gd name="connsiteY41" fmla="*/ 599986 h 3597944"/>
              <a:gd name="connsiteX42" fmla="*/ 691486 w 6878471"/>
              <a:gd name="connsiteY42" fmla="*/ 486254 h 3597944"/>
              <a:gd name="connsiteX43" fmla="*/ 568656 w 6878471"/>
              <a:gd name="connsiteY43" fmla="*/ 345227 h 3597944"/>
              <a:gd name="connsiteX44" fmla="*/ 491319 w 6878471"/>
              <a:gd name="connsiteY44" fmla="*/ 349777 h 3597944"/>
              <a:gd name="connsiteX45" fmla="*/ 423080 w 6878471"/>
              <a:gd name="connsiteY45" fmla="*/ 272439 h 3597944"/>
              <a:gd name="connsiteX46" fmla="*/ 300250 w 6878471"/>
              <a:gd name="connsiteY46" fmla="*/ 149609 h 3597944"/>
              <a:gd name="connsiteX47" fmla="*/ 95534 w 6878471"/>
              <a:gd name="connsiteY47" fmla="*/ 13132 h 3597944"/>
              <a:gd name="connsiteX48" fmla="*/ 0 w 6878471"/>
              <a:gd name="connsiteY48" fmla="*/ 13132 h 3597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6878471" h="3597944">
                <a:moveTo>
                  <a:pt x="6878471" y="3597944"/>
                </a:moveTo>
                <a:cubicBezTo>
                  <a:pt x="6856104" y="3571407"/>
                  <a:pt x="6833737" y="3544870"/>
                  <a:pt x="6823880" y="3488762"/>
                </a:cubicBezTo>
                <a:cubicBezTo>
                  <a:pt x="6814023" y="3432654"/>
                  <a:pt x="6852692" y="3328780"/>
                  <a:pt x="6819331" y="3261299"/>
                </a:cubicBezTo>
                <a:cubicBezTo>
                  <a:pt x="6785970" y="3193818"/>
                  <a:pt x="6692710" y="3120272"/>
                  <a:pt x="6623713" y="3083878"/>
                </a:cubicBezTo>
                <a:cubicBezTo>
                  <a:pt x="6554716" y="3047484"/>
                  <a:pt x="6466006" y="3057341"/>
                  <a:pt x="6405349" y="3042935"/>
                </a:cubicBezTo>
                <a:cubicBezTo>
                  <a:pt x="6344692" y="3028529"/>
                  <a:pt x="6298442" y="3011848"/>
                  <a:pt x="6259773" y="2997442"/>
                </a:cubicBezTo>
                <a:cubicBezTo>
                  <a:pt x="6221104" y="2983036"/>
                  <a:pt x="6209731" y="2976971"/>
                  <a:pt x="6173337" y="2956499"/>
                </a:cubicBezTo>
                <a:cubicBezTo>
                  <a:pt x="6136943" y="2936027"/>
                  <a:pt x="6098275" y="2882952"/>
                  <a:pt x="6041409" y="2874612"/>
                </a:cubicBezTo>
                <a:cubicBezTo>
                  <a:pt x="5984543" y="2866272"/>
                  <a:pt x="5901898" y="2889776"/>
                  <a:pt x="5832143" y="2906457"/>
                </a:cubicBezTo>
                <a:cubicBezTo>
                  <a:pt x="5762388" y="2923138"/>
                  <a:pt x="5664579" y="2957257"/>
                  <a:pt x="5622877" y="2974696"/>
                </a:cubicBezTo>
                <a:cubicBezTo>
                  <a:pt x="5581175" y="2992135"/>
                  <a:pt x="5623635" y="3011090"/>
                  <a:pt x="5581934" y="3011090"/>
                </a:cubicBezTo>
                <a:cubicBezTo>
                  <a:pt x="5540233" y="3011090"/>
                  <a:pt x="5436357" y="2965598"/>
                  <a:pt x="5372668" y="2974696"/>
                </a:cubicBezTo>
                <a:cubicBezTo>
                  <a:pt x="5308979" y="2983794"/>
                  <a:pt x="5263486" y="3077054"/>
                  <a:pt x="5199797" y="3065681"/>
                </a:cubicBezTo>
                <a:cubicBezTo>
                  <a:pt x="5136108" y="3054308"/>
                  <a:pt x="5063319" y="2920863"/>
                  <a:pt x="4990531" y="2906457"/>
                </a:cubicBezTo>
                <a:cubicBezTo>
                  <a:pt x="4917743" y="2892051"/>
                  <a:pt x="4825241" y="2968630"/>
                  <a:pt x="4763068" y="2979245"/>
                </a:cubicBezTo>
                <a:cubicBezTo>
                  <a:pt x="4700895" y="2989860"/>
                  <a:pt x="4641755" y="2983795"/>
                  <a:pt x="4617492" y="2970147"/>
                </a:cubicBezTo>
                <a:cubicBezTo>
                  <a:pt x="4593229" y="2956499"/>
                  <a:pt x="4647062" y="2919347"/>
                  <a:pt x="4617492" y="2897359"/>
                </a:cubicBezTo>
                <a:cubicBezTo>
                  <a:pt x="4587922" y="2875371"/>
                  <a:pt x="4475707" y="2870821"/>
                  <a:pt x="4440071" y="2838218"/>
                </a:cubicBezTo>
                <a:cubicBezTo>
                  <a:pt x="4404435" y="2805615"/>
                  <a:pt x="4438555" y="2744201"/>
                  <a:pt x="4403677" y="2701741"/>
                </a:cubicBezTo>
                <a:cubicBezTo>
                  <a:pt x="4368799" y="2659281"/>
                  <a:pt x="4324824" y="2660039"/>
                  <a:pt x="4230806" y="2583460"/>
                </a:cubicBezTo>
                <a:cubicBezTo>
                  <a:pt x="4136788" y="2506881"/>
                  <a:pt x="3925248" y="2332493"/>
                  <a:pt x="3839570" y="2242266"/>
                </a:cubicBezTo>
                <a:cubicBezTo>
                  <a:pt x="3753892" y="2152039"/>
                  <a:pt x="3784221" y="2080009"/>
                  <a:pt x="3716740" y="2042099"/>
                </a:cubicBezTo>
                <a:cubicBezTo>
                  <a:pt x="3649259" y="2004189"/>
                  <a:pt x="3495343" y="2007221"/>
                  <a:pt x="3434686" y="2014803"/>
                </a:cubicBezTo>
                <a:cubicBezTo>
                  <a:pt x="3374029" y="2022385"/>
                  <a:pt x="3374788" y="2070153"/>
                  <a:pt x="3352800" y="2087592"/>
                </a:cubicBezTo>
                <a:cubicBezTo>
                  <a:pt x="3330812" y="2105031"/>
                  <a:pt x="3333086" y="2122469"/>
                  <a:pt x="3302758" y="2119436"/>
                </a:cubicBezTo>
                <a:cubicBezTo>
                  <a:pt x="3272429" y="2116403"/>
                  <a:pt x="3216321" y="2098207"/>
                  <a:pt x="3170829" y="2069395"/>
                </a:cubicBezTo>
                <a:cubicBezTo>
                  <a:pt x="3125337" y="2040583"/>
                  <a:pt x="3062406" y="1979168"/>
                  <a:pt x="3029803" y="1946565"/>
                </a:cubicBezTo>
                <a:cubicBezTo>
                  <a:pt x="2997200" y="1913962"/>
                  <a:pt x="2985069" y="1910171"/>
                  <a:pt x="2975212" y="1873777"/>
                </a:cubicBezTo>
                <a:cubicBezTo>
                  <a:pt x="2965355" y="1837383"/>
                  <a:pt x="3017671" y="1762320"/>
                  <a:pt x="2970662" y="1728200"/>
                </a:cubicBezTo>
                <a:cubicBezTo>
                  <a:pt x="2923653" y="1694080"/>
                  <a:pt x="2759880" y="1675126"/>
                  <a:pt x="2693158" y="1669060"/>
                </a:cubicBezTo>
                <a:cubicBezTo>
                  <a:pt x="2626436" y="1662994"/>
                  <a:pt x="2615820" y="1697113"/>
                  <a:pt x="2570328" y="1691806"/>
                </a:cubicBezTo>
                <a:cubicBezTo>
                  <a:pt x="2524835" y="1686498"/>
                  <a:pt x="2464179" y="1644797"/>
                  <a:pt x="2420203" y="1637215"/>
                </a:cubicBezTo>
                <a:cubicBezTo>
                  <a:pt x="2376227" y="1629633"/>
                  <a:pt x="2342865" y="1665269"/>
                  <a:pt x="2306471" y="1646314"/>
                </a:cubicBezTo>
                <a:cubicBezTo>
                  <a:pt x="2270077" y="1627359"/>
                  <a:pt x="2235199" y="1571251"/>
                  <a:pt x="2201838" y="1523484"/>
                </a:cubicBezTo>
                <a:cubicBezTo>
                  <a:pt x="2168477" y="1475717"/>
                  <a:pt x="2141940" y="1414302"/>
                  <a:pt x="2106304" y="1359711"/>
                </a:cubicBezTo>
                <a:cubicBezTo>
                  <a:pt x="2070668" y="1305120"/>
                  <a:pt x="2051712" y="1258111"/>
                  <a:pt x="1988023" y="1195938"/>
                </a:cubicBezTo>
                <a:cubicBezTo>
                  <a:pt x="1924334" y="1133765"/>
                  <a:pt x="1803021" y="1038230"/>
                  <a:pt x="1724167" y="986672"/>
                </a:cubicBezTo>
                <a:cubicBezTo>
                  <a:pt x="1645313" y="935114"/>
                  <a:pt x="1570250" y="910093"/>
                  <a:pt x="1514901" y="886589"/>
                </a:cubicBezTo>
                <a:cubicBezTo>
                  <a:pt x="1459552" y="863085"/>
                  <a:pt x="1438322" y="869149"/>
                  <a:pt x="1392071" y="845645"/>
                </a:cubicBezTo>
                <a:cubicBezTo>
                  <a:pt x="1345820" y="822141"/>
                  <a:pt x="1307910" y="779681"/>
                  <a:pt x="1237397" y="745562"/>
                </a:cubicBezTo>
                <a:cubicBezTo>
                  <a:pt x="1166884" y="711443"/>
                  <a:pt x="1056185" y="665192"/>
                  <a:pt x="968991" y="640929"/>
                </a:cubicBezTo>
                <a:cubicBezTo>
                  <a:pt x="881797" y="616666"/>
                  <a:pt x="760483" y="625765"/>
                  <a:pt x="714232" y="599986"/>
                </a:cubicBezTo>
                <a:cubicBezTo>
                  <a:pt x="667981" y="574207"/>
                  <a:pt x="715749" y="528714"/>
                  <a:pt x="691486" y="486254"/>
                </a:cubicBezTo>
                <a:cubicBezTo>
                  <a:pt x="667223" y="443794"/>
                  <a:pt x="602017" y="367973"/>
                  <a:pt x="568656" y="345227"/>
                </a:cubicBezTo>
                <a:cubicBezTo>
                  <a:pt x="535295" y="322481"/>
                  <a:pt x="515582" y="361908"/>
                  <a:pt x="491319" y="349777"/>
                </a:cubicBezTo>
                <a:cubicBezTo>
                  <a:pt x="467056" y="337646"/>
                  <a:pt x="454925" y="305800"/>
                  <a:pt x="423080" y="272439"/>
                </a:cubicBezTo>
                <a:cubicBezTo>
                  <a:pt x="391235" y="239078"/>
                  <a:pt x="354841" y="192827"/>
                  <a:pt x="300250" y="149609"/>
                </a:cubicBezTo>
                <a:cubicBezTo>
                  <a:pt x="245659" y="106391"/>
                  <a:pt x="145576" y="35878"/>
                  <a:pt x="95534" y="13132"/>
                </a:cubicBezTo>
                <a:cubicBezTo>
                  <a:pt x="45492" y="-9614"/>
                  <a:pt x="22746" y="1759"/>
                  <a:pt x="0" y="13132"/>
                </a:cubicBezTo>
              </a:path>
            </a:pathLst>
          </a:cu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 name="TextBox 2"/>
          <p:cNvSpPr txBox="1"/>
          <p:nvPr/>
        </p:nvSpPr>
        <p:spPr>
          <a:xfrm>
            <a:off x="4580467" y="6400800"/>
            <a:ext cx="2404533" cy="369332"/>
          </a:xfrm>
          <a:prstGeom prst="rect">
            <a:avLst/>
          </a:prstGeom>
          <a:noFill/>
        </p:spPr>
        <p:txBody>
          <a:bodyPr wrap="square" rtlCol="0">
            <a:spAutoFit/>
          </a:bodyPr>
          <a:lstStyle/>
          <a:p>
            <a:r>
              <a:rPr lang="en-US" dirty="0">
                <a:solidFill>
                  <a:prstClr val="black"/>
                </a:solidFill>
              </a:rPr>
              <a:t>Hecht, 1982</a:t>
            </a:r>
          </a:p>
        </p:txBody>
      </p:sp>
      <p:sp>
        <p:nvSpPr>
          <p:cNvPr id="10" name="Freeform 9"/>
          <p:cNvSpPr/>
          <p:nvPr/>
        </p:nvSpPr>
        <p:spPr>
          <a:xfrm>
            <a:off x="4502656" y="2698321"/>
            <a:ext cx="7029100" cy="3450037"/>
          </a:xfrm>
          <a:custGeom>
            <a:avLst/>
            <a:gdLst>
              <a:gd name="connsiteX0" fmla="*/ 7029100 w 7029100"/>
              <a:gd name="connsiteY0" fmla="*/ 3450037 h 3450037"/>
              <a:gd name="connsiteX1" fmla="*/ 6933733 w 7029100"/>
              <a:gd name="connsiteY1" fmla="*/ 3416378 h 3450037"/>
              <a:gd name="connsiteX2" fmla="*/ 6928123 w 7029100"/>
              <a:gd name="connsiteY2" fmla="*/ 3399549 h 3450037"/>
              <a:gd name="connsiteX3" fmla="*/ 6961782 w 7029100"/>
              <a:gd name="connsiteY3" fmla="*/ 3326621 h 3450037"/>
              <a:gd name="connsiteX4" fmla="*/ 6967392 w 7029100"/>
              <a:gd name="connsiteY4" fmla="*/ 3292962 h 3450037"/>
              <a:gd name="connsiteX5" fmla="*/ 6956172 w 7029100"/>
              <a:gd name="connsiteY5" fmla="*/ 3214425 h 3450037"/>
              <a:gd name="connsiteX6" fmla="*/ 6944953 w 7029100"/>
              <a:gd name="connsiteY6" fmla="*/ 3113448 h 3450037"/>
              <a:gd name="connsiteX7" fmla="*/ 6894464 w 7029100"/>
              <a:gd name="connsiteY7" fmla="*/ 3051740 h 3450037"/>
              <a:gd name="connsiteX8" fmla="*/ 6843976 w 7029100"/>
              <a:gd name="connsiteY8" fmla="*/ 3006862 h 3450037"/>
              <a:gd name="connsiteX9" fmla="*/ 6731780 w 7029100"/>
              <a:gd name="connsiteY9" fmla="*/ 2978813 h 3450037"/>
              <a:gd name="connsiteX10" fmla="*/ 6664462 w 7029100"/>
              <a:gd name="connsiteY10" fmla="*/ 2961983 h 3450037"/>
              <a:gd name="connsiteX11" fmla="*/ 6619583 w 7029100"/>
              <a:gd name="connsiteY11" fmla="*/ 2950764 h 3450037"/>
              <a:gd name="connsiteX12" fmla="*/ 6529826 w 7029100"/>
              <a:gd name="connsiteY12" fmla="*/ 2939544 h 3450037"/>
              <a:gd name="connsiteX13" fmla="*/ 6468118 w 7029100"/>
              <a:gd name="connsiteY13" fmla="*/ 2900275 h 3450037"/>
              <a:gd name="connsiteX14" fmla="*/ 6395191 w 7029100"/>
              <a:gd name="connsiteY14" fmla="*/ 2844177 h 3450037"/>
              <a:gd name="connsiteX15" fmla="*/ 6367142 w 7029100"/>
              <a:gd name="connsiteY15" fmla="*/ 2804908 h 3450037"/>
              <a:gd name="connsiteX16" fmla="*/ 6333483 w 7029100"/>
              <a:gd name="connsiteY16" fmla="*/ 2793689 h 3450037"/>
              <a:gd name="connsiteX17" fmla="*/ 6249335 w 7029100"/>
              <a:gd name="connsiteY17" fmla="*/ 2754420 h 3450037"/>
              <a:gd name="connsiteX18" fmla="*/ 6187627 w 7029100"/>
              <a:gd name="connsiteY18" fmla="*/ 2743200 h 3450037"/>
              <a:gd name="connsiteX19" fmla="*/ 6081041 w 7029100"/>
              <a:gd name="connsiteY19" fmla="*/ 2743200 h 3450037"/>
              <a:gd name="connsiteX20" fmla="*/ 6024943 w 7029100"/>
              <a:gd name="connsiteY20" fmla="*/ 2771250 h 3450037"/>
              <a:gd name="connsiteX21" fmla="*/ 5856648 w 7029100"/>
              <a:gd name="connsiteY21" fmla="*/ 2832958 h 3450037"/>
              <a:gd name="connsiteX22" fmla="*/ 5643475 w 7029100"/>
              <a:gd name="connsiteY22" fmla="*/ 2973203 h 3450037"/>
              <a:gd name="connsiteX23" fmla="*/ 5604207 w 7029100"/>
              <a:gd name="connsiteY23" fmla="*/ 3001252 h 3450037"/>
              <a:gd name="connsiteX24" fmla="*/ 5531279 w 7029100"/>
              <a:gd name="connsiteY24" fmla="*/ 3023691 h 3450037"/>
              <a:gd name="connsiteX25" fmla="*/ 5463961 w 7029100"/>
              <a:gd name="connsiteY25" fmla="*/ 3029301 h 3450037"/>
              <a:gd name="connsiteX26" fmla="*/ 5402253 w 7029100"/>
              <a:gd name="connsiteY26" fmla="*/ 2990032 h 3450037"/>
              <a:gd name="connsiteX27" fmla="*/ 5245178 w 7029100"/>
              <a:gd name="connsiteY27" fmla="*/ 2961983 h 3450037"/>
              <a:gd name="connsiteX28" fmla="*/ 5189080 w 7029100"/>
              <a:gd name="connsiteY28" fmla="*/ 2905885 h 3450037"/>
              <a:gd name="connsiteX29" fmla="*/ 5172251 w 7029100"/>
              <a:gd name="connsiteY29" fmla="*/ 2832958 h 3450037"/>
              <a:gd name="connsiteX30" fmla="*/ 5093713 w 7029100"/>
              <a:gd name="connsiteY30" fmla="*/ 2754420 h 3450037"/>
              <a:gd name="connsiteX31" fmla="*/ 4981517 w 7029100"/>
              <a:gd name="connsiteY31" fmla="*/ 2726371 h 3450037"/>
              <a:gd name="connsiteX32" fmla="*/ 4908589 w 7029100"/>
              <a:gd name="connsiteY32" fmla="*/ 2659053 h 3450037"/>
              <a:gd name="connsiteX33" fmla="*/ 4762734 w 7029100"/>
              <a:gd name="connsiteY33" fmla="*/ 2608565 h 3450037"/>
              <a:gd name="connsiteX34" fmla="*/ 4706636 w 7029100"/>
              <a:gd name="connsiteY34" fmla="*/ 2608565 h 3450037"/>
              <a:gd name="connsiteX35" fmla="*/ 4661757 w 7029100"/>
              <a:gd name="connsiteY35" fmla="*/ 2574906 h 3450037"/>
              <a:gd name="connsiteX36" fmla="*/ 4572000 w 7029100"/>
              <a:gd name="connsiteY36" fmla="*/ 2563686 h 3450037"/>
              <a:gd name="connsiteX37" fmla="*/ 4521512 w 7029100"/>
              <a:gd name="connsiteY37" fmla="*/ 2591735 h 3450037"/>
              <a:gd name="connsiteX38" fmla="*/ 4364437 w 7029100"/>
              <a:gd name="connsiteY38" fmla="*/ 2451490 h 3450037"/>
              <a:gd name="connsiteX39" fmla="*/ 4297119 w 7029100"/>
              <a:gd name="connsiteY39" fmla="*/ 2339294 h 3450037"/>
              <a:gd name="connsiteX40" fmla="*/ 4089556 w 7029100"/>
              <a:gd name="connsiteY40" fmla="*/ 2227097 h 3450037"/>
              <a:gd name="connsiteX41" fmla="*/ 3786626 w 7029100"/>
              <a:gd name="connsiteY41" fmla="*/ 2086852 h 3450037"/>
              <a:gd name="connsiteX42" fmla="*/ 3696869 w 7029100"/>
              <a:gd name="connsiteY42" fmla="*/ 2070023 h 3450037"/>
              <a:gd name="connsiteX43" fmla="*/ 3595892 w 7029100"/>
              <a:gd name="connsiteY43" fmla="*/ 2064413 h 3450037"/>
              <a:gd name="connsiteX44" fmla="*/ 3450037 w 7029100"/>
              <a:gd name="connsiteY44" fmla="*/ 1980266 h 3450037"/>
              <a:gd name="connsiteX45" fmla="*/ 3158327 w 7029100"/>
              <a:gd name="connsiteY45" fmla="*/ 1952216 h 3450037"/>
              <a:gd name="connsiteX46" fmla="*/ 3012472 w 7029100"/>
              <a:gd name="connsiteY46" fmla="*/ 1862459 h 3450037"/>
              <a:gd name="connsiteX47" fmla="*/ 3040521 w 7029100"/>
              <a:gd name="connsiteY47" fmla="*/ 1699775 h 3450037"/>
              <a:gd name="connsiteX48" fmla="*/ 3062960 w 7029100"/>
              <a:gd name="connsiteY48" fmla="*/ 1542700 h 3450037"/>
              <a:gd name="connsiteX49" fmla="*/ 3057350 w 7029100"/>
              <a:gd name="connsiteY49" fmla="*/ 1480992 h 3450037"/>
              <a:gd name="connsiteX50" fmla="*/ 3023691 w 7029100"/>
              <a:gd name="connsiteY50" fmla="*/ 1447333 h 3450037"/>
              <a:gd name="connsiteX51" fmla="*/ 2844177 w 7029100"/>
              <a:gd name="connsiteY51" fmla="*/ 1357576 h 3450037"/>
              <a:gd name="connsiteX52" fmla="*/ 2743200 w 7029100"/>
              <a:gd name="connsiteY52" fmla="*/ 1335137 h 3450037"/>
              <a:gd name="connsiteX53" fmla="*/ 2703932 w 7029100"/>
              <a:gd name="connsiteY53" fmla="*/ 1368796 h 3450037"/>
              <a:gd name="connsiteX54" fmla="*/ 2664663 w 7029100"/>
              <a:gd name="connsiteY54" fmla="*/ 1385625 h 3450037"/>
              <a:gd name="connsiteX55" fmla="*/ 2591735 w 7029100"/>
              <a:gd name="connsiteY55" fmla="*/ 1385625 h 3450037"/>
              <a:gd name="connsiteX56" fmla="*/ 2530027 w 7029100"/>
              <a:gd name="connsiteY56" fmla="*/ 1357576 h 3450037"/>
              <a:gd name="connsiteX57" fmla="*/ 2473929 w 7029100"/>
              <a:gd name="connsiteY57" fmla="*/ 1318307 h 3450037"/>
              <a:gd name="connsiteX58" fmla="*/ 2429051 w 7029100"/>
              <a:gd name="connsiteY58" fmla="*/ 1267819 h 3450037"/>
              <a:gd name="connsiteX59" fmla="*/ 2277586 w 7029100"/>
              <a:gd name="connsiteY59" fmla="*/ 1217331 h 3450037"/>
              <a:gd name="connsiteX60" fmla="*/ 2232707 w 7029100"/>
              <a:gd name="connsiteY60" fmla="*/ 1194891 h 3450037"/>
              <a:gd name="connsiteX61" fmla="*/ 2170999 w 7029100"/>
              <a:gd name="connsiteY61" fmla="*/ 1144403 h 3450037"/>
              <a:gd name="connsiteX62" fmla="*/ 2086852 w 7029100"/>
              <a:gd name="connsiteY62" fmla="*/ 1121964 h 3450037"/>
              <a:gd name="connsiteX63" fmla="*/ 1924167 w 7029100"/>
              <a:gd name="connsiteY63" fmla="*/ 897571 h 3450037"/>
              <a:gd name="connsiteX64" fmla="*/ 1649286 w 7029100"/>
              <a:gd name="connsiteY64" fmla="*/ 673178 h 3450037"/>
              <a:gd name="connsiteX65" fmla="*/ 1441723 w 7029100"/>
              <a:gd name="connsiteY65" fmla="*/ 622690 h 3450037"/>
              <a:gd name="connsiteX66" fmla="*/ 1262209 w 7029100"/>
              <a:gd name="connsiteY66" fmla="*/ 493664 h 3450037"/>
              <a:gd name="connsiteX67" fmla="*/ 1060256 w 7029100"/>
              <a:gd name="connsiteY67" fmla="*/ 437566 h 3450037"/>
              <a:gd name="connsiteX68" fmla="*/ 830253 w 7029100"/>
              <a:gd name="connsiteY68" fmla="*/ 246832 h 3450037"/>
              <a:gd name="connsiteX69" fmla="*/ 605861 w 7029100"/>
              <a:gd name="connsiteY69" fmla="*/ 106587 h 3450037"/>
              <a:gd name="connsiteX70" fmla="*/ 286101 w 7029100"/>
              <a:gd name="connsiteY70" fmla="*/ 67318 h 3450037"/>
              <a:gd name="connsiteX71" fmla="*/ 100977 w 7029100"/>
              <a:gd name="connsiteY71" fmla="*/ 28050 h 3450037"/>
              <a:gd name="connsiteX72" fmla="*/ 0 w 7029100"/>
              <a:gd name="connsiteY72" fmla="*/ 0 h 3450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7029100" h="3450037">
                <a:moveTo>
                  <a:pt x="7029100" y="3450037"/>
                </a:moveTo>
                <a:cubicBezTo>
                  <a:pt x="6989831" y="3437415"/>
                  <a:pt x="6950562" y="3424793"/>
                  <a:pt x="6933733" y="3416378"/>
                </a:cubicBezTo>
                <a:cubicBezTo>
                  <a:pt x="6916904" y="3407963"/>
                  <a:pt x="6923448" y="3414508"/>
                  <a:pt x="6928123" y="3399549"/>
                </a:cubicBezTo>
                <a:cubicBezTo>
                  <a:pt x="6932798" y="3384589"/>
                  <a:pt x="6955237" y="3344386"/>
                  <a:pt x="6961782" y="3326621"/>
                </a:cubicBezTo>
                <a:cubicBezTo>
                  <a:pt x="6968327" y="3308856"/>
                  <a:pt x="6968327" y="3311661"/>
                  <a:pt x="6967392" y="3292962"/>
                </a:cubicBezTo>
                <a:cubicBezTo>
                  <a:pt x="6966457" y="3274263"/>
                  <a:pt x="6959912" y="3244344"/>
                  <a:pt x="6956172" y="3214425"/>
                </a:cubicBezTo>
                <a:cubicBezTo>
                  <a:pt x="6952432" y="3184506"/>
                  <a:pt x="6955238" y="3140562"/>
                  <a:pt x="6944953" y="3113448"/>
                </a:cubicBezTo>
                <a:cubicBezTo>
                  <a:pt x="6934668" y="3086334"/>
                  <a:pt x="6911293" y="3069504"/>
                  <a:pt x="6894464" y="3051740"/>
                </a:cubicBezTo>
                <a:cubicBezTo>
                  <a:pt x="6877635" y="3033976"/>
                  <a:pt x="6871090" y="3019016"/>
                  <a:pt x="6843976" y="3006862"/>
                </a:cubicBezTo>
                <a:cubicBezTo>
                  <a:pt x="6816862" y="2994708"/>
                  <a:pt x="6731780" y="2978813"/>
                  <a:pt x="6731780" y="2978813"/>
                </a:cubicBezTo>
                <a:lnTo>
                  <a:pt x="6664462" y="2961983"/>
                </a:lnTo>
                <a:cubicBezTo>
                  <a:pt x="6645762" y="2957308"/>
                  <a:pt x="6642022" y="2954504"/>
                  <a:pt x="6619583" y="2950764"/>
                </a:cubicBezTo>
                <a:cubicBezTo>
                  <a:pt x="6597144" y="2947024"/>
                  <a:pt x="6555070" y="2947959"/>
                  <a:pt x="6529826" y="2939544"/>
                </a:cubicBezTo>
                <a:cubicBezTo>
                  <a:pt x="6504582" y="2931129"/>
                  <a:pt x="6490557" y="2916169"/>
                  <a:pt x="6468118" y="2900275"/>
                </a:cubicBezTo>
                <a:cubicBezTo>
                  <a:pt x="6445679" y="2884380"/>
                  <a:pt x="6412020" y="2860071"/>
                  <a:pt x="6395191" y="2844177"/>
                </a:cubicBezTo>
                <a:cubicBezTo>
                  <a:pt x="6378362" y="2828283"/>
                  <a:pt x="6377427" y="2813323"/>
                  <a:pt x="6367142" y="2804908"/>
                </a:cubicBezTo>
                <a:cubicBezTo>
                  <a:pt x="6356857" y="2796493"/>
                  <a:pt x="6353118" y="2802104"/>
                  <a:pt x="6333483" y="2793689"/>
                </a:cubicBezTo>
                <a:cubicBezTo>
                  <a:pt x="6313848" y="2785274"/>
                  <a:pt x="6273644" y="2762835"/>
                  <a:pt x="6249335" y="2754420"/>
                </a:cubicBezTo>
                <a:cubicBezTo>
                  <a:pt x="6225026" y="2746005"/>
                  <a:pt x="6215676" y="2745070"/>
                  <a:pt x="6187627" y="2743200"/>
                </a:cubicBezTo>
                <a:cubicBezTo>
                  <a:pt x="6159578" y="2741330"/>
                  <a:pt x="6108155" y="2738525"/>
                  <a:pt x="6081041" y="2743200"/>
                </a:cubicBezTo>
                <a:cubicBezTo>
                  <a:pt x="6053927" y="2747875"/>
                  <a:pt x="6062342" y="2756290"/>
                  <a:pt x="6024943" y="2771250"/>
                </a:cubicBezTo>
                <a:cubicBezTo>
                  <a:pt x="5987544" y="2786210"/>
                  <a:pt x="5920226" y="2799299"/>
                  <a:pt x="5856648" y="2832958"/>
                </a:cubicBezTo>
                <a:cubicBezTo>
                  <a:pt x="5793070" y="2866617"/>
                  <a:pt x="5685548" y="2945154"/>
                  <a:pt x="5643475" y="2973203"/>
                </a:cubicBezTo>
                <a:cubicBezTo>
                  <a:pt x="5601402" y="3001252"/>
                  <a:pt x="5622906" y="2992837"/>
                  <a:pt x="5604207" y="3001252"/>
                </a:cubicBezTo>
                <a:cubicBezTo>
                  <a:pt x="5585508" y="3009667"/>
                  <a:pt x="5554653" y="3019016"/>
                  <a:pt x="5531279" y="3023691"/>
                </a:cubicBezTo>
                <a:cubicBezTo>
                  <a:pt x="5507905" y="3028366"/>
                  <a:pt x="5485465" y="3034911"/>
                  <a:pt x="5463961" y="3029301"/>
                </a:cubicBezTo>
                <a:cubicBezTo>
                  <a:pt x="5442457" y="3023691"/>
                  <a:pt x="5438717" y="3001252"/>
                  <a:pt x="5402253" y="2990032"/>
                </a:cubicBezTo>
                <a:cubicBezTo>
                  <a:pt x="5365789" y="2978812"/>
                  <a:pt x="5280707" y="2976007"/>
                  <a:pt x="5245178" y="2961983"/>
                </a:cubicBezTo>
                <a:cubicBezTo>
                  <a:pt x="5209649" y="2947959"/>
                  <a:pt x="5201234" y="2927389"/>
                  <a:pt x="5189080" y="2905885"/>
                </a:cubicBezTo>
                <a:cubicBezTo>
                  <a:pt x="5176925" y="2884381"/>
                  <a:pt x="5188145" y="2858202"/>
                  <a:pt x="5172251" y="2832958"/>
                </a:cubicBezTo>
                <a:cubicBezTo>
                  <a:pt x="5156357" y="2807714"/>
                  <a:pt x="5125502" y="2772184"/>
                  <a:pt x="5093713" y="2754420"/>
                </a:cubicBezTo>
                <a:cubicBezTo>
                  <a:pt x="5061924" y="2736655"/>
                  <a:pt x="5012371" y="2742265"/>
                  <a:pt x="4981517" y="2726371"/>
                </a:cubicBezTo>
                <a:cubicBezTo>
                  <a:pt x="4950663" y="2710476"/>
                  <a:pt x="4945053" y="2678687"/>
                  <a:pt x="4908589" y="2659053"/>
                </a:cubicBezTo>
                <a:cubicBezTo>
                  <a:pt x="4872125" y="2639419"/>
                  <a:pt x="4796393" y="2616980"/>
                  <a:pt x="4762734" y="2608565"/>
                </a:cubicBezTo>
                <a:cubicBezTo>
                  <a:pt x="4729075" y="2600150"/>
                  <a:pt x="4723465" y="2614175"/>
                  <a:pt x="4706636" y="2608565"/>
                </a:cubicBezTo>
                <a:cubicBezTo>
                  <a:pt x="4689807" y="2602955"/>
                  <a:pt x="4684196" y="2582386"/>
                  <a:pt x="4661757" y="2574906"/>
                </a:cubicBezTo>
                <a:cubicBezTo>
                  <a:pt x="4639318" y="2567426"/>
                  <a:pt x="4595374" y="2560881"/>
                  <a:pt x="4572000" y="2563686"/>
                </a:cubicBezTo>
                <a:cubicBezTo>
                  <a:pt x="4548626" y="2566491"/>
                  <a:pt x="4556106" y="2610434"/>
                  <a:pt x="4521512" y="2591735"/>
                </a:cubicBezTo>
                <a:cubicBezTo>
                  <a:pt x="4486918" y="2573036"/>
                  <a:pt x="4401836" y="2493563"/>
                  <a:pt x="4364437" y="2451490"/>
                </a:cubicBezTo>
                <a:cubicBezTo>
                  <a:pt x="4327038" y="2409416"/>
                  <a:pt x="4342932" y="2376693"/>
                  <a:pt x="4297119" y="2339294"/>
                </a:cubicBezTo>
                <a:cubicBezTo>
                  <a:pt x="4251306" y="2301895"/>
                  <a:pt x="4174638" y="2269171"/>
                  <a:pt x="4089556" y="2227097"/>
                </a:cubicBezTo>
                <a:cubicBezTo>
                  <a:pt x="4004474" y="2185023"/>
                  <a:pt x="3852074" y="2113031"/>
                  <a:pt x="3786626" y="2086852"/>
                </a:cubicBezTo>
                <a:cubicBezTo>
                  <a:pt x="3721178" y="2060673"/>
                  <a:pt x="3728658" y="2073763"/>
                  <a:pt x="3696869" y="2070023"/>
                </a:cubicBezTo>
                <a:cubicBezTo>
                  <a:pt x="3665080" y="2066283"/>
                  <a:pt x="3637031" y="2079372"/>
                  <a:pt x="3595892" y="2064413"/>
                </a:cubicBezTo>
                <a:cubicBezTo>
                  <a:pt x="3554753" y="2049454"/>
                  <a:pt x="3522964" y="1998965"/>
                  <a:pt x="3450037" y="1980266"/>
                </a:cubicBezTo>
                <a:cubicBezTo>
                  <a:pt x="3377110" y="1961567"/>
                  <a:pt x="3231254" y="1971850"/>
                  <a:pt x="3158327" y="1952216"/>
                </a:cubicBezTo>
                <a:cubicBezTo>
                  <a:pt x="3085399" y="1932581"/>
                  <a:pt x="3032106" y="1904532"/>
                  <a:pt x="3012472" y="1862459"/>
                </a:cubicBezTo>
                <a:cubicBezTo>
                  <a:pt x="2992838" y="1820386"/>
                  <a:pt x="3032106" y="1753068"/>
                  <a:pt x="3040521" y="1699775"/>
                </a:cubicBezTo>
                <a:cubicBezTo>
                  <a:pt x="3048936" y="1646482"/>
                  <a:pt x="3060155" y="1579164"/>
                  <a:pt x="3062960" y="1542700"/>
                </a:cubicBezTo>
                <a:cubicBezTo>
                  <a:pt x="3065765" y="1506236"/>
                  <a:pt x="3063895" y="1496886"/>
                  <a:pt x="3057350" y="1480992"/>
                </a:cubicBezTo>
                <a:cubicBezTo>
                  <a:pt x="3050805" y="1465098"/>
                  <a:pt x="3059220" y="1467902"/>
                  <a:pt x="3023691" y="1447333"/>
                </a:cubicBezTo>
                <a:cubicBezTo>
                  <a:pt x="2988162" y="1426764"/>
                  <a:pt x="2890925" y="1376275"/>
                  <a:pt x="2844177" y="1357576"/>
                </a:cubicBezTo>
                <a:cubicBezTo>
                  <a:pt x="2797429" y="1338877"/>
                  <a:pt x="2766574" y="1333267"/>
                  <a:pt x="2743200" y="1335137"/>
                </a:cubicBezTo>
                <a:cubicBezTo>
                  <a:pt x="2719826" y="1337007"/>
                  <a:pt x="2717021" y="1360381"/>
                  <a:pt x="2703932" y="1368796"/>
                </a:cubicBezTo>
                <a:cubicBezTo>
                  <a:pt x="2690843" y="1377211"/>
                  <a:pt x="2683362" y="1382820"/>
                  <a:pt x="2664663" y="1385625"/>
                </a:cubicBezTo>
                <a:cubicBezTo>
                  <a:pt x="2645963" y="1388430"/>
                  <a:pt x="2614174" y="1390300"/>
                  <a:pt x="2591735" y="1385625"/>
                </a:cubicBezTo>
                <a:cubicBezTo>
                  <a:pt x="2569296" y="1380950"/>
                  <a:pt x="2549661" y="1368796"/>
                  <a:pt x="2530027" y="1357576"/>
                </a:cubicBezTo>
                <a:cubicBezTo>
                  <a:pt x="2510393" y="1346356"/>
                  <a:pt x="2490758" y="1333266"/>
                  <a:pt x="2473929" y="1318307"/>
                </a:cubicBezTo>
                <a:cubicBezTo>
                  <a:pt x="2457100" y="1303348"/>
                  <a:pt x="2461775" y="1284648"/>
                  <a:pt x="2429051" y="1267819"/>
                </a:cubicBezTo>
                <a:cubicBezTo>
                  <a:pt x="2396327" y="1250990"/>
                  <a:pt x="2310310" y="1229486"/>
                  <a:pt x="2277586" y="1217331"/>
                </a:cubicBezTo>
                <a:cubicBezTo>
                  <a:pt x="2244862" y="1205176"/>
                  <a:pt x="2250471" y="1207046"/>
                  <a:pt x="2232707" y="1194891"/>
                </a:cubicBezTo>
                <a:cubicBezTo>
                  <a:pt x="2214943" y="1182736"/>
                  <a:pt x="2195308" y="1156557"/>
                  <a:pt x="2170999" y="1144403"/>
                </a:cubicBezTo>
                <a:cubicBezTo>
                  <a:pt x="2146690" y="1132249"/>
                  <a:pt x="2127991" y="1163103"/>
                  <a:pt x="2086852" y="1121964"/>
                </a:cubicBezTo>
                <a:cubicBezTo>
                  <a:pt x="2045713" y="1080825"/>
                  <a:pt x="1997095" y="972369"/>
                  <a:pt x="1924167" y="897571"/>
                </a:cubicBezTo>
                <a:cubicBezTo>
                  <a:pt x="1851239" y="822773"/>
                  <a:pt x="1729693" y="718991"/>
                  <a:pt x="1649286" y="673178"/>
                </a:cubicBezTo>
                <a:cubicBezTo>
                  <a:pt x="1568879" y="627365"/>
                  <a:pt x="1506236" y="652609"/>
                  <a:pt x="1441723" y="622690"/>
                </a:cubicBezTo>
                <a:cubicBezTo>
                  <a:pt x="1377210" y="592771"/>
                  <a:pt x="1325787" y="524518"/>
                  <a:pt x="1262209" y="493664"/>
                </a:cubicBezTo>
                <a:cubicBezTo>
                  <a:pt x="1198631" y="462810"/>
                  <a:pt x="1132249" y="478705"/>
                  <a:pt x="1060256" y="437566"/>
                </a:cubicBezTo>
                <a:cubicBezTo>
                  <a:pt x="988263" y="396427"/>
                  <a:pt x="905985" y="301995"/>
                  <a:pt x="830253" y="246832"/>
                </a:cubicBezTo>
                <a:cubicBezTo>
                  <a:pt x="754521" y="191669"/>
                  <a:pt x="696553" y="136506"/>
                  <a:pt x="605861" y="106587"/>
                </a:cubicBezTo>
                <a:cubicBezTo>
                  <a:pt x="515169" y="76668"/>
                  <a:pt x="370248" y="80407"/>
                  <a:pt x="286101" y="67318"/>
                </a:cubicBezTo>
                <a:cubicBezTo>
                  <a:pt x="201954" y="54228"/>
                  <a:pt x="148660" y="39270"/>
                  <a:pt x="100977" y="28050"/>
                </a:cubicBezTo>
                <a:cubicBezTo>
                  <a:pt x="53294" y="16830"/>
                  <a:pt x="26647" y="8415"/>
                  <a:pt x="0" y="0"/>
                </a:cubicBezTo>
              </a:path>
            </a:pathLst>
          </a:custGeom>
          <a:noFill/>
          <a:ln w="57150">
            <a:solidFill>
              <a:srgbClr val="00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nvGrpSpPr>
          <p:cNvPr id="18" name="Group 17"/>
          <p:cNvGrpSpPr/>
          <p:nvPr/>
        </p:nvGrpSpPr>
        <p:grpSpPr>
          <a:xfrm>
            <a:off x="5417079" y="47835"/>
            <a:ext cx="6343517" cy="1491651"/>
            <a:chOff x="5417079" y="47835"/>
            <a:chExt cx="6343517" cy="1491651"/>
          </a:xfrm>
        </p:grpSpPr>
        <p:grpSp>
          <p:nvGrpSpPr>
            <p:cNvPr id="12" name="Group 11"/>
            <p:cNvGrpSpPr/>
            <p:nvPr/>
          </p:nvGrpSpPr>
          <p:grpSpPr>
            <a:xfrm>
              <a:off x="5417079" y="47835"/>
              <a:ext cx="6343517" cy="1491651"/>
              <a:chOff x="5417079" y="47835"/>
              <a:chExt cx="6343517" cy="1491651"/>
            </a:xfrm>
          </p:grpSpPr>
          <p:pic>
            <p:nvPicPr>
              <p:cNvPr id="5" name="Picture 4"/>
              <p:cNvPicPr>
                <a:picLocks noChangeAspect="1"/>
              </p:cNvPicPr>
              <p:nvPr/>
            </p:nvPicPr>
            <p:blipFill>
              <a:blip r:embed="rId4"/>
              <a:stretch>
                <a:fillRect/>
              </a:stretch>
            </p:blipFill>
            <p:spPr>
              <a:xfrm>
                <a:off x="6064991" y="57665"/>
                <a:ext cx="5695605" cy="1481821"/>
              </a:xfrm>
              <a:prstGeom prst="rect">
                <a:avLst/>
              </a:prstGeom>
            </p:spPr>
          </p:pic>
          <p:pic>
            <p:nvPicPr>
              <p:cNvPr id="11" name="Picture 10"/>
              <p:cNvPicPr>
                <a:picLocks noChangeAspect="1"/>
              </p:cNvPicPr>
              <p:nvPr/>
            </p:nvPicPr>
            <p:blipFill>
              <a:blip r:embed="rId5"/>
              <a:stretch>
                <a:fillRect/>
              </a:stretch>
            </p:blipFill>
            <p:spPr>
              <a:xfrm>
                <a:off x="5417079" y="47835"/>
                <a:ext cx="772053" cy="1442298"/>
              </a:xfrm>
              <a:prstGeom prst="rect">
                <a:avLst/>
              </a:prstGeom>
            </p:spPr>
          </p:pic>
        </p:grpSp>
        <p:cxnSp>
          <p:nvCxnSpPr>
            <p:cNvPr id="26" name="Straight Connector 25"/>
            <p:cNvCxnSpPr/>
            <p:nvPr/>
          </p:nvCxnSpPr>
          <p:spPr>
            <a:xfrm flipV="1">
              <a:off x="6302175" y="403425"/>
              <a:ext cx="280086" cy="74140"/>
            </a:xfrm>
            <a:prstGeom prst="line">
              <a:avLst/>
            </a:prstGeom>
            <a:ln w="57150">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flipV="1">
              <a:off x="7085093" y="362465"/>
              <a:ext cx="320723" cy="98854"/>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5554132" y="110068"/>
              <a:ext cx="482601" cy="261610"/>
            </a:xfrm>
            <a:prstGeom prst="rect">
              <a:avLst/>
            </a:prstGeom>
            <a:solidFill>
              <a:schemeClr val="tx1"/>
            </a:solidFill>
          </p:spPr>
          <p:txBody>
            <a:bodyPr wrap="square" rtlCol="0">
              <a:spAutoFit/>
            </a:bodyPr>
            <a:lstStyle/>
            <a:p>
              <a:r>
                <a:rPr lang="en-US" sz="1050" b="1" dirty="0" smtClean="0">
                  <a:solidFill>
                    <a:schemeClr val="bg1"/>
                  </a:solidFill>
                  <a:latin typeface="Arial" panose="020B0604020202020204" pitchFamily="34" charset="0"/>
                  <a:cs typeface="Arial" panose="020B0604020202020204" pitchFamily="34" charset="0"/>
                </a:rPr>
                <a:t>2020</a:t>
              </a:r>
              <a:endParaRPr lang="en-US" sz="1050" b="1" dirty="0">
                <a:solidFill>
                  <a:schemeClr val="bg1"/>
                </a:solidFill>
                <a:latin typeface="Arial" panose="020B0604020202020204" pitchFamily="34" charset="0"/>
                <a:cs typeface="Arial" panose="020B0604020202020204" pitchFamily="34" charset="0"/>
              </a:endParaRPr>
            </a:p>
          </p:txBody>
        </p:sp>
        <p:cxnSp>
          <p:nvCxnSpPr>
            <p:cNvPr id="17" name="Straight Connector 16"/>
            <p:cNvCxnSpPr/>
            <p:nvPr/>
          </p:nvCxnSpPr>
          <p:spPr>
            <a:xfrm flipV="1">
              <a:off x="5675642" y="394958"/>
              <a:ext cx="280086" cy="74140"/>
            </a:xfrm>
            <a:prstGeom prst="line">
              <a:avLst/>
            </a:prstGeom>
            <a:ln w="57150">
              <a:solidFill>
                <a:srgbClr val="00FF00"/>
              </a:solidFill>
            </a:ln>
          </p:spPr>
          <p:style>
            <a:lnRef idx="1">
              <a:schemeClr val="accent1"/>
            </a:lnRef>
            <a:fillRef idx="0">
              <a:schemeClr val="accent1"/>
            </a:fillRef>
            <a:effectRef idx="0">
              <a:schemeClr val="accent1"/>
            </a:effectRef>
            <a:fontRef idx="minor">
              <a:schemeClr val="tx1"/>
            </a:fontRef>
          </p:style>
        </p:cxnSp>
        <p:sp>
          <p:nvSpPr>
            <p:cNvPr id="16" name="Rectangle 15"/>
            <p:cNvSpPr/>
            <p:nvPr/>
          </p:nvSpPr>
          <p:spPr>
            <a:xfrm>
              <a:off x="5613400" y="567267"/>
              <a:ext cx="516467" cy="635000"/>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152218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0">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0">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4" grpId="0" animBg="1"/>
      <p:bldP spid="1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4">
            <a:extLst>
              <a:ext uri="{FF2B5EF4-FFF2-40B4-BE49-F238E27FC236}">
                <a16:creationId xmlns="" xmlns:a16="http://schemas.microsoft.com/office/drawing/2014/main" id="{CCCCB3A7-26BD-412A-AFDD-B6F069823E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600000">
            <a:off x="12850" y="0"/>
            <a:ext cx="12179149" cy="6858006"/>
          </a:xfrm>
          <a:prstGeom prst="rect">
            <a:avLst/>
          </a:prstGeom>
        </p:spPr>
      </p:pic>
      <p:sp>
        <p:nvSpPr>
          <p:cNvPr id="4" name="Text Placeholder 3">
            <a:extLst>
              <a:ext uri="{FF2B5EF4-FFF2-40B4-BE49-F238E27FC236}">
                <a16:creationId xmlns="" xmlns:a16="http://schemas.microsoft.com/office/drawing/2014/main" id="{050B9022-0078-42EC-8EB0-68311FBCBF85}"/>
              </a:ext>
            </a:extLst>
          </p:cNvPr>
          <p:cNvSpPr>
            <a:spLocks noGrp="1"/>
          </p:cNvSpPr>
          <p:nvPr>
            <p:ph type="body" sz="quarter" idx="13"/>
          </p:nvPr>
        </p:nvSpPr>
        <p:spPr>
          <a:xfrm>
            <a:off x="98366" y="80907"/>
            <a:ext cx="7632470" cy="897281"/>
          </a:xfrm>
        </p:spPr>
        <p:txBody>
          <a:bodyPr>
            <a:noAutofit/>
          </a:bodyPr>
          <a:lstStyle/>
          <a:p>
            <a:pPr algn="l"/>
            <a:r>
              <a:rPr lang="en-US" sz="3600" b="1" dirty="0"/>
              <a:t>PA 27/28.1 Restoration </a:t>
            </a:r>
            <a:r>
              <a:rPr lang="en-US" sz="3600" b="1" dirty="0" smtClean="0"/>
              <a:t>Goals</a:t>
            </a:r>
            <a:endParaRPr lang="en-US" sz="3600" b="1" dirty="0"/>
          </a:p>
        </p:txBody>
      </p:sp>
      <p:sp>
        <p:nvSpPr>
          <p:cNvPr id="5" name="Text Placeholder 4">
            <a:extLst>
              <a:ext uri="{FF2B5EF4-FFF2-40B4-BE49-F238E27FC236}">
                <a16:creationId xmlns="" xmlns:a16="http://schemas.microsoft.com/office/drawing/2014/main" id="{409CC4D1-B728-4E4D-BB14-819758A949A5}"/>
              </a:ext>
            </a:extLst>
          </p:cNvPr>
          <p:cNvSpPr>
            <a:spLocks noGrp="1"/>
          </p:cNvSpPr>
          <p:nvPr>
            <p:ph type="body" sz="quarter" idx="14"/>
          </p:nvPr>
        </p:nvSpPr>
        <p:spPr>
          <a:xfrm>
            <a:off x="12850" y="4553853"/>
            <a:ext cx="7803501" cy="2286000"/>
          </a:xfrm>
        </p:spPr>
        <p:txBody>
          <a:bodyPr>
            <a:normAutofit/>
          </a:bodyPr>
          <a:lstStyle/>
          <a:p>
            <a:r>
              <a:rPr lang="en-US" sz="2800" dirty="0" smtClean="0"/>
              <a:t>Increase Floodplain connectivity</a:t>
            </a:r>
            <a:endParaRPr lang="en-US" sz="2800" dirty="0"/>
          </a:p>
          <a:p>
            <a:r>
              <a:rPr lang="en-US" sz="2800" dirty="0"/>
              <a:t>Maximize channel complexity</a:t>
            </a:r>
          </a:p>
          <a:p>
            <a:r>
              <a:rPr lang="en-US" sz="2800" dirty="0" smtClean="0"/>
              <a:t>Deep </a:t>
            </a:r>
            <a:r>
              <a:rPr lang="en-US" sz="2800" dirty="0"/>
              <a:t>pools, side channels, and gravel bars</a:t>
            </a:r>
          </a:p>
          <a:p>
            <a:r>
              <a:rPr lang="en-US" sz="2800" dirty="0"/>
              <a:t>Dissipate stream power</a:t>
            </a:r>
          </a:p>
        </p:txBody>
      </p:sp>
      <p:pic>
        <p:nvPicPr>
          <p:cNvPr id="6" name="Picture 10" descr="http://fisherieshabitat.ctuir.org/wp-content/uploads/2020/02/3Connectivity.gi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flipH="1">
            <a:off x="7078715" y="4659547"/>
            <a:ext cx="457200" cy="4572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8" descr="http://fisherieshabitat.ctuir.org/wp-content/uploads/2020/02/5Geomorphology.gi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078715" y="5222441"/>
            <a:ext cx="457200" cy="45720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http://fisherieshabitat.ctuir.org/wp-content/uploads/2020/02/2Aquatic.gif"/>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078715" y="6343928"/>
            <a:ext cx="457200" cy="45720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4" descr="http://fisherieshabitat.ctuir.org/wp-content/uploads/2020/02/1Vegetation.gif"/>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083016" y="5785335"/>
            <a:ext cx="452899" cy="4528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220988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 xmlns:a16="http://schemas.microsoft.com/office/drawing/2014/main" id="{050B9022-0078-42EC-8EB0-68311FBCBF85}"/>
              </a:ext>
            </a:extLst>
          </p:cNvPr>
          <p:cNvSpPr>
            <a:spLocks noGrp="1"/>
          </p:cNvSpPr>
          <p:nvPr>
            <p:ph type="body" sz="quarter" idx="13"/>
          </p:nvPr>
        </p:nvSpPr>
        <p:spPr>
          <a:xfrm>
            <a:off x="98366" y="80907"/>
            <a:ext cx="7632470" cy="897281"/>
          </a:xfrm>
        </p:spPr>
        <p:txBody>
          <a:bodyPr>
            <a:noAutofit/>
          </a:bodyPr>
          <a:lstStyle/>
          <a:p>
            <a:pPr algn="l"/>
            <a:r>
              <a:rPr lang="en-US" sz="3600" b="1" dirty="0"/>
              <a:t>PA 27/28.1 Design</a:t>
            </a:r>
          </a:p>
        </p:txBody>
      </p:sp>
      <p:pic>
        <p:nvPicPr>
          <p:cNvPr id="12" name="Picture 11" descr="Text, letter&#10;&#10;Description automatically generated with medium confidence">
            <a:extLst>
              <a:ext uri="{FF2B5EF4-FFF2-40B4-BE49-F238E27FC236}">
                <a16:creationId xmlns="" xmlns:a16="http://schemas.microsoft.com/office/drawing/2014/main" id="{135C2F19-ABD1-44DF-8485-14A23D09FB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59361" y="1341389"/>
            <a:ext cx="7947311" cy="5142377"/>
          </a:xfrm>
          <a:prstGeom prst="rect">
            <a:avLst/>
          </a:prstGeom>
        </p:spPr>
      </p:pic>
      <p:pic>
        <p:nvPicPr>
          <p:cNvPr id="3" name="Picture 2" descr="Text, letter&#10;&#10;Description automatically generated">
            <a:extLst>
              <a:ext uri="{FF2B5EF4-FFF2-40B4-BE49-F238E27FC236}">
                <a16:creationId xmlns="" xmlns:a16="http://schemas.microsoft.com/office/drawing/2014/main" id="{87EC8263-9E4E-4486-8E0E-064642C8DAC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366" y="1341390"/>
            <a:ext cx="3973656" cy="5142378"/>
          </a:xfrm>
          <a:prstGeom prst="rect">
            <a:avLst/>
          </a:prstGeom>
        </p:spPr>
      </p:pic>
    </p:spTree>
    <p:extLst>
      <p:ext uri="{BB962C8B-B14F-4D97-AF65-F5344CB8AC3E}">
        <p14:creationId xmlns:p14="http://schemas.microsoft.com/office/powerpoint/2010/main" val="265057164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2">
            <a:extLst>
              <a:ext uri="{FF2B5EF4-FFF2-40B4-BE49-F238E27FC236}">
                <a16:creationId xmlns="" xmlns:a16="http://schemas.microsoft.com/office/drawing/2014/main" id="{CF7ECE37-7F34-4600-B0B2-0062D032D3C5}"/>
              </a:ext>
            </a:extLst>
          </p:cNvPr>
          <p:cNvPicPr>
            <a:picLocks noChangeAspect="1"/>
          </p:cNvPicPr>
          <p:nvPr/>
        </p:nvPicPr>
        <p:blipFill>
          <a:blip r:embed="rId3" cstate="print">
            <a:alphaModFix amt="50000"/>
            <a:extLst>
              <a:ext uri="{28A0092B-C50C-407E-A947-70E740481C1C}">
                <a14:useLocalDpi xmlns:a14="http://schemas.microsoft.com/office/drawing/2010/main" val="0"/>
              </a:ext>
            </a:extLst>
          </a:blip>
          <a:srcRect t="6557" b="6557"/>
          <a:stretch/>
        </p:blipFill>
        <p:spPr>
          <a:xfrm>
            <a:off x="0" y="0"/>
            <a:ext cx="12192000" cy="7061201"/>
          </a:xfrm>
          <a:prstGeom prst="rect">
            <a:avLst/>
          </a:prstGeom>
          <a:ln>
            <a:solidFill>
              <a:schemeClr val="tx1"/>
            </a:solidFill>
          </a:ln>
        </p:spPr>
      </p:pic>
      <p:sp>
        <p:nvSpPr>
          <p:cNvPr id="7" name="Rectangle: Rounded Corners 6">
            <a:extLst>
              <a:ext uri="{FF2B5EF4-FFF2-40B4-BE49-F238E27FC236}">
                <a16:creationId xmlns="" xmlns:a16="http://schemas.microsoft.com/office/drawing/2014/main" id="{0E7E3249-4123-4CCD-8B8D-4D052DC4DB46}"/>
              </a:ext>
            </a:extLst>
          </p:cNvPr>
          <p:cNvSpPr/>
          <p:nvPr/>
        </p:nvSpPr>
        <p:spPr>
          <a:xfrm>
            <a:off x="507198" y="5433018"/>
            <a:ext cx="1832768" cy="1001195"/>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Environmental Review</a:t>
            </a:r>
          </a:p>
        </p:txBody>
      </p:sp>
      <p:sp>
        <p:nvSpPr>
          <p:cNvPr id="8" name="Rectangle: Rounded Corners 7">
            <a:extLst>
              <a:ext uri="{FF2B5EF4-FFF2-40B4-BE49-F238E27FC236}">
                <a16:creationId xmlns="" xmlns:a16="http://schemas.microsoft.com/office/drawing/2014/main" id="{FBDB1949-A147-4533-A0EC-C0BB7DA27488}"/>
              </a:ext>
            </a:extLst>
          </p:cNvPr>
          <p:cNvSpPr/>
          <p:nvPr/>
        </p:nvSpPr>
        <p:spPr>
          <a:xfrm>
            <a:off x="515923" y="1368058"/>
            <a:ext cx="1722671" cy="1222266"/>
          </a:xfrm>
          <a:prstGeom prst="roundRect">
            <a:avLst/>
          </a:prstGeom>
          <a:solidFill>
            <a:srgbClr val="0076A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Design and BPA HIP Review</a:t>
            </a:r>
          </a:p>
        </p:txBody>
      </p:sp>
      <p:sp>
        <p:nvSpPr>
          <p:cNvPr id="9" name="Rectangle: Rounded Corners 8">
            <a:extLst>
              <a:ext uri="{FF2B5EF4-FFF2-40B4-BE49-F238E27FC236}">
                <a16:creationId xmlns="" xmlns:a16="http://schemas.microsoft.com/office/drawing/2014/main" id="{8FB685E9-16B1-4F8C-A79E-AA0CE5021456}"/>
              </a:ext>
            </a:extLst>
          </p:cNvPr>
          <p:cNvSpPr/>
          <p:nvPr/>
        </p:nvSpPr>
        <p:spPr>
          <a:xfrm>
            <a:off x="567007" y="3481417"/>
            <a:ext cx="1722671" cy="1060508"/>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Cultural Review</a:t>
            </a:r>
          </a:p>
        </p:txBody>
      </p:sp>
      <p:sp>
        <p:nvSpPr>
          <p:cNvPr id="11" name="Rectangle: Rounded Corners 10">
            <a:extLst>
              <a:ext uri="{FF2B5EF4-FFF2-40B4-BE49-F238E27FC236}">
                <a16:creationId xmlns="" xmlns:a16="http://schemas.microsoft.com/office/drawing/2014/main" id="{BEEEFD56-3C59-42C5-A3EF-F07D96EBCCCE}"/>
              </a:ext>
            </a:extLst>
          </p:cNvPr>
          <p:cNvSpPr/>
          <p:nvPr/>
        </p:nvSpPr>
        <p:spPr>
          <a:xfrm>
            <a:off x="2947590" y="1496589"/>
            <a:ext cx="955843" cy="865696"/>
          </a:xfrm>
          <a:prstGeom prst="roundRect">
            <a:avLst/>
          </a:prstGeom>
          <a:solidFill>
            <a:srgbClr val="F7941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a:t>30% Design</a:t>
            </a:r>
          </a:p>
        </p:txBody>
      </p:sp>
      <p:sp>
        <p:nvSpPr>
          <p:cNvPr id="12" name="Rectangle: Rounded Corners 11">
            <a:extLst>
              <a:ext uri="{FF2B5EF4-FFF2-40B4-BE49-F238E27FC236}">
                <a16:creationId xmlns="" xmlns:a16="http://schemas.microsoft.com/office/drawing/2014/main" id="{47D04796-B5DE-4599-AF38-24A83B699E4E}"/>
              </a:ext>
            </a:extLst>
          </p:cNvPr>
          <p:cNvSpPr/>
          <p:nvPr/>
        </p:nvSpPr>
        <p:spPr>
          <a:xfrm>
            <a:off x="4243244" y="1496589"/>
            <a:ext cx="791416" cy="870626"/>
          </a:xfrm>
          <a:prstGeom prst="roundRect">
            <a:avLst/>
          </a:prstGeom>
          <a:solidFill>
            <a:srgbClr val="0076A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00" dirty="0"/>
              <a:t>BPA HIP Review</a:t>
            </a:r>
          </a:p>
        </p:txBody>
      </p:sp>
      <p:sp>
        <p:nvSpPr>
          <p:cNvPr id="14" name="Rectangle: Rounded Corners 13">
            <a:extLst>
              <a:ext uri="{FF2B5EF4-FFF2-40B4-BE49-F238E27FC236}">
                <a16:creationId xmlns="" xmlns:a16="http://schemas.microsoft.com/office/drawing/2014/main" id="{45774258-2F8F-4E75-8097-A1E7145A1E06}"/>
              </a:ext>
            </a:extLst>
          </p:cNvPr>
          <p:cNvSpPr/>
          <p:nvPr/>
        </p:nvSpPr>
        <p:spPr>
          <a:xfrm>
            <a:off x="8081629" y="1525470"/>
            <a:ext cx="914798" cy="822675"/>
          </a:xfrm>
          <a:prstGeom prst="roundRect">
            <a:avLst/>
          </a:prstGeom>
          <a:solidFill>
            <a:srgbClr val="F7941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a:t>Final Plans</a:t>
            </a:r>
          </a:p>
        </p:txBody>
      </p:sp>
      <p:sp>
        <p:nvSpPr>
          <p:cNvPr id="15" name="Rectangle: Rounded Corners 14">
            <a:extLst>
              <a:ext uri="{FF2B5EF4-FFF2-40B4-BE49-F238E27FC236}">
                <a16:creationId xmlns="" xmlns:a16="http://schemas.microsoft.com/office/drawing/2014/main" id="{1EE089B8-E1A2-47AC-97E1-DCE281BB4605}"/>
              </a:ext>
            </a:extLst>
          </p:cNvPr>
          <p:cNvSpPr/>
          <p:nvPr/>
        </p:nvSpPr>
        <p:spPr>
          <a:xfrm>
            <a:off x="6856998" y="1493632"/>
            <a:ext cx="820537" cy="865696"/>
          </a:xfrm>
          <a:prstGeom prst="roundRect">
            <a:avLst/>
          </a:prstGeom>
          <a:solidFill>
            <a:srgbClr val="0076A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00" dirty="0"/>
              <a:t>BPA HIP Review</a:t>
            </a:r>
          </a:p>
        </p:txBody>
      </p:sp>
      <p:sp>
        <p:nvSpPr>
          <p:cNvPr id="16" name="Rectangle: Rounded Corners 15">
            <a:extLst>
              <a:ext uri="{FF2B5EF4-FFF2-40B4-BE49-F238E27FC236}">
                <a16:creationId xmlns="" xmlns:a16="http://schemas.microsoft.com/office/drawing/2014/main" id="{3737BD2B-58D6-4000-A824-A989F48F367C}"/>
              </a:ext>
            </a:extLst>
          </p:cNvPr>
          <p:cNvSpPr/>
          <p:nvPr/>
        </p:nvSpPr>
        <p:spPr>
          <a:xfrm>
            <a:off x="5388811" y="1493632"/>
            <a:ext cx="1124390" cy="865696"/>
          </a:xfrm>
          <a:prstGeom prst="roundRect">
            <a:avLst/>
          </a:prstGeom>
          <a:solidFill>
            <a:srgbClr val="F7941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a:t>60% Design and Model Development</a:t>
            </a:r>
          </a:p>
        </p:txBody>
      </p:sp>
      <p:sp>
        <p:nvSpPr>
          <p:cNvPr id="17" name="Rectangle: Rounded Corners 16">
            <a:extLst>
              <a:ext uri="{FF2B5EF4-FFF2-40B4-BE49-F238E27FC236}">
                <a16:creationId xmlns="" xmlns:a16="http://schemas.microsoft.com/office/drawing/2014/main" id="{9602AB2C-27EE-41B0-A332-10BA93BD402B}"/>
              </a:ext>
            </a:extLst>
          </p:cNvPr>
          <p:cNvSpPr/>
          <p:nvPr/>
        </p:nvSpPr>
        <p:spPr>
          <a:xfrm>
            <a:off x="9435490" y="1501519"/>
            <a:ext cx="1363895" cy="865696"/>
          </a:xfrm>
          <a:prstGeom prst="roundRect">
            <a:avLst/>
          </a:prstGeom>
          <a:solidFill>
            <a:srgbClr val="0076A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a:t>BPA HIP Review and  Form to NMFS &amp; USFWS</a:t>
            </a:r>
          </a:p>
        </p:txBody>
      </p:sp>
      <p:cxnSp>
        <p:nvCxnSpPr>
          <p:cNvPr id="18" name="Straight Arrow Connector 17">
            <a:extLst>
              <a:ext uri="{FF2B5EF4-FFF2-40B4-BE49-F238E27FC236}">
                <a16:creationId xmlns="" xmlns:a16="http://schemas.microsoft.com/office/drawing/2014/main" id="{B9EDB22A-CD1A-414A-9052-FF7FB2B4E465}"/>
              </a:ext>
            </a:extLst>
          </p:cNvPr>
          <p:cNvCxnSpPr>
            <a:cxnSpLocks/>
            <a:stCxn id="12" idx="3"/>
            <a:endCxn id="16" idx="1"/>
          </p:cNvCxnSpPr>
          <p:nvPr/>
        </p:nvCxnSpPr>
        <p:spPr>
          <a:xfrm flipV="1">
            <a:off x="5034660" y="1926480"/>
            <a:ext cx="354151" cy="5422"/>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 xmlns:a16="http://schemas.microsoft.com/office/drawing/2014/main" id="{8F50F938-0935-4F0D-8AC4-DD1BE61F6B16}"/>
              </a:ext>
            </a:extLst>
          </p:cNvPr>
          <p:cNvCxnSpPr>
            <a:cxnSpLocks/>
            <a:stCxn id="11" idx="3"/>
            <a:endCxn id="12" idx="1"/>
          </p:cNvCxnSpPr>
          <p:nvPr/>
        </p:nvCxnSpPr>
        <p:spPr>
          <a:xfrm>
            <a:off x="3903433" y="1929437"/>
            <a:ext cx="339811" cy="2465"/>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 xmlns:a16="http://schemas.microsoft.com/office/drawing/2014/main" id="{05761239-3946-4F77-B209-A650CB9308B8}"/>
              </a:ext>
            </a:extLst>
          </p:cNvPr>
          <p:cNvCxnSpPr>
            <a:cxnSpLocks/>
            <a:stCxn id="16" idx="3"/>
            <a:endCxn id="15" idx="1"/>
          </p:cNvCxnSpPr>
          <p:nvPr/>
        </p:nvCxnSpPr>
        <p:spPr>
          <a:xfrm>
            <a:off x="6513201" y="1926480"/>
            <a:ext cx="343797"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 xmlns:a16="http://schemas.microsoft.com/office/drawing/2014/main" id="{C84C43AC-8B7E-4429-9452-AD56D4D6DF5A}"/>
              </a:ext>
            </a:extLst>
          </p:cNvPr>
          <p:cNvCxnSpPr>
            <a:cxnSpLocks/>
            <a:stCxn id="15" idx="3"/>
            <a:endCxn id="14" idx="1"/>
          </p:cNvCxnSpPr>
          <p:nvPr/>
        </p:nvCxnSpPr>
        <p:spPr>
          <a:xfrm>
            <a:off x="7677535" y="1926480"/>
            <a:ext cx="404094" cy="10328"/>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 xmlns:a16="http://schemas.microsoft.com/office/drawing/2014/main" id="{399C756F-3A1A-4F43-94A8-AC58ADB229C2}"/>
              </a:ext>
            </a:extLst>
          </p:cNvPr>
          <p:cNvCxnSpPr>
            <a:cxnSpLocks/>
            <a:stCxn id="14" idx="3"/>
            <a:endCxn id="17" idx="1"/>
          </p:cNvCxnSpPr>
          <p:nvPr/>
        </p:nvCxnSpPr>
        <p:spPr>
          <a:xfrm flipV="1">
            <a:off x="8996427" y="1934367"/>
            <a:ext cx="439063" cy="244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7" name="Rectangle: Rounded Corners 26">
            <a:extLst>
              <a:ext uri="{FF2B5EF4-FFF2-40B4-BE49-F238E27FC236}">
                <a16:creationId xmlns="" xmlns:a16="http://schemas.microsoft.com/office/drawing/2014/main" id="{2711F9D9-04B6-4ED7-BB18-8DE79D782F94}"/>
              </a:ext>
            </a:extLst>
          </p:cNvPr>
          <p:cNvSpPr/>
          <p:nvPr/>
        </p:nvSpPr>
        <p:spPr>
          <a:xfrm>
            <a:off x="3942458" y="3607572"/>
            <a:ext cx="1433137" cy="538902"/>
          </a:xfrm>
          <a:prstGeom prst="roundRect">
            <a:avLst/>
          </a:prstGeom>
          <a:solidFill>
            <a:srgbClr val="F7941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a:t>Cultural Survey</a:t>
            </a:r>
          </a:p>
        </p:txBody>
      </p:sp>
      <p:cxnSp>
        <p:nvCxnSpPr>
          <p:cNvPr id="34" name="Straight Arrow Connector 33">
            <a:extLst>
              <a:ext uri="{FF2B5EF4-FFF2-40B4-BE49-F238E27FC236}">
                <a16:creationId xmlns="" xmlns:a16="http://schemas.microsoft.com/office/drawing/2014/main" id="{6CAF9925-F2AD-4E21-8F7B-F9A8CCD32280}"/>
              </a:ext>
            </a:extLst>
          </p:cNvPr>
          <p:cNvCxnSpPr>
            <a:cxnSpLocks/>
            <a:stCxn id="11" idx="2"/>
            <a:endCxn id="27" idx="1"/>
          </p:cNvCxnSpPr>
          <p:nvPr/>
        </p:nvCxnSpPr>
        <p:spPr>
          <a:xfrm>
            <a:off x="3425512" y="2362285"/>
            <a:ext cx="516946" cy="1514738"/>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 xmlns:a16="http://schemas.microsoft.com/office/drawing/2014/main" id="{2F5765E9-ACC3-47B0-8B53-11976977AFA0}"/>
              </a:ext>
            </a:extLst>
          </p:cNvPr>
          <p:cNvCxnSpPr>
            <a:cxnSpLocks/>
            <a:stCxn id="27" idx="3"/>
            <a:endCxn id="16" idx="2"/>
          </p:cNvCxnSpPr>
          <p:nvPr/>
        </p:nvCxnSpPr>
        <p:spPr>
          <a:xfrm flipV="1">
            <a:off x="5375595" y="2359328"/>
            <a:ext cx="575411" cy="1517695"/>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5" name="Rectangle: Rounded Corners 44">
            <a:extLst>
              <a:ext uri="{FF2B5EF4-FFF2-40B4-BE49-F238E27FC236}">
                <a16:creationId xmlns="" xmlns:a16="http://schemas.microsoft.com/office/drawing/2014/main" id="{E16E52D3-B9CF-48E8-A6DF-2843230E2B8A}"/>
              </a:ext>
            </a:extLst>
          </p:cNvPr>
          <p:cNvSpPr/>
          <p:nvPr/>
        </p:nvSpPr>
        <p:spPr>
          <a:xfrm>
            <a:off x="5113357" y="5513718"/>
            <a:ext cx="1347769" cy="865696"/>
          </a:xfrm>
          <a:prstGeom prst="roundRect">
            <a:avLst/>
          </a:prstGeom>
          <a:solidFill>
            <a:srgbClr val="F7941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a:t>JARPA based on 60% Design and Description </a:t>
            </a:r>
          </a:p>
        </p:txBody>
      </p:sp>
      <p:sp>
        <p:nvSpPr>
          <p:cNvPr id="46" name="Rectangle: Rounded Corners 45">
            <a:extLst>
              <a:ext uri="{FF2B5EF4-FFF2-40B4-BE49-F238E27FC236}">
                <a16:creationId xmlns="" xmlns:a16="http://schemas.microsoft.com/office/drawing/2014/main" id="{21396356-6F3C-47CE-8315-9CD3E17AC3A7}"/>
              </a:ext>
            </a:extLst>
          </p:cNvPr>
          <p:cNvSpPr/>
          <p:nvPr/>
        </p:nvSpPr>
        <p:spPr>
          <a:xfrm>
            <a:off x="7159446" y="5513718"/>
            <a:ext cx="3684739" cy="865696"/>
          </a:xfrm>
          <a:prstGeom prst="roundRect">
            <a:avLst/>
          </a:prstGeom>
          <a:solidFill>
            <a:srgbClr val="0076A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a:t>Regulatory Agency Review  - Only complete once the Corps has documentation of HIP, Cultural, and Environmental Review from BPA</a:t>
            </a:r>
          </a:p>
        </p:txBody>
      </p:sp>
      <p:sp>
        <p:nvSpPr>
          <p:cNvPr id="47" name="Rectangle: Rounded Corners 46">
            <a:extLst>
              <a:ext uri="{FF2B5EF4-FFF2-40B4-BE49-F238E27FC236}">
                <a16:creationId xmlns="" xmlns:a16="http://schemas.microsoft.com/office/drawing/2014/main" id="{6828F950-5B42-4CE7-B023-6BA8B391697E}"/>
              </a:ext>
            </a:extLst>
          </p:cNvPr>
          <p:cNvSpPr/>
          <p:nvPr/>
        </p:nvSpPr>
        <p:spPr>
          <a:xfrm>
            <a:off x="2947590" y="5503061"/>
            <a:ext cx="1347769" cy="865696"/>
          </a:xfrm>
          <a:prstGeom prst="roundRect">
            <a:avLst/>
          </a:prstGeom>
          <a:solidFill>
            <a:srgbClr val="F7941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a:t>Wetland Assessment </a:t>
            </a:r>
          </a:p>
        </p:txBody>
      </p:sp>
      <p:cxnSp>
        <p:nvCxnSpPr>
          <p:cNvPr id="48" name="Straight Arrow Connector 47">
            <a:extLst>
              <a:ext uri="{FF2B5EF4-FFF2-40B4-BE49-F238E27FC236}">
                <a16:creationId xmlns="" xmlns:a16="http://schemas.microsoft.com/office/drawing/2014/main" id="{E9E68435-7E76-4C0E-88DD-FBB60CE79C73}"/>
              </a:ext>
            </a:extLst>
          </p:cNvPr>
          <p:cNvCxnSpPr>
            <a:cxnSpLocks/>
            <a:stCxn id="47" idx="3"/>
            <a:endCxn id="45" idx="1"/>
          </p:cNvCxnSpPr>
          <p:nvPr/>
        </p:nvCxnSpPr>
        <p:spPr>
          <a:xfrm>
            <a:off x="4295359" y="5935909"/>
            <a:ext cx="817998" cy="10657"/>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 xmlns:a16="http://schemas.microsoft.com/office/drawing/2014/main" id="{BCF0B686-94C9-4E56-9190-B91C96713122}"/>
              </a:ext>
            </a:extLst>
          </p:cNvPr>
          <p:cNvCxnSpPr>
            <a:cxnSpLocks/>
            <a:stCxn id="45" idx="3"/>
            <a:endCxn id="46" idx="1"/>
          </p:cNvCxnSpPr>
          <p:nvPr/>
        </p:nvCxnSpPr>
        <p:spPr>
          <a:xfrm>
            <a:off x="6461126" y="5946566"/>
            <a:ext cx="698320"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3" name="Straight Arrow Connector 52">
            <a:extLst>
              <a:ext uri="{FF2B5EF4-FFF2-40B4-BE49-F238E27FC236}">
                <a16:creationId xmlns="" xmlns:a16="http://schemas.microsoft.com/office/drawing/2014/main" id="{7FA0A359-B126-4442-B401-4756A50A3020}"/>
              </a:ext>
            </a:extLst>
          </p:cNvPr>
          <p:cNvCxnSpPr>
            <a:cxnSpLocks/>
            <a:stCxn id="17" idx="2"/>
          </p:cNvCxnSpPr>
          <p:nvPr/>
        </p:nvCxnSpPr>
        <p:spPr>
          <a:xfrm flipH="1">
            <a:off x="10087368" y="2367215"/>
            <a:ext cx="30070" cy="3146503"/>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2" name="Straight Arrow Connector 111">
            <a:extLst>
              <a:ext uri="{FF2B5EF4-FFF2-40B4-BE49-F238E27FC236}">
                <a16:creationId xmlns="" xmlns:a16="http://schemas.microsoft.com/office/drawing/2014/main" id="{BD11FCC0-1536-47C7-8785-1D460BC0AE1A}"/>
              </a:ext>
            </a:extLst>
          </p:cNvPr>
          <p:cNvCxnSpPr>
            <a:cxnSpLocks/>
            <a:stCxn id="16" idx="2"/>
            <a:endCxn id="45" idx="0"/>
          </p:cNvCxnSpPr>
          <p:nvPr/>
        </p:nvCxnSpPr>
        <p:spPr>
          <a:xfrm flipH="1">
            <a:off x="5787242" y="2359328"/>
            <a:ext cx="163764" cy="315439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3" name="Straight Arrow Connector 122">
            <a:extLst>
              <a:ext uri="{FF2B5EF4-FFF2-40B4-BE49-F238E27FC236}">
                <a16:creationId xmlns="" xmlns:a16="http://schemas.microsoft.com/office/drawing/2014/main" id="{4A52A1D0-2E58-4B52-B824-AD463DF1C5F7}"/>
              </a:ext>
            </a:extLst>
          </p:cNvPr>
          <p:cNvCxnSpPr>
            <a:cxnSpLocks/>
            <a:stCxn id="11" idx="2"/>
            <a:endCxn id="47" idx="0"/>
          </p:cNvCxnSpPr>
          <p:nvPr/>
        </p:nvCxnSpPr>
        <p:spPr>
          <a:xfrm>
            <a:off x="3425512" y="2362285"/>
            <a:ext cx="195963" cy="3140776"/>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42" name="Rectangle: Rounded Corners 141">
            <a:extLst>
              <a:ext uri="{FF2B5EF4-FFF2-40B4-BE49-F238E27FC236}">
                <a16:creationId xmlns="" xmlns:a16="http://schemas.microsoft.com/office/drawing/2014/main" id="{9EA8641C-ABC8-4F0B-A879-F9E510313824}"/>
              </a:ext>
            </a:extLst>
          </p:cNvPr>
          <p:cNvSpPr/>
          <p:nvPr/>
        </p:nvSpPr>
        <p:spPr>
          <a:xfrm>
            <a:off x="10358415" y="3444175"/>
            <a:ext cx="1615412" cy="865696"/>
          </a:xfrm>
          <a:prstGeom prst="roundRect">
            <a:avLst/>
          </a:prstGeom>
          <a:solidFill>
            <a:srgbClr val="0076A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Implementation!</a:t>
            </a:r>
          </a:p>
        </p:txBody>
      </p:sp>
      <p:cxnSp>
        <p:nvCxnSpPr>
          <p:cNvPr id="143" name="Straight Arrow Connector 142">
            <a:extLst>
              <a:ext uri="{FF2B5EF4-FFF2-40B4-BE49-F238E27FC236}">
                <a16:creationId xmlns="" xmlns:a16="http://schemas.microsoft.com/office/drawing/2014/main" id="{24949223-21B2-4E83-A5B0-9BAA6716F8E5}"/>
              </a:ext>
            </a:extLst>
          </p:cNvPr>
          <p:cNvCxnSpPr>
            <a:cxnSpLocks/>
            <a:stCxn id="17" idx="2"/>
          </p:cNvCxnSpPr>
          <p:nvPr/>
        </p:nvCxnSpPr>
        <p:spPr>
          <a:xfrm>
            <a:off x="10117438" y="2367215"/>
            <a:ext cx="1048683" cy="107696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6" name="Straight Arrow Connector 145">
            <a:extLst>
              <a:ext uri="{FF2B5EF4-FFF2-40B4-BE49-F238E27FC236}">
                <a16:creationId xmlns="" xmlns:a16="http://schemas.microsoft.com/office/drawing/2014/main" id="{96826850-9719-44E6-B323-AD88F8522CCD}"/>
              </a:ext>
            </a:extLst>
          </p:cNvPr>
          <p:cNvCxnSpPr>
            <a:cxnSpLocks/>
            <a:endCxn id="142" idx="2"/>
          </p:cNvCxnSpPr>
          <p:nvPr/>
        </p:nvCxnSpPr>
        <p:spPr>
          <a:xfrm flipV="1">
            <a:off x="10087368" y="4309871"/>
            <a:ext cx="1078753" cy="1185437"/>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1" name="Text Placeholder 3">
            <a:extLst>
              <a:ext uri="{FF2B5EF4-FFF2-40B4-BE49-F238E27FC236}">
                <a16:creationId xmlns="" xmlns:a16="http://schemas.microsoft.com/office/drawing/2014/main" id="{7FE55494-D05B-4886-BC3C-97E0898F8269}"/>
              </a:ext>
            </a:extLst>
          </p:cNvPr>
          <p:cNvSpPr txBox="1">
            <a:spLocks/>
          </p:cNvSpPr>
          <p:nvPr/>
        </p:nvSpPr>
        <p:spPr>
          <a:xfrm>
            <a:off x="98366" y="80907"/>
            <a:ext cx="7632470" cy="944152"/>
          </a:xfrm>
          <a:prstGeom prst="rect">
            <a:avLst/>
          </a:prstGeom>
          <a:solidFill>
            <a:schemeClr val="accent2">
              <a:lumMod val="75000"/>
            </a:schemeClr>
          </a:solidFill>
        </p:spPr>
        <p:txBody>
          <a:bodyPr>
            <a:noAutofit/>
          </a:bodyPr>
          <a:lst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a:lstStyle>
          <a:p>
            <a:pPr marL="0" indent="0">
              <a:buNone/>
            </a:pPr>
            <a:r>
              <a:rPr lang="en-US" sz="3600" b="1" dirty="0"/>
              <a:t>Design Process and Permitting</a:t>
            </a:r>
          </a:p>
        </p:txBody>
      </p:sp>
    </p:spTree>
    <p:extLst>
      <p:ext uri="{BB962C8B-B14F-4D97-AF65-F5344CB8AC3E}">
        <p14:creationId xmlns:p14="http://schemas.microsoft.com/office/powerpoint/2010/main" val="129892082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16DB9DA-BE00-457D-9B21-F15F7593C554}"/>
              </a:ext>
            </a:extLst>
          </p:cNvPr>
          <p:cNvSpPr>
            <a:spLocks noGrp="1"/>
          </p:cNvSpPr>
          <p:nvPr>
            <p:ph type="title"/>
          </p:nvPr>
        </p:nvSpPr>
        <p:spPr>
          <a:xfrm>
            <a:off x="7434539" y="1280998"/>
            <a:ext cx="3442040" cy="659939"/>
          </a:xfrm>
        </p:spPr>
        <p:txBody>
          <a:bodyPr anchor="b">
            <a:normAutofit fontScale="90000"/>
          </a:bodyPr>
          <a:lstStyle/>
          <a:p>
            <a:pPr algn="ctr"/>
            <a:r>
              <a:rPr lang="en-US" dirty="0"/>
              <a:t>Design Components</a:t>
            </a:r>
          </a:p>
        </p:txBody>
      </p:sp>
      <p:graphicFrame>
        <p:nvGraphicFramePr>
          <p:cNvPr id="6" name="Content Placeholder 2">
            <a:extLst>
              <a:ext uri="{FF2B5EF4-FFF2-40B4-BE49-F238E27FC236}">
                <a16:creationId xmlns="" xmlns:a16="http://schemas.microsoft.com/office/drawing/2014/main" id="{7ABE2F35-ADAD-4E1F-BF4B-0D927AEA4F4C}"/>
              </a:ext>
            </a:extLst>
          </p:cNvPr>
          <p:cNvGraphicFramePr>
            <a:graphicFrameLocks noGrp="1"/>
          </p:cNvGraphicFramePr>
          <p:nvPr>
            <p:ph idx="1"/>
            <p:extLst>
              <p:ext uri="{D42A27DB-BD31-4B8C-83A1-F6EECF244321}">
                <p14:modId xmlns:p14="http://schemas.microsoft.com/office/powerpoint/2010/main" val="1663968454"/>
              </p:ext>
            </p:extLst>
          </p:nvPr>
        </p:nvGraphicFramePr>
        <p:xfrm>
          <a:off x="6441784" y="2246141"/>
          <a:ext cx="5427551" cy="40249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a:extLst>
              <a:ext uri="{FF2B5EF4-FFF2-40B4-BE49-F238E27FC236}">
                <a16:creationId xmlns="" xmlns:a16="http://schemas.microsoft.com/office/drawing/2014/main" id="{62BB488E-841A-4EDA-90FF-9A092A1F9BB3}"/>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96252" y="61647"/>
            <a:ext cx="6345532" cy="6734706"/>
          </a:xfrm>
          <a:prstGeom prst="rect">
            <a:avLst/>
          </a:prstGeom>
        </p:spPr>
      </p:pic>
      <p:cxnSp>
        <p:nvCxnSpPr>
          <p:cNvPr id="11" name="Straight Connector 10">
            <a:extLst>
              <a:ext uri="{FF2B5EF4-FFF2-40B4-BE49-F238E27FC236}">
                <a16:creationId xmlns="" xmlns:a16="http://schemas.microsoft.com/office/drawing/2014/main" id="{2958AE57-A40E-4F96-AE3D-7E9AC6152A48}"/>
              </a:ext>
            </a:extLst>
          </p:cNvPr>
          <p:cNvCxnSpPr/>
          <p:nvPr/>
        </p:nvCxnSpPr>
        <p:spPr>
          <a:xfrm>
            <a:off x="7229121" y="2042851"/>
            <a:ext cx="3872753" cy="0"/>
          </a:xfrm>
          <a:prstGeom prst="line">
            <a:avLst/>
          </a:prstGeom>
          <a:ln w="2222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3505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 xmlns:a16="http://schemas.microsoft.com/office/drawing/2014/main" id="{D83D3623-57B8-4469-8882-6365060E87EC}"/>
              </a:ext>
            </a:extLst>
          </p:cNvPr>
          <p:cNvPicPr>
            <a:picLocks noGrp="1" noChangeAspect="1"/>
          </p:cNvPicPr>
          <p:nvPr>
            <p:ph idx="4294967295"/>
          </p:nvPr>
        </p:nvPicPr>
        <p:blipFill rotWithShape="1">
          <a:blip r:embed="rId3" cstate="print">
            <a:extLst>
              <a:ext uri="{28A0092B-C50C-407E-A947-70E740481C1C}">
                <a14:useLocalDpi xmlns:a14="http://schemas.microsoft.com/office/drawing/2010/main" val="0"/>
              </a:ext>
            </a:extLst>
          </a:blip>
          <a:srcRect l="2582" t="3637" r="2517" b="3637"/>
          <a:stretch/>
        </p:blipFill>
        <p:spPr>
          <a:xfrm>
            <a:off x="672353" y="0"/>
            <a:ext cx="10847294" cy="6858000"/>
          </a:xfrm>
        </p:spPr>
      </p:pic>
    </p:spTree>
    <p:extLst>
      <p:ext uri="{BB962C8B-B14F-4D97-AF65-F5344CB8AC3E}">
        <p14:creationId xmlns:p14="http://schemas.microsoft.com/office/powerpoint/2010/main" val="63351979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 xmlns:a16="http://schemas.microsoft.com/office/drawing/2014/main" id="{3C285767-DAE6-47F6-8C7D-19CA9F82D6BC}"/>
              </a:ext>
            </a:extLst>
          </p:cNvPr>
          <p:cNvPicPr>
            <a:picLocks noChangeAspect="1"/>
          </p:cNvPicPr>
          <p:nvPr/>
        </p:nvPicPr>
        <p:blipFill>
          <a:blip r:embed="rId2"/>
          <a:stretch>
            <a:fillRect/>
          </a:stretch>
        </p:blipFill>
        <p:spPr>
          <a:xfrm>
            <a:off x="86839" y="81993"/>
            <a:ext cx="8771411" cy="5282781"/>
          </a:xfrm>
          <a:prstGeom prst="rect">
            <a:avLst/>
          </a:prstGeom>
        </p:spPr>
      </p:pic>
      <p:pic>
        <p:nvPicPr>
          <p:cNvPr id="5" name="Picture 4">
            <a:extLst>
              <a:ext uri="{FF2B5EF4-FFF2-40B4-BE49-F238E27FC236}">
                <a16:creationId xmlns="" xmlns:a16="http://schemas.microsoft.com/office/drawing/2014/main" id="{61DD8D05-5F8F-4F8D-89AD-B49777EAE73B}"/>
              </a:ext>
            </a:extLst>
          </p:cNvPr>
          <p:cNvPicPr>
            <a:picLocks noChangeAspect="1"/>
          </p:cNvPicPr>
          <p:nvPr/>
        </p:nvPicPr>
        <p:blipFill>
          <a:blip r:embed="rId3"/>
          <a:stretch>
            <a:fillRect/>
          </a:stretch>
        </p:blipFill>
        <p:spPr>
          <a:xfrm>
            <a:off x="5857875" y="4048697"/>
            <a:ext cx="6247285" cy="2727310"/>
          </a:xfrm>
          <a:prstGeom prst="rect">
            <a:avLst/>
          </a:prstGeom>
        </p:spPr>
      </p:pic>
      <p:pic>
        <p:nvPicPr>
          <p:cNvPr id="8" name="Picture 7" descr="Table&#10;&#10;Description automatically generated">
            <a:extLst>
              <a:ext uri="{FF2B5EF4-FFF2-40B4-BE49-F238E27FC236}">
                <a16:creationId xmlns="" xmlns:a16="http://schemas.microsoft.com/office/drawing/2014/main" id="{6B0FBD35-82BB-4865-ABFC-ABACA3F53D88}"/>
              </a:ext>
            </a:extLst>
          </p:cNvPr>
          <p:cNvPicPr>
            <a:picLocks noChangeAspect="1"/>
          </p:cNvPicPr>
          <p:nvPr/>
        </p:nvPicPr>
        <p:blipFill rotWithShape="1">
          <a:blip r:embed="rId4">
            <a:extLst>
              <a:ext uri="{28A0092B-C50C-407E-A947-70E740481C1C}">
                <a14:useLocalDpi xmlns:a14="http://schemas.microsoft.com/office/drawing/2010/main" val="0"/>
              </a:ext>
            </a:extLst>
          </a:blip>
          <a:srcRect l="7571" t="6111" r="14943" b="20501"/>
          <a:stretch/>
        </p:blipFill>
        <p:spPr>
          <a:xfrm>
            <a:off x="8951525" y="81993"/>
            <a:ext cx="3153635" cy="3866253"/>
          </a:xfrm>
          <a:prstGeom prst="rect">
            <a:avLst/>
          </a:prstGeom>
        </p:spPr>
      </p:pic>
      <p:sp>
        <p:nvSpPr>
          <p:cNvPr id="9" name="Text Placeholder 3">
            <a:extLst>
              <a:ext uri="{FF2B5EF4-FFF2-40B4-BE49-F238E27FC236}">
                <a16:creationId xmlns="" xmlns:a16="http://schemas.microsoft.com/office/drawing/2014/main" id="{8F4CA938-DFB8-4019-B499-CB65A74444A4}"/>
              </a:ext>
            </a:extLst>
          </p:cNvPr>
          <p:cNvSpPr txBox="1">
            <a:spLocks/>
          </p:cNvSpPr>
          <p:nvPr/>
        </p:nvSpPr>
        <p:spPr>
          <a:xfrm>
            <a:off x="86839" y="5878726"/>
            <a:ext cx="5669724" cy="897281"/>
          </a:xfrm>
          <a:prstGeom prst="rect">
            <a:avLst/>
          </a:prstGeom>
          <a:solidFill>
            <a:schemeClr val="accent2">
              <a:lumMod val="75000"/>
              <a:alpha val="72000"/>
            </a:schemeClr>
          </a:solidFill>
        </p:spPr>
        <p:txBody>
          <a:bodyPr>
            <a:noAutofit/>
          </a:bodyPr>
          <a:lst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a:lstStyle>
          <a:p>
            <a:pPr marL="0" indent="0">
              <a:buNone/>
            </a:pPr>
            <a:r>
              <a:rPr lang="en-US" sz="3600" b="1" dirty="0"/>
              <a:t>Wood Habitat Structures</a:t>
            </a:r>
          </a:p>
        </p:txBody>
      </p:sp>
    </p:spTree>
    <p:extLst>
      <p:ext uri="{BB962C8B-B14F-4D97-AF65-F5344CB8AC3E}">
        <p14:creationId xmlns:p14="http://schemas.microsoft.com/office/powerpoint/2010/main" val="189193837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 xmlns:a16="http://schemas.microsoft.com/office/drawing/2014/main" id="{D83D3623-57B8-4469-8882-6365060E87EC}"/>
              </a:ext>
            </a:extLst>
          </p:cNvPr>
          <p:cNvPicPr>
            <a:picLocks noGrp="1" noChangeAspect="1"/>
          </p:cNvPicPr>
          <p:nvPr>
            <p:ph idx="4294967295"/>
          </p:nvPr>
        </p:nvPicPr>
        <p:blipFill rotWithShape="1">
          <a:blip r:embed="rId2">
            <a:extLst>
              <a:ext uri="{28A0092B-C50C-407E-A947-70E740481C1C}">
                <a14:useLocalDpi xmlns:a14="http://schemas.microsoft.com/office/drawing/2010/main" val="0"/>
              </a:ext>
            </a:extLst>
          </a:blip>
          <a:srcRect l="3072" t="13877" r="1730" b="3366"/>
          <a:stretch/>
        </p:blipFill>
        <p:spPr>
          <a:xfrm>
            <a:off x="1" y="-1"/>
            <a:ext cx="12192000" cy="6858001"/>
          </a:xfrm>
        </p:spPr>
      </p:pic>
      <p:sp>
        <p:nvSpPr>
          <p:cNvPr id="3" name="TextBox 2">
            <a:extLst>
              <a:ext uri="{FF2B5EF4-FFF2-40B4-BE49-F238E27FC236}">
                <a16:creationId xmlns="" xmlns:a16="http://schemas.microsoft.com/office/drawing/2014/main" id="{E7FDC6E8-1338-44E2-8D56-9DA057A872FF}"/>
              </a:ext>
            </a:extLst>
          </p:cNvPr>
          <p:cNvSpPr txBox="1"/>
          <p:nvPr/>
        </p:nvSpPr>
        <p:spPr>
          <a:xfrm>
            <a:off x="4648199" y="4943475"/>
            <a:ext cx="3505201" cy="181588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US" sz="1600" b="1" dirty="0">
                <a:latin typeface="Adobe Devanagari" panose="02040503050201020203" pitchFamily="18" charset="0"/>
                <a:cs typeface="Adobe Devanagari" panose="02040503050201020203" pitchFamily="18" charset="0"/>
              </a:rPr>
              <a:t>Post-project September 2021</a:t>
            </a:r>
          </a:p>
          <a:p>
            <a:pPr marL="285750" indent="-285750">
              <a:buFont typeface="Wingdings" panose="05000000000000000000" pitchFamily="2" charset="2"/>
              <a:buChar char="Ø"/>
            </a:pPr>
            <a:r>
              <a:rPr lang="en-US" sz="1600" dirty="0">
                <a:latin typeface="Adobe Devanagari" panose="02040503050201020203" pitchFamily="18" charset="0"/>
                <a:cs typeface="Adobe Devanagari" panose="02040503050201020203" pitchFamily="18" charset="0"/>
              </a:rPr>
              <a:t>911 LWD (&gt;6m long &amp; 0.3m dia.)</a:t>
            </a:r>
          </a:p>
          <a:p>
            <a:pPr marL="285750" indent="-285750">
              <a:buFont typeface="Wingdings" panose="05000000000000000000" pitchFamily="2" charset="2"/>
              <a:buChar char="Ø"/>
            </a:pPr>
            <a:r>
              <a:rPr lang="en-US" sz="1600" dirty="0">
                <a:latin typeface="Adobe Devanagari" panose="02040503050201020203" pitchFamily="18" charset="0"/>
                <a:cs typeface="Adobe Devanagari" panose="02040503050201020203" pitchFamily="18" charset="0"/>
              </a:rPr>
              <a:t>81 pools (#)</a:t>
            </a:r>
          </a:p>
          <a:p>
            <a:pPr marL="285750" indent="-285750">
              <a:buFont typeface="Wingdings" panose="05000000000000000000" pitchFamily="2" charset="2"/>
              <a:buChar char="Ø"/>
            </a:pPr>
            <a:r>
              <a:rPr lang="en-US" sz="1600" dirty="0">
                <a:latin typeface="Adobe Devanagari" panose="02040503050201020203" pitchFamily="18" charset="0"/>
                <a:cs typeface="Adobe Devanagari" panose="02040503050201020203" pitchFamily="18" charset="0"/>
              </a:rPr>
              <a:t>5,730 </a:t>
            </a:r>
            <a:r>
              <a:rPr lang="en-US" sz="1600" dirty="0"/>
              <a:t>(m</a:t>
            </a:r>
            <a:r>
              <a:rPr lang="en-US" sz="1600" baseline="30000" dirty="0"/>
              <a:t>2</a:t>
            </a:r>
            <a:r>
              <a:rPr lang="en-US" sz="1600" dirty="0"/>
              <a:t>)</a:t>
            </a:r>
            <a:r>
              <a:rPr lang="en-US" sz="1600" dirty="0">
                <a:latin typeface="Adobe Devanagari" panose="02040503050201020203" pitchFamily="18" charset="0"/>
                <a:cs typeface="Adobe Devanagari" panose="02040503050201020203" pitchFamily="18" charset="0"/>
              </a:rPr>
              <a:t> pool area</a:t>
            </a:r>
          </a:p>
          <a:p>
            <a:pPr marL="285750" indent="-285750">
              <a:buFont typeface="Wingdings" panose="05000000000000000000" pitchFamily="2" charset="2"/>
              <a:buChar char="Ø"/>
            </a:pPr>
            <a:r>
              <a:rPr lang="en-US" sz="1600" dirty="0">
                <a:latin typeface="Adobe Devanagari" panose="02040503050201020203" pitchFamily="18" charset="0"/>
                <a:cs typeface="Adobe Devanagari" panose="02040503050201020203" pitchFamily="18" charset="0"/>
              </a:rPr>
              <a:t>2,231 m perennial side channel</a:t>
            </a:r>
          </a:p>
          <a:p>
            <a:pPr marL="285750" indent="-285750">
              <a:buFont typeface="Wingdings" panose="05000000000000000000" pitchFamily="2" charset="2"/>
              <a:buChar char="Ø"/>
            </a:pPr>
            <a:r>
              <a:rPr lang="en-US" sz="1600" dirty="0">
                <a:latin typeface="Adobe Devanagari" panose="02040503050201020203" pitchFamily="18" charset="0"/>
                <a:cs typeface="Adobe Devanagari" panose="02040503050201020203" pitchFamily="18" charset="0"/>
              </a:rPr>
              <a:t>2410 m of high flow channels</a:t>
            </a:r>
          </a:p>
          <a:p>
            <a:pPr marL="285750" indent="-285750">
              <a:buFont typeface="Wingdings" panose="05000000000000000000" pitchFamily="2" charset="2"/>
              <a:buChar char="Ø"/>
            </a:pPr>
            <a:r>
              <a:rPr lang="en-US" sz="1600" dirty="0">
                <a:latin typeface="Adobe Devanagari" panose="02040503050201020203" pitchFamily="18" charset="0"/>
                <a:cs typeface="Adobe Devanagari" panose="02040503050201020203" pitchFamily="18" charset="0"/>
              </a:rPr>
              <a:t>1.65 km main channel length</a:t>
            </a:r>
          </a:p>
        </p:txBody>
      </p:sp>
      <p:sp>
        <p:nvSpPr>
          <p:cNvPr id="4" name="TextBox 3">
            <a:extLst>
              <a:ext uri="{FF2B5EF4-FFF2-40B4-BE49-F238E27FC236}">
                <a16:creationId xmlns="" xmlns:a16="http://schemas.microsoft.com/office/drawing/2014/main" id="{0831CA1B-17FE-4BCE-9341-E6D9FFFF010E}"/>
              </a:ext>
            </a:extLst>
          </p:cNvPr>
          <p:cNvSpPr txBox="1"/>
          <p:nvPr/>
        </p:nvSpPr>
        <p:spPr>
          <a:xfrm>
            <a:off x="76449" y="4943475"/>
            <a:ext cx="3505201" cy="181588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US" sz="1600" b="1" dirty="0">
                <a:latin typeface="Adobe Devanagari" panose="02040503050201020203" pitchFamily="18" charset="0"/>
                <a:cs typeface="Adobe Devanagari" panose="02040503050201020203" pitchFamily="18" charset="0"/>
              </a:rPr>
              <a:t>Pre-project July 2020</a:t>
            </a:r>
          </a:p>
          <a:p>
            <a:pPr marL="285750" indent="-285750">
              <a:buFont typeface="Wingdings" panose="05000000000000000000" pitchFamily="2" charset="2"/>
              <a:buChar char="Ø"/>
            </a:pPr>
            <a:r>
              <a:rPr lang="en-US" sz="1600" dirty="0">
                <a:latin typeface="Adobe Devanagari" panose="02040503050201020203" pitchFamily="18" charset="0"/>
                <a:cs typeface="Adobe Devanagari" panose="02040503050201020203" pitchFamily="18" charset="0"/>
              </a:rPr>
              <a:t>107 LWD (&gt;6m long &amp; 0.3m dia.)</a:t>
            </a:r>
          </a:p>
          <a:p>
            <a:pPr marL="285750" indent="-285750">
              <a:buFont typeface="Wingdings" panose="05000000000000000000" pitchFamily="2" charset="2"/>
              <a:buChar char="Ø"/>
            </a:pPr>
            <a:r>
              <a:rPr lang="en-US" sz="1600" dirty="0">
                <a:latin typeface="Adobe Devanagari" panose="02040503050201020203" pitchFamily="18" charset="0"/>
                <a:cs typeface="Adobe Devanagari" panose="02040503050201020203" pitchFamily="18" charset="0"/>
              </a:rPr>
              <a:t>43 pools (#)</a:t>
            </a:r>
          </a:p>
          <a:p>
            <a:pPr marL="285750" indent="-285750">
              <a:buFont typeface="Wingdings" panose="05000000000000000000" pitchFamily="2" charset="2"/>
              <a:buChar char="Ø"/>
            </a:pPr>
            <a:r>
              <a:rPr lang="en-US" sz="1600" dirty="0">
                <a:latin typeface="Adobe Devanagari" panose="02040503050201020203" pitchFamily="18" charset="0"/>
                <a:cs typeface="Adobe Devanagari" panose="02040503050201020203" pitchFamily="18" charset="0"/>
              </a:rPr>
              <a:t>1,956 </a:t>
            </a:r>
            <a:r>
              <a:rPr lang="en-US" sz="1600" dirty="0"/>
              <a:t>(m</a:t>
            </a:r>
            <a:r>
              <a:rPr lang="en-US" sz="1600" baseline="30000" dirty="0"/>
              <a:t>2</a:t>
            </a:r>
            <a:r>
              <a:rPr lang="en-US" sz="1600" dirty="0"/>
              <a:t>)</a:t>
            </a:r>
            <a:r>
              <a:rPr lang="en-US" sz="1600" dirty="0">
                <a:latin typeface="Adobe Devanagari" panose="02040503050201020203" pitchFamily="18" charset="0"/>
                <a:cs typeface="Adobe Devanagari" panose="02040503050201020203" pitchFamily="18" charset="0"/>
              </a:rPr>
              <a:t> pool area</a:t>
            </a:r>
          </a:p>
          <a:p>
            <a:pPr marL="285750" indent="-285750">
              <a:buFont typeface="Wingdings" panose="05000000000000000000" pitchFamily="2" charset="2"/>
              <a:buChar char="Ø"/>
            </a:pPr>
            <a:r>
              <a:rPr lang="en-US" sz="1600" dirty="0">
                <a:latin typeface="Adobe Devanagari" panose="02040503050201020203" pitchFamily="18" charset="0"/>
                <a:cs typeface="Adobe Devanagari" panose="02040503050201020203" pitchFamily="18" charset="0"/>
              </a:rPr>
              <a:t>474 m perennial side channel</a:t>
            </a:r>
          </a:p>
          <a:p>
            <a:pPr marL="285750" indent="-285750">
              <a:buFont typeface="Wingdings" panose="05000000000000000000" pitchFamily="2" charset="2"/>
              <a:buChar char="Ø"/>
            </a:pPr>
            <a:r>
              <a:rPr lang="en-US" sz="1600" dirty="0">
                <a:latin typeface="Adobe Devanagari" panose="02040503050201020203" pitchFamily="18" charset="0"/>
                <a:cs typeface="Adobe Devanagari" panose="02040503050201020203" pitchFamily="18" charset="0"/>
              </a:rPr>
              <a:t>669 m of high flow channels</a:t>
            </a:r>
          </a:p>
          <a:p>
            <a:pPr marL="285750" indent="-285750">
              <a:buFont typeface="Wingdings" panose="05000000000000000000" pitchFamily="2" charset="2"/>
              <a:buChar char="Ø"/>
            </a:pPr>
            <a:r>
              <a:rPr lang="en-US" sz="1600" dirty="0">
                <a:latin typeface="Adobe Devanagari" panose="02040503050201020203" pitchFamily="18" charset="0"/>
                <a:cs typeface="Adobe Devanagari" panose="02040503050201020203" pitchFamily="18" charset="0"/>
              </a:rPr>
              <a:t>1.51 km main channel length</a:t>
            </a:r>
          </a:p>
        </p:txBody>
      </p:sp>
      <p:cxnSp>
        <p:nvCxnSpPr>
          <p:cNvPr id="5" name="Straight Arrow Connector 4">
            <a:extLst>
              <a:ext uri="{FF2B5EF4-FFF2-40B4-BE49-F238E27FC236}">
                <a16:creationId xmlns="" xmlns:a16="http://schemas.microsoft.com/office/drawing/2014/main" id="{3F82AA05-12D2-4971-8E51-339A8EB4B734}"/>
              </a:ext>
            </a:extLst>
          </p:cNvPr>
          <p:cNvCxnSpPr>
            <a:cxnSpLocks/>
            <a:stCxn id="4" idx="3"/>
            <a:endCxn id="3" idx="1"/>
          </p:cNvCxnSpPr>
          <p:nvPr/>
        </p:nvCxnSpPr>
        <p:spPr>
          <a:xfrm>
            <a:off x="3581650" y="5851416"/>
            <a:ext cx="1066549" cy="0"/>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626276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 xmlns:a16="http://schemas.microsoft.com/office/drawing/2014/main" id="{38C01B94-751F-4B2A-B881-6DDC1F4CDDBB}"/>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20000"/>
                    </a14:imgEffect>
                  </a14:imgLayer>
                </a14:imgProps>
              </a:ext>
            </a:extLst>
          </a:blip>
          <a:stretch>
            <a:fillRect/>
          </a:stretch>
        </p:blipFill>
        <p:spPr>
          <a:xfrm>
            <a:off x="-112508" y="1"/>
            <a:ext cx="12304508" cy="6857999"/>
          </a:xfrm>
          <a:prstGeom prst="rect">
            <a:avLst/>
          </a:prstGeom>
        </p:spPr>
      </p:pic>
      <p:sp>
        <p:nvSpPr>
          <p:cNvPr id="5" name="Text Placeholder 3">
            <a:extLst>
              <a:ext uri="{FF2B5EF4-FFF2-40B4-BE49-F238E27FC236}">
                <a16:creationId xmlns="" xmlns:a16="http://schemas.microsoft.com/office/drawing/2014/main" id="{07B9B72D-F9B1-402C-BF0A-945C02C5DCCA}"/>
              </a:ext>
            </a:extLst>
          </p:cNvPr>
          <p:cNvSpPr txBox="1">
            <a:spLocks/>
          </p:cNvSpPr>
          <p:nvPr/>
        </p:nvSpPr>
        <p:spPr>
          <a:xfrm>
            <a:off x="98366" y="80907"/>
            <a:ext cx="3694316" cy="897281"/>
          </a:xfrm>
          <a:prstGeom prst="rect">
            <a:avLst/>
          </a:prstGeom>
          <a:solidFill>
            <a:schemeClr val="accent2">
              <a:lumMod val="75000"/>
              <a:alpha val="72000"/>
            </a:schemeClr>
          </a:solidFill>
        </p:spPr>
        <p:txBody>
          <a:bodyPr>
            <a:noAutofit/>
          </a:bodyPr>
          <a:lst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a:lstStyle>
          <a:p>
            <a:pPr marL="0" indent="0">
              <a:buNone/>
            </a:pPr>
            <a:r>
              <a:rPr lang="en-US" sz="3600" b="1" dirty="0"/>
              <a:t>Pre-Project 2020</a:t>
            </a:r>
          </a:p>
        </p:txBody>
      </p:sp>
    </p:spTree>
    <p:extLst>
      <p:ext uri="{BB962C8B-B14F-4D97-AF65-F5344CB8AC3E}">
        <p14:creationId xmlns:p14="http://schemas.microsoft.com/office/powerpoint/2010/main" val="316231458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4">
            <a:extLst>
              <a:ext uri="{FF2B5EF4-FFF2-40B4-BE49-F238E27FC236}">
                <a16:creationId xmlns="" xmlns:a16="http://schemas.microsoft.com/office/drawing/2014/main" id="{CCCCB3A7-26BD-412A-AFDD-B6F069823EA5}"/>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67851" y="1"/>
            <a:ext cx="12259851" cy="6858000"/>
          </a:xfrm>
          <a:prstGeom prst="rect">
            <a:avLst/>
          </a:prstGeom>
        </p:spPr>
      </p:pic>
      <p:sp>
        <p:nvSpPr>
          <p:cNvPr id="4" name="Text Placeholder 3">
            <a:extLst>
              <a:ext uri="{FF2B5EF4-FFF2-40B4-BE49-F238E27FC236}">
                <a16:creationId xmlns="" xmlns:a16="http://schemas.microsoft.com/office/drawing/2014/main" id="{B80A831A-F516-472C-B122-E333257B0216}"/>
              </a:ext>
            </a:extLst>
          </p:cNvPr>
          <p:cNvSpPr txBox="1">
            <a:spLocks/>
          </p:cNvSpPr>
          <p:nvPr/>
        </p:nvSpPr>
        <p:spPr>
          <a:xfrm>
            <a:off x="98366" y="80907"/>
            <a:ext cx="3912525" cy="897281"/>
          </a:xfrm>
          <a:prstGeom prst="rect">
            <a:avLst/>
          </a:prstGeom>
          <a:solidFill>
            <a:schemeClr val="accent2">
              <a:lumMod val="75000"/>
              <a:alpha val="72000"/>
            </a:schemeClr>
          </a:solidFill>
        </p:spPr>
        <p:txBody>
          <a:bodyPr>
            <a:noAutofit/>
          </a:bodyPr>
          <a:lst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a:lstStyle>
          <a:p>
            <a:pPr marL="0" indent="0">
              <a:buNone/>
            </a:pPr>
            <a:r>
              <a:rPr lang="en-US" sz="3600" b="1" dirty="0"/>
              <a:t>Post-Project 2021</a:t>
            </a:r>
          </a:p>
        </p:txBody>
      </p:sp>
    </p:spTree>
    <p:extLst>
      <p:ext uri="{BB962C8B-B14F-4D97-AF65-F5344CB8AC3E}">
        <p14:creationId xmlns:p14="http://schemas.microsoft.com/office/powerpoint/2010/main" val="34161715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 xmlns:a16="http://schemas.microsoft.com/office/drawing/2014/main" id="{681D9888-795E-4764-9430-E753E813631F}"/>
              </a:ext>
            </a:extLst>
          </p:cNvPr>
          <p:cNvPicPr>
            <a:picLocks noChangeAspect="1"/>
          </p:cNvPicPr>
          <p:nvPr/>
        </p:nvPicPr>
        <p:blipFill>
          <a:blip r:embed="rId3"/>
          <a:stretch>
            <a:fillRect/>
          </a:stretch>
        </p:blipFill>
        <p:spPr>
          <a:xfrm>
            <a:off x="90763" y="6169249"/>
            <a:ext cx="2814362" cy="575927"/>
          </a:xfrm>
          <a:prstGeom prst="rect">
            <a:avLst/>
          </a:prstGeom>
        </p:spPr>
      </p:pic>
      <p:sp>
        <p:nvSpPr>
          <p:cNvPr id="4" name="TextBox 3">
            <a:extLst>
              <a:ext uri="{FF2B5EF4-FFF2-40B4-BE49-F238E27FC236}">
                <a16:creationId xmlns="" xmlns:a16="http://schemas.microsoft.com/office/drawing/2014/main" id="{FD016631-86B4-40F2-B6F8-7A80D7116C19}"/>
              </a:ext>
            </a:extLst>
          </p:cNvPr>
          <p:cNvSpPr txBox="1"/>
          <p:nvPr/>
        </p:nvSpPr>
        <p:spPr>
          <a:xfrm>
            <a:off x="90763" y="112824"/>
            <a:ext cx="7347284" cy="646331"/>
          </a:xfrm>
          <a:prstGeom prst="rect">
            <a:avLst/>
          </a:prstGeom>
          <a:noFill/>
        </p:spPr>
        <p:txBody>
          <a:bodyPr wrap="square" rtlCol="0">
            <a:spAutoFit/>
          </a:bodyPr>
          <a:lstStyle/>
          <a:p>
            <a:r>
              <a:rPr lang="en-US" sz="3600" dirty="0">
                <a:solidFill>
                  <a:schemeClr val="bg1"/>
                </a:solidFill>
                <a:latin typeface="+mj-lt"/>
              </a:rPr>
              <a:t>HEC-RAS 2D Hydraulic Modeling</a:t>
            </a:r>
          </a:p>
        </p:txBody>
      </p:sp>
      <p:sp>
        <p:nvSpPr>
          <p:cNvPr id="5" name="TextBox 4">
            <a:extLst>
              <a:ext uri="{FF2B5EF4-FFF2-40B4-BE49-F238E27FC236}">
                <a16:creationId xmlns="" xmlns:a16="http://schemas.microsoft.com/office/drawing/2014/main" id="{94CFBE1C-BC58-4C99-990B-2F6A97A2316B}"/>
              </a:ext>
            </a:extLst>
          </p:cNvPr>
          <p:cNvSpPr txBox="1"/>
          <p:nvPr/>
        </p:nvSpPr>
        <p:spPr>
          <a:xfrm>
            <a:off x="298244" y="963655"/>
            <a:ext cx="7650325" cy="5078313"/>
          </a:xfrm>
          <a:prstGeom prst="rect">
            <a:avLst/>
          </a:prstGeom>
          <a:noFill/>
        </p:spPr>
        <p:txBody>
          <a:bodyPr wrap="square" rtlCol="0">
            <a:spAutoFit/>
          </a:bodyPr>
          <a:lstStyle/>
          <a:p>
            <a:pPr marL="342900" indent="-342900">
              <a:buFont typeface="Arial" panose="020B0604020202020204" pitchFamily="34" charset="0"/>
              <a:buChar char="•"/>
            </a:pPr>
            <a:r>
              <a:rPr lang="en-US" dirty="0">
                <a:solidFill>
                  <a:schemeClr val="bg1"/>
                </a:solidFill>
                <a:latin typeface="+mj-lt"/>
              </a:rPr>
              <a:t>Hydraulic Engineering Center – River Analysis System (HEC-RAS)</a:t>
            </a:r>
          </a:p>
          <a:p>
            <a:endParaRPr lang="en-US" dirty="0">
              <a:solidFill>
                <a:schemeClr val="bg1"/>
              </a:solidFill>
              <a:latin typeface="+mj-lt"/>
            </a:endParaRPr>
          </a:p>
          <a:p>
            <a:pPr marL="285750" indent="-285750">
              <a:buFont typeface="Arial" panose="020B0604020202020204" pitchFamily="34" charset="0"/>
              <a:buChar char="•"/>
            </a:pPr>
            <a:r>
              <a:rPr lang="en-US" dirty="0">
                <a:solidFill>
                  <a:schemeClr val="bg1"/>
                </a:solidFill>
                <a:latin typeface="+mj-lt"/>
              </a:rPr>
              <a:t> Publicly available and produced by the US Army Corps of Engineers</a:t>
            </a:r>
          </a:p>
          <a:p>
            <a:endParaRPr lang="en-US" dirty="0">
              <a:solidFill>
                <a:schemeClr val="bg1"/>
              </a:solidFill>
              <a:latin typeface="+mj-lt"/>
            </a:endParaRPr>
          </a:p>
          <a:p>
            <a:pPr marL="285750" indent="-285750">
              <a:buFont typeface="Arial" panose="020B0604020202020204" pitchFamily="34" charset="0"/>
              <a:buChar char="•"/>
            </a:pPr>
            <a:r>
              <a:rPr lang="en-US" dirty="0">
                <a:solidFill>
                  <a:srgbClr val="000000"/>
                </a:solidFill>
                <a:latin typeface="+mj-lt"/>
              </a:rPr>
              <a:t> HEC-RAS is used on flood-study and river engineering projects world-wide.</a:t>
            </a:r>
            <a:endParaRPr lang="en-US" dirty="0">
              <a:solidFill>
                <a:schemeClr val="bg1"/>
              </a:solidFill>
              <a:latin typeface="+mj-lt"/>
            </a:endParaRPr>
          </a:p>
          <a:p>
            <a:endParaRPr lang="en-US" dirty="0">
              <a:solidFill>
                <a:schemeClr val="bg1"/>
              </a:solidFill>
              <a:latin typeface="+mj-lt"/>
            </a:endParaRPr>
          </a:p>
          <a:p>
            <a:pPr marL="342900" indent="-342900">
              <a:buFont typeface="Arial" panose="020B0604020202020204" pitchFamily="34" charset="0"/>
              <a:buChar char="•"/>
            </a:pPr>
            <a:r>
              <a:rPr lang="en-US" b="0" i="0" dirty="0">
                <a:solidFill>
                  <a:srgbClr val="000000"/>
                </a:solidFill>
                <a:effectLst/>
                <a:latin typeface="+mj-lt"/>
              </a:rPr>
              <a:t>This software allows the user to perform one-dimensional steady flow, one and two-dimensional unsteady flow calculations, sediment transport/mobile bed computations, and water temperature/water quality modeling.</a:t>
            </a:r>
          </a:p>
          <a:p>
            <a:pPr marL="342900" indent="-342900">
              <a:buFont typeface="Arial" panose="020B0604020202020204" pitchFamily="34" charset="0"/>
              <a:buChar char="•"/>
            </a:pPr>
            <a:endParaRPr lang="en-US" dirty="0">
              <a:solidFill>
                <a:srgbClr val="000000"/>
              </a:solidFill>
              <a:latin typeface="+mj-lt"/>
            </a:endParaRPr>
          </a:p>
          <a:p>
            <a:r>
              <a:rPr lang="en-US" b="0" i="0" u="sng" dirty="0">
                <a:solidFill>
                  <a:srgbClr val="000000"/>
                </a:solidFill>
                <a:effectLst/>
                <a:latin typeface="+mj-lt"/>
              </a:rPr>
              <a:t>Hydraulic Model Inputs:</a:t>
            </a:r>
            <a:endParaRPr lang="en-US" u="sng" dirty="0">
              <a:solidFill>
                <a:srgbClr val="000000"/>
              </a:solidFill>
              <a:latin typeface="+mj-lt"/>
            </a:endParaRPr>
          </a:p>
          <a:p>
            <a:pPr marL="285750" indent="-285750">
              <a:buFont typeface="Arial" panose="020B0604020202020204" pitchFamily="34" charset="0"/>
              <a:buChar char="•"/>
            </a:pPr>
            <a:r>
              <a:rPr lang="en-US" b="0" i="0" dirty="0">
                <a:solidFill>
                  <a:srgbClr val="000000"/>
                </a:solidFill>
                <a:effectLst/>
                <a:latin typeface="+mj-lt"/>
              </a:rPr>
              <a:t>Topographic/</a:t>
            </a:r>
            <a:r>
              <a:rPr lang="en-US" dirty="0">
                <a:solidFill>
                  <a:srgbClr val="000000"/>
                </a:solidFill>
                <a:latin typeface="+mj-lt"/>
              </a:rPr>
              <a:t>b</a:t>
            </a:r>
            <a:r>
              <a:rPr lang="en-US" b="0" i="0" dirty="0">
                <a:solidFill>
                  <a:srgbClr val="000000"/>
                </a:solidFill>
                <a:effectLst/>
                <a:latin typeface="+mj-lt"/>
              </a:rPr>
              <a:t>athymetric surface data (e.g. LIDAR)</a:t>
            </a:r>
          </a:p>
          <a:p>
            <a:pPr marL="285750" indent="-285750">
              <a:buFont typeface="Arial" panose="020B0604020202020204" pitchFamily="34" charset="0"/>
              <a:buChar char="•"/>
            </a:pPr>
            <a:r>
              <a:rPr lang="en-US" dirty="0">
                <a:solidFill>
                  <a:srgbClr val="000000"/>
                </a:solidFill>
                <a:latin typeface="+mj-lt"/>
              </a:rPr>
              <a:t>Flow input time-series</a:t>
            </a:r>
          </a:p>
          <a:p>
            <a:pPr marL="285750" indent="-285750">
              <a:buFont typeface="Arial" panose="020B0604020202020204" pitchFamily="34" charset="0"/>
              <a:buChar char="•"/>
            </a:pPr>
            <a:r>
              <a:rPr lang="en-US" b="0" i="0" dirty="0">
                <a:solidFill>
                  <a:srgbClr val="000000"/>
                </a:solidFill>
                <a:effectLst/>
                <a:latin typeface="+mj-lt"/>
              </a:rPr>
              <a:t>Landcover (Manning’s n)</a:t>
            </a:r>
          </a:p>
          <a:p>
            <a:pPr marL="285750" indent="-285750">
              <a:buFont typeface="Arial" panose="020B0604020202020204" pitchFamily="34" charset="0"/>
              <a:buChar char="•"/>
            </a:pPr>
            <a:r>
              <a:rPr lang="en-US" dirty="0">
                <a:solidFill>
                  <a:srgbClr val="000000"/>
                </a:solidFill>
                <a:latin typeface="+mj-lt"/>
              </a:rPr>
              <a:t>Structure Geometry (e.g. bridges, culverts, etc.)</a:t>
            </a:r>
          </a:p>
          <a:p>
            <a:pPr marL="285750" indent="-285750">
              <a:buFont typeface="Arial" panose="020B0604020202020204" pitchFamily="34" charset="0"/>
              <a:buChar char="•"/>
            </a:pPr>
            <a:r>
              <a:rPr lang="en-US" dirty="0">
                <a:solidFill>
                  <a:srgbClr val="000000"/>
                </a:solidFill>
                <a:latin typeface="+mj-lt"/>
              </a:rPr>
              <a:t>2D Mesh</a:t>
            </a:r>
          </a:p>
          <a:p>
            <a:endParaRPr lang="en-US" b="0" i="0" dirty="0">
              <a:solidFill>
                <a:srgbClr val="000000"/>
              </a:solidFill>
              <a:effectLst/>
              <a:latin typeface="+mj-lt"/>
            </a:endParaRPr>
          </a:p>
          <a:p>
            <a:pPr marL="342900" indent="-342900">
              <a:buFont typeface="Arial" panose="020B0604020202020204" pitchFamily="34" charset="0"/>
              <a:buChar char="•"/>
            </a:pPr>
            <a:endParaRPr lang="en-US" dirty="0">
              <a:solidFill>
                <a:srgbClr val="000000"/>
              </a:solidFill>
              <a:latin typeface="+mj-lt"/>
            </a:endParaRPr>
          </a:p>
        </p:txBody>
      </p:sp>
      <p:pic>
        <p:nvPicPr>
          <p:cNvPr id="8" name="Picture 7">
            <a:extLst>
              <a:ext uri="{FF2B5EF4-FFF2-40B4-BE49-F238E27FC236}">
                <a16:creationId xmlns="" xmlns:a16="http://schemas.microsoft.com/office/drawing/2014/main" id="{07B32E95-6BD2-4EC5-B9A6-2FD61D3F4C02}"/>
              </a:ext>
            </a:extLst>
          </p:cNvPr>
          <p:cNvPicPr>
            <a:picLocks noChangeAspect="1"/>
          </p:cNvPicPr>
          <p:nvPr/>
        </p:nvPicPr>
        <p:blipFill>
          <a:blip r:embed="rId4"/>
          <a:stretch>
            <a:fillRect/>
          </a:stretch>
        </p:blipFill>
        <p:spPr>
          <a:xfrm rot="5400000">
            <a:off x="6736933" y="1444488"/>
            <a:ext cx="6652826" cy="3989504"/>
          </a:xfrm>
          <a:prstGeom prst="rect">
            <a:avLst/>
          </a:prstGeom>
        </p:spPr>
      </p:pic>
      <p:pic>
        <p:nvPicPr>
          <p:cNvPr id="10" name="Picture 9">
            <a:extLst>
              <a:ext uri="{FF2B5EF4-FFF2-40B4-BE49-F238E27FC236}">
                <a16:creationId xmlns="" xmlns:a16="http://schemas.microsoft.com/office/drawing/2014/main" id="{F99C4B2D-22BC-4DE3-99FE-BECCFEA42571}"/>
              </a:ext>
            </a:extLst>
          </p:cNvPr>
          <p:cNvPicPr>
            <a:picLocks noChangeAspect="1"/>
          </p:cNvPicPr>
          <p:nvPr/>
        </p:nvPicPr>
        <p:blipFill>
          <a:blip r:embed="rId5"/>
          <a:stretch>
            <a:fillRect/>
          </a:stretch>
        </p:blipFill>
        <p:spPr>
          <a:xfrm>
            <a:off x="7409198" y="638375"/>
            <a:ext cx="3989504" cy="991474"/>
          </a:xfrm>
          <a:prstGeom prst="rect">
            <a:avLst/>
          </a:prstGeom>
        </p:spPr>
      </p:pic>
    </p:spTree>
    <p:extLst>
      <p:ext uri="{BB962C8B-B14F-4D97-AF65-F5344CB8AC3E}">
        <p14:creationId xmlns:p14="http://schemas.microsoft.com/office/powerpoint/2010/main" val="1733265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indoor, bed, laying, blanket&#10;&#10;Description automatically generated">
            <a:extLst>
              <a:ext uri="{FF2B5EF4-FFF2-40B4-BE49-F238E27FC236}">
                <a16:creationId xmlns="" xmlns:a16="http://schemas.microsoft.com/office/drawing/2014/main" id="{EA3EE322-2A1F-42D9-9371-5A1BD975C2A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30769"/>
            <a:ext cx="12168796" cy="7088769"/>
          </a:xfrm>
          <a:prstGeom prst="rect">
            <a:avLst/>
          </a:prstGeom>
        </p:spPr>
      </p:pic>
      <p:sp>
        <p:nvSpPr>
          <p:cNvPr id="6" name="TextBox 5">
            <a:extLst>
              <a:ext uri="{FF2B5EF4-FFF2-40B4-BE49-F238E27FC236}">
                <a16:creationId xmlns="" xmlns:a16="http://schemas.microsoft.com/office/drawing/2014/main" id="{1ECE6A82-866C-4A2D-86F4-F3C7350B5C6E}"/>
              </a:ext>
            </a:extLst>
          </p:cNvPr>
          <p:cNvSpPr txBox="1"/>
          <p:nvPr/>
        </p:nvSpPr>
        <p:spPr>
          <a:xfrm>
            <a:off x="1623033" y="5643634"/>
            <a:ext cx="2758997" cy="300082"/>
          </a:xfrm>
          <a:prstGeom prst="rect">
            <a:avLst/>
          </a:prstGeom>
          <a:noFill/>
        </p:spPr>
        <p:txBody>
          <a:bodyPr wrap="square" rtlCol="0">
            <a:spAutoFit/>
          </a:bodyPr>
          <a:lstStyle/>
          <a:p>
            <a:r>
              <a:rPr lang="en-US" sz="1350" u="sng" dirty="0"/>
              <a:t>Post-project 25-year velocities</a:t>
            </a:r>
          </a:p>
        </p:txBody>
      </p:sp>
      <p:sp>
        <p:nvSpPr>
          <p:cNvPr id="9" name="TextBox 8">
            <a:extLst>
              <a:ext uri="{FF2B5EF4-FFF2-40B4-BE49-F238E27FC236}">
                <a16:creationId xmlns="" xmlns:a16="http://schemas.microsoft.com/office/drawing/2014/main" id="{15384EBD-10D8-46B7-BC11-3A91127E4046}"/>
              </a:ext>
            </a:extLst>
          </p:cNvPr>
          <p:cNvSpPr txBox="1"/>
          <p:nvPr/>
        </p:nvSpPr>
        <p:spPr>
          <a:xfrm rot="5130452">
            <a:off x="9292529" y="1427519"/>
            <a:ext cx="1303012" cy="276999"/>
          </a:xfrm>
          <a:prstGeom prst="rect">
            <a:avLst/>
          </a:prstGeom>
          <a:noFill/>
        </p:spPr>
        <p:txBody>
          <a:bodyPr wrap="square" rtlCol="0">
            <a:spAutoFit/>
          </a:bodyPr>
          <a:lstStyle/>
          <a:p>
            <a:r>
              <a:rPr lang="en-US" sz="1200" b="1" dirty="0"/>
              <a:t>Kings Grade Rd</a:t>
            </a:r>
          </a:p>
        </p:txBody>
      </p:sp>
      <p:sp>
        <p:nvSpPr>
          <p:cNvPr id="7" name="TextBox 6">
            <a:extLst>
              <a:ext uri="{FF2B5EF4-FFF2-40B4-BE49-F238E27FC236}">
                <a16:creationId xmlns="" xmlns:a16="http://schemas.microsoft.com/office/drawing/2014/main" id="{8A3961D5-DBD0-421D-8B0E-B70F3E760C1B}"/>
              </a:ext>
            </a:extLst>
          </p:cNvPr>
          <p:cNvSpPr txBox="1"/>
          <p:nvPr/>
        </p:nvSpPr>
        <p:spPr>
          <a:xfrm>
            <a:off x="95250" y="6491243"/>
            <a:ext cx="3426865" cy="300082"/>
          </a:xfrm>
          <a:prstGeom prst="rect">
            <a:avLst/>
          </a:prstGeom>
          <a:noFill/>
        </p:spPr>
        <p:txBody>
          <a:bodyPr wrap="square" rtlCol="0">
            <a:spAutoFit/>
          </a:bodyPr>
          <a:lstStyle/>
          <a:p>
            <a:r>
              <a:rPr lang="en-US" sz="1350" u="sng" dirty="0">
                <a:solidFill>
                  <a:schemeClr val="bg1"/>
                </a:solidFill>
              </a:rPr>
              <a:t>Modeled velocities during a 25-year event.</a:t>
            </a:r>
          </a:p>
        </p:txBody>
      </p:sp>
    </p:spTree>
    <p:extLst>
      <p:ext uri="{BB962C8B-B14F-4D97-AF65-F5344CB8AC3E}">
        <p14:creationId xmlns:p14="http://schemas.microsoft.com/office/powerpoint/2010/main" val="27929299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 xmlns:a16="http://schemas.microsoft.com/office/drawing/2014/main" id="{8AB31836-2BF5-4154-BF45-C7BD850AB557}"/>
              </a:ext>
            </a:extLst>
          </p:cNvPr>
          <p:cNvPicPr>
            <a:picLocks noChangeAspect="1"/>
          </p:cNvPicPr>
          <p:nvPr/>
        </p:nvPicPr>
        <p:blipFill rotWithShape="1">
          <a:blip r:embed="rId3"/>
          <a:srcRect t="13143"/>
          <a:stretch/>
        </p:blipFill>
        <p:spPr>
          <a:xfrm>
            <a:off x="0" y="-103517"/>
            <a:ext cx="12192000" cy="6856730"/>
          </a:xfrm>
          <a:prstGeom prst="rect">
            <a:avLst/>
          </a:prstGeom>
        </p:spPr>
      </p:pic>
      <p:sp>
        <p:nvSpPr>
          <p:cNvPr id="8" name="TextBox 7">
            <a:extLst>
              <a:ext uri="{FF2B5EF4-FFF2-40B4-BE49-F238E27FC236}">
                <a16:creationId xmlns="" xmlns:a16="http://schemas.microsoft.com/office/drawing/2014/main" id="{098E1781-3EB7-4F3B-A9FA-7BEE1909EDD8}"/>
              </a:ext>
            </a:extLst>
          </p:cNvPr>
          <p:cNvSpPr txBox="1"/>
          <p:nvPr/>
        </p:nvSpPr>
        <p:spPr>
          <a:xfrm>
            <a:off x="59797" y="6475652"/>
            <a:ext cx="3636909" cy="300082"/>
          </a:xfrm>
          <a:prstGeom prst="rect">
            <a:avLst/>
          </a:prstGeom>
          <a:noFill/>
        </p:spPr>
        <p:txBody>
          <a:bodyPr wrap="square" rtlCol="0">
            <a:spAutoFit/>
          </a:bodyPr>
          <a:lstStyle/>
          <a:p>
            <a:r>
              <a:rPr lang="en-US" sz="1350" u="sng" dirty="0">
                <a:solidFill>
                  <a:schemeClr val="bg1"/>
                </a:solidFill>
              </a:rPr>
              <a:t>Post-project increase in base-flow wetted area.</a:t>
            </a:r>
          </a:p>
        </p:txBody>
      </p:sp>
      <p:sp>
        <p:nvSpPr>
          <p:cNvPr id="11" name="Oval 10">
            <a:extLst>
              <a:ext uri="{FF2B5EF4-FFF2-40B4-BE49-F238E27FC236}">
                <a16:creationId xmlns="" xmlns:a16="http://schemas.microsoft.com/office/drawing/2014/main" id="{47509649-098F-40CF-8A47-FDD6F9A12E87}"/>
              </a:ext>
            </a:extLst>
          </p:cNvPr>
          <p:cNvSpPr/>
          <p:nvPr/>
        </p:nvSpPr>
        <p:spPr>
          <a:xfrm>
            <a:off x="2747226" y="1985166"/>
            <a:ext cx="288421" cy="276999"/>
          </a:xfrm>
          <a:prstGeom prst="ellipse">
            <a:avLst/>
          </a:prstGeom>
          <a:noFill/>
          <a:ln w="19050"/>
        </p:spPr>
        <p:style>
          <a:lnRef idx="2">
            <a:schemeClr val="accent4"/>
          </a:lnRef>
          <a:fillRef idx="1">
            <a:schemeClr val="lt1"/>
          </a:fillRef>
          <a:effectRef idx="0">
            <a:schemeClr val="accent4"/>
          </a:effectRef>
          <a:fontRef idx="minor">
            <a:schemeClr val="dk1"/>
          </a:fontRef>
        </p:style>
        <p:txBody>
          <a:bodyPr rtlCol="0" anchor="ctr"/>
          <a:lstStyle/>
          <a:p>
            <a:pPr algn="ctr"/>
            <a:endParaRPr lang="en-US" sz="1350"/>
          </a:p>
        </p:txBody>
      </p:sp>
      <p:pic>
        <p:nvPicPr>
          <p:cNvPr id="13" name="Picture 12" descr="A picture containing tree, outdoor, forest, plant&#10;&#10;Description automatically generated">
            <a:extLst>
              <a:ext uri="{FF2B5EF4-FFF2-40B4-BE49-F238E27FC236}">
                <a16:creationId xmlns="" xmlns:a16="http://schemas.microsoft.com/office/drawing/2014/main" id="{183E6DA8-0087-425F-B947-47EF8562807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730311" y="717743"/>
            <a:ext cx="3428925" cy="2285949"/>
          </a:xfrm>
          <a:prstGeom prst="rect">
            <a:avLst/>
          </a:prstGeom>
        </p:spPr>
        <p:style>
          <a:lnRef idx="2">
            <a:schemeClr val="accent4"/>
          </a:lnRef>
          <a:fillRef idx="1">
            <a:schemeClr val="lt1"/>
          </a:fillRef>
          <a:effectRef idx="0">
            <a:schemeClr val="accent4"/>
          </a:effectRef>
          <a:fontRef idx="minor">
            <a:schemeClr val="dk1"/>
          </a:fontRef>
        </p:style>
      </p:pic>
      <p:cxnSp>
        <p:nvCxnSpPr>
          <p:cNvPr id="15" name="Straight Connector 14">
            <a:extLst>
              <a:ext uri="{FF2B5EF4-FFF2-40B4-BE49-F238E27FC236}">
                <a16:creationId xmlns="" xmlns:a16="http://schemas.microsoft.com/office/drawing/2014/main" id="{26FAF20E-39A0-42AB-8AB2-EEC3643F225E}"/>
              </a:ext>
            </a:extLst>
          </p:cNvPr>
          <p:cNvCxnSpPr>
            <a:cxnSpLocks/>
            <a:endCxn id="11" idx="6"/>
          </p:cNvCxnSpPr>
          <p:nvPr/>
        </p:nvCxnSpPr>
        <p:spPr>
          <a:xfrm flipH="1" flipV="1">
            <a:off x="3035647" y="2123666"/>
            <a:ext cx="4694664" cy="880026"/>
          </a:xfrm>
          <a:prstGeom prst="line">
            <a:avLst/>
          </a:prstGeom>
        </p:spPr>
        <p:style>
          <a:lnRef idx="1">
            <a:schemeClr val="accent4"/>
          </a:lnRef>
          <a:fillRef idx="0">
            <a:schemeClr val="accent4"/>
          </a:fillRef>
          <a:effectRef idx="0">
            <a:schemeClr val="accent4"/>
          </a:effectRef>
          <a:fontRef idx="minor">
            <a:schemeClr val="tx1"/>
          </a:fontRef>
        </p:style>
      </p:cxnSp>
      <p:pic>
        <p:nvPicPr>
          <p:cNvPr id="17" name="Picture 16" descr="A picture containing outdoor, tree, ground, grass&#10;&#10;Description automatically generated">
            <a:extLst>
              <a:ext uri="{FF2B5EF4-FFF2-40B4-BE49-F238E27FC236}">
                <a16:creationId xmlns="" xmlns:a16="http://schemas.microsoft.com/office/drawing/2014/main" id="{25543D4A-BB0D-4AD7-B6C7-694FCB6AFA0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64089" y="3725181"/>
            <a:ext cx="3636909" cy="2424605"/>
          </a:xfrm>
          <a:prstGeom prst="rect">
            <a:avLst/>
          </a:prstGeom>
        </p:spPr>
        <p:style>
          <a:lnRef idx="2">
            <a:schemeClr val="accent2"/>
          </a:lnRef>
          <a:fillRef idx="1">
            <a:schemeClr val="lt1"/>
          </a:fillRef>
          <a:effectRef idx="0">
            <a:schemeClr val="accent2"/>
          </a:effectRef>
          <a:fontRef idx="minor">
            <a:schemeClr val="dk1"/>
          </a:fontRef>
        </p:style>
      </p:pic>
      <p:sp>
        <p:nvSpPr>
          <p:cNvPr id="18" name="Oval 17">
            <a:extLst>
              <a:ext uri="{FF2B5EF4-FFF2-40B4-BE49-F238E27FC236}">
                <a16:creationId xmlns="" xmlns:a16="http://schemas.microsoft.com/office/drawing/2014/main" id="{D90D5B6A-4040-4C74-93FE-6823B290AD55}"/>
              </a:ext>
            </a:extLst>
          </p:cNvPr>
          <p:cNvSpPr/>
          <p:nvPr/>
        </p:nvSpPr>
        <p:spPr>
          <a:xfrm>
            <a:off x="2478067" y="2582207"/>
            <a:ext cx="763934" cy="489331"/>
          </a:xfrm>
          <a:prstGeom prst="ellipse">
            <a:avLst/>
          </a:prstGeom>
          <a:noFill/>
          <a:ln w="19050"/>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350"/>
          </a:p>
        </p:txBody>
      </p:sp>
      <p:cxnSp>
        <p:nvCxnSpPr>
          <p:cNvPr id="20" name="Straight Connector 19">
            <a:extLst>
              <a:ext uri="{FF2B5EF4-FFF2-40B4-BE49-F238E27FC236}">
                <a16:creationId xmlns="" xmlns:a16="http://schemas.microsoft.com/office/drawing/2014/main" id="{6B099E2C-ADCD-45F6-99C0-DCF79C1E56A5}"/>
              </a:ext>
            </a:extLst>
          </p:cNvPr>
          <p:cNvCxnSpPr>
            <a:cxnSpLocks/>
            <a:stCxn id="18" idx="4"/>
            <a:endCxn id="17" idx="0"/>
          </p:cNvCxnSpPr>
          <p:nvPr/>
        </p:nvCxnSpPr>
        <p:spPr>
          <a:xfrm flipH="1">
            <a:off x="2382544" y="3071538"/>
            <a:ext cx="477490" cy="653643"/>
          </a:xfrm>
          <a:prstGeom prst="line">
            <a:avLst/>
          </a:prstGeom>
        </p:spPr>
        <p:style>
          <a:lnRef idx="1">
            <a:schemeClr val="accent2"/>
          </a:lnRef>
          <a:fillRef idx="0">
            <a:schemeClr val="accent2"/>
          </a:fillRef>
          <a:effectRef idx="0">
            <a:schemeClr val="accent2"/>
          </a:effectRef>
          <a:fontRef idx="minor">
            <a:schemeClr val="tx1"/>
          </a:fontRef>
        </p:style>
      </p:cxnSp>
      <p:pic>
        <p:nvPicPr>
          <p:cNvPr id="26" name="Picture 25">
            <a:extLst>
              <a:ext uri="{FF2B5EF4-FFF2-40B4-BE49-F238E27FC236}">
                <a16:creationId xmlns="" xmlns:a16="http://schemas.microsoft.com/office/drawing/2014/main" id="{9D3FE811-0D84-4C22-890C-9029AE628B50}"/>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contrast="40000"/>
                    </a14:imgEffect>
                  </a14:imgLayer>
                </a14:imgProps>
              </a:ext>
            </a:extLst>
          </a:blip>
          <a:stretch>
            <a:fillRect/>
          </a:stretch>
        </p:blipFill>
        <p:spPr>
          <a:xfrm>
            <a:off x="3416221" y="82266"/>
            <a:ext cx="3401365" cy="1886842"/>
          </a:xfrm>
          <a:prstGeom prst="rect">
            <a:avLst/>
          </a:prstGeom>
          <a:ln>
            <a:solidFill>
              <a:srgbClr val="A80891"/>
            </a:solidFill>
          </a:ln>
        </p:spPr>
        <p:style>
          <a:lnRef idx="2">
            <a:schemeClr val="accent4"/>
          </a:lnRef>
          <a:fillRef idx="1">
            <a:schemeClr val="lt1"/>
          </a:fillRef>
          <a:effectRef idx="0">
            <a:schemeClr val="accent4"/>
          </a:effectRef>
          <a:fontRef idx="minor">
            <a:schemeClr val="dk1"/>
          </a:fontRef>
        </p:style>
      </p:pic>
      <p:sp>
        <p:nvSpPr>
          <p:cNvPr id="27" name="Oval 26">
            <a:extLst>
              <a:ext uri="{FF2B5EF4-FFF2-40B4-BE49-F238E27FC236}">
                <a16:creationId xmlns="" xmlns:a16="http://schemas.microsoft.com/office/drawing/2014/main" id="{33000EF9-BF52-4751-AD71-B9241BF54413}"/>
              </a:ext>
            </a:extLst>
          </p:cNvPr>
          <p:cNvSpPr/>
          <p:nvPr/>
        </p:nvSpPr>
        <p:spPr>
          <a:xfrm>
            <a:off x="1626175" y="1860718"/>
            <a:ext cx="339437" cy="300840"/>
          </a:xfrm>
          <a:prstGeom prst="ellipse">
            <a:avLst/>
          </a:prstGeom>
          <a:noFill/>
          <a:ln w="19050">
            <a:solidFill>
              <a:srgbClr val="A8089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highlight>
                <a:srgbClr val="FF00FF"/>
              </a:highlight>
            </a:endParaRPr>
          </a:p>
        </p:txBody>
      </p:sp>
      <p:cxnSp>
        <p:nvCxnSpPr>
          <p:cNvPr id="29" name="Straight Connector 28">
            <a:extLst>
              <a:ext uri="{FF2B5EF4-FFF2-40B4-BE49-F238E27FC236}">
                <a16:creationId xmlns="" xmlns:a16="http://schemas.microsoft.com/office/drawing/2014/main" id="{01712E90-BCC8-4E81-B61A-49E1032F8FF8}"/>
              </a:ext>
            </a:extLst>
          </p:cNvPr>
          <p:cNvCxnSpPr>
            <a:cxnSpLocks/>
            <a:stCxn id="26" idx="1"/>
            <a:endCxn id="27" idx="0"/>
          </p:cNvCxnSpPr>
          <p:nvPr/>
        </p:nvCxnSpPr>
        <p:spPr>
          <a:xfrm flipH="1">
            <a:off x="1795894" y="1025687"/>
            <a:ext cx="1620327" cy="835031"/>
          </a:xfrm>
          <a:prstGeom prst="line">
            <a:avLst/>
          </a:prstGeom>
          <a:ln>
            <a:solidFill>
              <a:srgbClr val="A8089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55146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 xmlns:a16="http://schemas.microsoft.com/office/drawing/2014/main" id="{6DF87D2C-44EB-4444-A590-F25F93A7241B}"/>
              </a:ext>
            </a:extLst>
          </p:cNvPr>
          <p:cNvPicPr>
            <a:picLocks noChangeAspect="1"/>
          </p:cNvPicPr>
          <p:nvPr/>
        </p:nvPicPr>
        <p:blipFill rotWithShape="1">
          <a:blip r:embed="rId3"/>
          <a:srcRect t="7787" b="1"/>
          <a:stretch/>
        </p:blipFill>
        <p:spPr>
          <a:xfrm>
            <a:off x="0" y="0"/>
            <a:ext cx="12192000" cy="6858000"/>
          </a:xfrm>
          <a:prstGeom prst="rect">
            <a:avLst/>
          </a:prstGeom>
        </p:spPr>
      </p:pic>
      <p:sp>
        <p:nvSpPr>
          <p:cNvPr id="7" name="Callout: Line 6">
            <a:extLst>
              <a:ext uri="{FF2B5EF4-FFF2-40B4-BE49-F238E27FC236}">
                <a16:creationId xmlns="" xmlns:a16="http://schemas.microsoft.com/office/drawing/2014/main" id="{41658D57-9A51-4D33-B18C-7B2C6EC966DA}"/>
              </a:ext>
            </a:extLst>
          </p:cNvPr>
          <p:cNvSpPr/>
          <p:nvPr/>
        </p:nvSpPr>
        <p:spPr>
          <a:xfrm>
            <a:off x="4110537" y="857250"/>
            <a:ext cx="2505235" cy="1090686"/>
          </a:xfrm>
          <a:prstGeom prst="borderCallout1">
            <a:avLst>
              <a:gd name="adj1" fmla="val 46250"/>
              <a:gd name="adj2" fmla="val 969"/>
              <a:gd name="adj3" fmla="val 117014"/>
              <a:gd name="adj4" fmla="val -5627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a:t>Decreased velocities in the mainstem are a result of additional flow depth on the floodplain, and within connected side channels.</a:t>
            </a:r>
          </a:p>
        </p:txBody>
      </p:sp>
      <p:sp>
        <p:nvSpPr>
          <p:cNvPr id="8" name="Callout: Line 7">
            <a:extLst>
              <a:ext uri="{FF2B5EF4-FFF2-40B4-BE49-F238E27FC236}">
                <a16:creationId xmlns="" xmlns:a16="http://schemas.microsoft.com/office/drawing/2014/main" id="{0D95949B-1BE2-4C64-9182-38B157D41F51}"/>
              </a:ext>
            </a:extLst>
          </p:cNvPr>
          <p:cNvSpPr/>
          <p:nvPr/>
        </p:nvSpPr>
        <p:spPr>
          <a:xfrm>
            <a:off x="616017" y="3625815"/>
            <a:ext cx="2575700" cy="527085"/>
          </a:xfrm>
          <a:prstGeom prst="borderCallout1">
            <a:avLst>
              <a:gd name="adj1" fmla="val 2877"/>
              <a:gd name="adj2" fmla="val 57015"/>
              <a:gd name="adj3" fmla="val -135450"/>
              <a:gd name="adj4" fmla="val 7119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Mainstem velocities decreased by ~1-3 ft/s</a:t>
            </a:r>
          </a:p>
        </p:txBody>
      </p:sp>
      <p:sp>
        <p:nvSpPr>
          <p:cNvPr id="9" name="TextBox 8">
            <a:extLst>
              <a:ext uri="{FF2B5EF4-FFF2-40B4-BE49-F238E27FC236}">
                <a16:creationId xmlns="" xmlns:a16="http://schemas.microsoft.com/office/drawing/2014/main" id="{1A6419DB-4449-4741-B529-4BF1548820B9}"/>
              </a:ext>
            </a:extLst>
          </p:cNvPr>
          <p:cNvSpPr txBox="1"/>
          <p:nvPr/>
        </p:nvSpPr>
        <p:spPr>
          <a:xfrm>
            <a:off x="186596" y="6361953"/>
            <a:ext cx="4328737" cy="369332"/>
          </a:xfrm>
          <a:prstGeom prst="rect">
            <a:avLst/>
          </a:prstGeom>
          <a:noFill/>
        </p:spPr>
        <p:txBody>
          <a:bodyPr wrap="square" rtlCol="0">
            <a:spAutoFit/>
          </a:bodyPr>
          <a:lstStyle/>
          <a:p>
            <a:r>
              <a:rPr lang="en-US" u="sng" dirty="0">
                <a:solidFill>
                  <a:schemeClr val="bg1"/>
                </a:solidFill>
              </a:rPr>
              <a:t>Post-project change in 2-year velocities</a:t>
            </a:r>
          </a:p>
        </p:txBody>
      </p:sp>
      <p:pic>
        <p:nvPicPr>
          <p:cNvPr id="6" name="Picture 5">
            <a:extLst>
              <a:ext uri="{FF2B5EF4-FFF2-40B4-BE49-F238E27FC236}">
                <a16:creationId xmlns="" xmlns:a16="http://schemas.microsoft.com/office/drawing/2014/main" id="{84ECC561-69C9-4050-B21A-2A0083A3B0FE}"/>
              </a:ext>
            </a:extLst>
          </p:cNvPr>
          <p:cNvPicPr>
            <a:picLocks noChangeAspect="1"/>
          </p:cNvPicPr>
          <p:nvPr/>
        </p:nvPicPr>
        <p:blipFill>
          <a:blip r:embed="rId4"/>
          <a:stretch>
            <a:fillRect/>
          </a:stretch>
        </p:blipFill>
        <p:spPr>
          <a:xfrm>
            <a:off x="186596" y="5347458"/>
            <a:ext cx="3434542" cy="814141"/>
          </a:xfrm>
          <a:prstGeom prst="rect">
            <a:avLst/>
          </a:prstGeom>
        </p:spPr>
      </p:pic>
      <p:sp>
        <p:nvSpPr>
          <p:cNvPr id="4" name="TextBox 3">
            <a:extLst>
              <a:ext uri="{FF2B5EF4-FFF2-40B4-BE49-F238E27FC236}">
                <a16:creationId xmlns="" xmlns:a16="http://schemas.microsoft.com/office/drawing/2014/main" id="{C7D3A7E9-6C44-4BA2-90F5-2DC4B5423C7B}"/>
              </a:ext>
            </a:extLst>
          </p:cNvPr>
          <p:cNvSpPr txBox="1"/>
          <p:nvPr/>
        </p:nvSpPr>
        <p:spPr>
          <a:xfrm>
            <a:off x="91346" y="5085848"/>
            <a:ext cx="3191717" cy="261610"/>
          </a:xfrm>
          <a:prstGeom prst="rect">
            <a:avLst/>
          </a:prstGeom>
          <a:noFill/>
        </p:spPr>
        <p:txBody>
          <a:bodyPr wrap="square" rtlCol="0">
            <a:spAutoFit/>
          </a:bodyPr>
          <a:lstStyle/>
          <a:p>
            <a:r>
              <a:rPr lang="en-US" sz="1100" b="1" dirty="0">
                <a:solidFill>
                  <a:schemeClr val="bg1"/>
                </a:solidFill>
              </a:rPr>
              <a:t>Change in Mainstem Velocity</a:t>
            </a:r>
          </a:p>
        </p:txBody>
      </p:sp>
    </p:spTree>
    <p:extLst>
      <p:ext uri="{BB962C8B-B14F-4D97-AF65-F5344CB8AC3E}">
        <p14:creationId xmlns:p14="http://schemas.microsoft.com/office/powerpoint/2010/main" val="26514995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1">
            <a:extLst>
              <a:ext uri="{FF2B5EF4-FFF2-40B4-BE49-F238E27FC236}">
                <a16:creationId xmlns="" xmlns:a16="http://schemas.microsoft.com/office/drawing/2014/main" id="{C9058749-2024-411B-9FC2-A68FDBD6F0F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729"/>
          <a:stretch/>
        </p:blipFill>
        <p:spPr bwMode="auto">
          <a:xfrm>
            <a:off x="-251695" y="0"/>
            <a:ext cx="1244369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 xmlns:a16="http://schemas.microsoft.com/office/drawing/2014/main" id="{525148E6-E18B-482D-9061-C8C862204734}"/>
              </a:ext>
            </a:extLst>
          </p:cNvPr>
          <p:cNvSpPr txBox="1"/>
          <p:nvPr/>
        </p:nvSpPr>
        <p:spPr>
          <a:xfrm>
            <a:off x="3344681" y="6169414"/>
            <a:ext cx="8847319" cy="507831"/>
          </a:xfrm>
          <a:prstGeom prst="rect">
            <a:avLst/>
          </a:prstGeom>
          <a:solidFill>
            <a:srgbClr val="DDDDDD">
              <a:alpha val="49020"/>
            </a:srgbClr>
          </a:solidFill>
        </p:spPr>
        <p:txBody>
          <a:bodyPr wrap="square" rtlCol="0">
            <a:spAutoFit/>
          </a:bodyPr>
          <a:lstStyle/>
          <a:p>
            <a:pPr lvl="0" eaLnBrk="0" fontAlgn="base" hangingPunct="0">
              <a:spcBef>
                <a:spcPct val="0"/>
              </a:spcBef>
              <a:spcAft>
                <a:spcPct val="0"/>
              </a:spcAft>
            </a:pPr>
            <a:r>
              <a:rPr lang="en-US" altLang="en-US" sz="1350" dirty="0">
                <a:ea typeface="Times New Roman" panose="02020603050405020304" pitchFamily="18" charset="0"/>
                <a:cs typeface="Segoe UI Semibold" panose="020B0702040204020203" pitchFamily="34" charset="0"/>
              </a:rPr>
              <a:t>Receding flood waters during the February 2020 flood at the site of the Tucannon River 27-28 Restoration Project. Approximate flow of 1,200 </a:t>
            </a:r>
            <a:r>
              <a:rPr lang="en-US" altLang="en-US" sz="1350" dirty="0" err="1">
                <a:ea typeface="Times New Roman" panose="02020603050405020304" pitchFamily="18" charset="0"/>
                <a:cs typeface="Segoe UI Semibold" panose="020B0702040204020203" pitchFamily="34" charset="0"/>
              </a:rPr>
              <a:t>cfs</a:t>
            </a:r>
            <a:r>
              <a:rPr lang="en-US" altLang="en-US" sz="1350" dirty="0">
                <a:ea typeface="Times New Roman" panose="02020603050405020304" pitchFamily="18" charset="0"/>
                <a:cs typeface="Segoe UI Semibold" panose="020B0702040204020203" pitchFamily="34" charset="0"/>
              </a:rPr>
              <a:t>.</a:t>
            </a:r>
            <a:endParaRPr lang="en-US" altLang="en-US" sz="1350" dirty="0"/>
          </a:p>
        </p:txBody>
      </p:sp>
      <p:sp>
        <p:nvSpPr>
          <p:cNvPr id="5" name="Freeform 8">
            <a:extLst>
              <a:ext uri="{FF2B5EF4-FFF2-40B4-BE49-F238E27FC236}">
                <a16:creationId xmlns="" xmlns:a16="http://schemas.microsoft.com/office/drawing/2014/main" id="{7EA7560F-95F3-4A55-863C-3AEC1F5B17CF}"/>
              </a:ext>
            </a:extLst>
          </p:cNvPr>
          <p:cNvSpPr/>
          <p:nvPr/>
        </p:nvSpPr>
        <p:spPr>
          <a:xfrm rot="21391472">
            <a:off x="3089901" y="2025867"/>
            <a:ext cx="5244622" cy="252549"/>
          </a:xfrm>
          <a:custGeom>
            <a:avLst/>
            <a:gdLst>
              <a:gd name="connsiteX0" fmla="*/ 0 w 5325143"/>
              <a:gd name="connsiteY0" fmla="*/ 252549 h 252549"/>
              <a:gd name="connsiteX1" fmla="*/ 4955177 w 5325143"/>
              <a:gd name="connsiteY1" fmla="*/ 17417 h 252549"/>
              <a:gd name="connsiteX2" fmla="*/ 4963886 w 5325143"/>
              <a:gd name="connsiteY2" fmla="*/ 17417 h 252549"/>
              <a:gd name="connsiteX3" fmla="*/ 4963886 w 5325143"/>
              <a:gd name="connsiteY3" fmla="*/ 17417 h 252549"/>
            </a:gdLst>
            <a:ahLst/>
            <a:cxnLst>
              <a:cxn ang="0">
                <a:pos x="connsiteX0" y="connsiteY0"/>
              </a:cxn>
              <a:cxn ang="0">
                <a:pos x="connsiteX1" y="connsiteY1"/>
              </a:cxn>
              <a:cxn ang="0">
                <a:pos x="connsiteX2" y="connsiteY2"/>
              </a:cxn>
              <a:cxn ang="0">
                <a:pos x="connsiteX3" y="connsiteY3"/>
              </a:cxn>
            </a:cxnLst>
            <a:rect l="l" t="t" r="r" b="b"/>
            <a:pathLst>
              <a:path w="5325143" h="252549">
                <a:moveTo>
                  <a:pt x="0" y="252549"/>
                </a:moveTo>
                <a:lnTo>
                  <a:pt x="4955177" y="17417"/>
                </a:lnTo>
                <a:cubicBezTo>
                  <a:pt x="5782491" y="-21772"/>
                  <a:pt x="4963886" y="17417"/>
                  <a:pt x="4963886" y="17417"/>
                </a:cubicBezTo>
                <a:lnTo>
                  <a:pt x="4963886" y="17417"/>
                </a:lnTo>
              </a:path>
            </a:pathLst>
          </a:cu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 xmlns:a16="http://schemas.microsoft.com/office/drawing/2014/main" id="{67B6D714-30FF-4FC8-B612-9DF3F88F9FD2}"/>
              </a:ext>
            </a:extLst>
          </p:cNvPr>
          <p:cNvSpPr txBox="1"/>
          <p:nvPr/>
        </p:nvSpPr>
        <p:spPr>
          <a:xfrm rot="21256136">
            <a:off x="3769430" y="1959510"/>
            <a:ext cx="2187749" cy="369332"/>
          </a:xfrm>
          <a:prstGeom prst="rect">
            <a:avLst/>
          </a:prstGeom>
          <a:noFill/>
        </p:spPr>
        <p:txBody>
          <a:bodyPr wrap="square" rtlCol="0">
            <a:spAutoFit/>
          </a:bodyPr>
          <a:lstStyle/>
          <a:p>
            <a:r>
              <a:rPr lang="en-US" b="1" dirty="0"/>
              <a:t>King Grade Road</a:t>
            </a:r>
          </a:p>
        </p:txBody>
      </p:sp>
    </p:spTree>
    <p:extLst>
      <p:ext uri="{BB962C8B-B14F-4D97-AF65-F5344CB8AC3E}">
        <p14:creationId xmlns:p14="http://schemas.microsoft.com/office/powerpoint/2010/main" val="11811297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indoor, bed, laying, blanket&#10;&#10;Description automatically generated">
            <a:extLst>
              <a:ext uri="{FF2B5EF4-FFF2-40B4-BE49-F238E27FC236}">
                <a16:creationId xmlns="" xmlns:a16="http://schemas.microsoft.com/office/drawing/2014/main" id="{2DB390AE-1C03-44AB-A912-C35E8422D00C}"/>
              </a:ext>
            </a:extLst>
          </p:cNvPr>
          <p:cNvPicPr>
            <a:picLocks noChangeAspect="1"/>
          </p:cNvPicPr>
          <p:nvPr/>
        </p:nvPicPr>
        <p:blipFill rotWithShape="1">
          <a:blip r:embed="rId3">
            <a:extLst>
              <a:ext uri="{28A0092B-C50C-407E-A947-70E740481C1C}">
                <a14:useLocalDpi xmlns:a14="http://schemas.microsoft.com/office/drawing/2010/main" val="0"/>
              </a:ext>
            </a:extLst>
          </a:blip>
          <a:srcRect l="71363" t="9706" r="6010" b="20929"/>
          <a:stretch/>
        </p:blipFill>
        <p:spPr>
          <a:xfrm rot="5400000">
            <a:off x="3377440" y="-1375272"/>
            <a:ext cx="5437120" cy="9709627"/>
          </a:xfrm>
          <a:prstGeom prst="rect">
            <a:avLst/>
          </a:prstGeom>
        </p:spPr>
      </p:pic>
      <p:sp>
        <p:nvSpPr>
          <p:cNvPr id="5" name="Rectangle 4">
            <a:extLst>
              <a:ext uri="{FF2B5EF4-FFF2-40B4-BE49-F238E27FC236}">
                <a16:creationId xmlns="" xmlns:a16="http://schemas.microsoft.com/office/drawing/2014/main" id="{2CAD22B1-4C7E-4E2B-B552-63BE29B6D6EA}"/>
              </a:ext>
            </a:extLst>
          </p:cNvPr>
          <p:cNvSpPr/>
          <p:nvPr/>
        </p:nvSpPr>
        <p:spPr>
          <a:xfrm rot="1609787">
            <a:off x="4286832" y="3041549"/>
            <a:ext cx="461473" cy="108959"/>
          </a:xfrm>
          <a:prstGeom prst="rect">
            <a:avLst/>
          </a:prstGeom>
          <a:solidFill>
            <a:schemeClr val="bg1">
              <a:lumMod val="5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cxnSp>
        <p:nvCxnSpPr>
          <p:cNvPr id="7" name="Straight Connector 6">
            <a:extLst>
              <a:ext uri="{FF2B5EF4-FFF2-40B4-BE49-F238E27FC236}">
                <a16:creationId xmlns="" xmlns:a16="http://schemas.microsoft.com/office/drawing/2014/main" id="{249F8E87-07AC-4BC5-B11E-FBB9AB4F679B}"/>
              </a:ext>
            </a:extLst>
          </p:cNvPr>
          <p:cNvCxnSpPr>
            <a:cxnSpLocks/>
          </p:cNvCxnSpPr>
          <p:nvPr/>
        </p:nvCxnSpPr>
        <p:spPr>
          <a:xfrm>
            <a:off x="5478566" y="3208410"/>
            <a:ext cx="0" cy="134597"/>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 xmlns:a16="http://schemas.microsoft.com/office/drawing/2014/main" id="{0BC25CE4-1C80-49D2-BF37-0D05B0406C13}"/>
              </a:ext>
            </a:extLst>
          </p:cNvPr>
          <p:cNvCxnSpPr>
            <a:cxnSpLocks/>
          </p:cNvCxnSpPr>
          <p:nvPr/>
        </p:nvCxnSpPr>
        <p:spPr>
          <a:xfrm>
            <a:off x="8644784" y="3055657"/>
            <a:ext cx="18204" cy="187607"/>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 xmlns:a16="http://schemas.microsoft.com/office/drawing/2014/main" id="{EC2B8E64-E2D8-4797-8B13-04C38C5A09A7}"/>
              </a:ext>
            </a:extLst>
          </p:cNvPr>
          <p:cNvCxnSpPr>
            <a:cxnSpLocks/>
          </p:cNvCxnSpPr>
          <p:nvPr/>
        </p:nvCxnSpPr>
        <p:spPr>
          <a:xfrm>
            <a:off x="8680502" y="3055657"/>
            <a:ext cx="18204" cy="187607"/>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 xmlns:a16="http://schemas.microsoft.com/office/drawing/2014/main" id="{C100E0AA-FE76-45EF-8E50-6672D1F76489}"/>
              </a:ext>
            </a:extLst>
          </p:cNvPr>
          <p:cNvSpPr txBox="1"/>
          <p:nvPr/>
        </p:nvSpPr>
        <p:spPr>
          <a:xfrm>
            <a:off x="1090705" y="6233184"/>
            <a:ext cx="3426865" cy="300082"/>
          </a:xfrm>
          <a:prstGeom prst="rect">
            <a:avLst/>
          </a:prstGeom>
          <a:noFill/>
        </p:spPr>
        <p:txBody>
          <a:bodyPr wrap="square" rtlCol="0">
            <a:spAutoFit/>
          </a:bodyPr>
          <a:lstStyle/>
          <a:p>
            <a:r>
              <a:rPr lang="en-US" sz="1350" u="sng" dirty="0"/>
              <a:t>Existing conveyance during a 25-year event.</a:t>
            </a:r>
          </a:p>
        </p:txBody>
      </p:sp>
      <p:sp>
        <p:nvSpPr>
          <p:cNvPr id="17" name="Callout: Line 16">
            <a:extLst>
              <a:ext uri="{FF2B5EF4-FFF2-40B4-BE49-F238E27FC236}">
                <a16:creationId xmlns="" xmlns:a16="http://schemas.microsoft.com/office/drawing/2014/main" id="{A3A459B8-8EA5-453D-9EEA-A872292C6827}"/>
              </a:ext>
            </a:extLst>
          </p:cNvPr>
          <p:cNvSpPr/>
          <p:nvPr/>
        </p:nvSpPr>
        <p:spPr>
          <a:xfrm>
            <a:off x="5638266" y="1734397"/>
            <a:ext cx="1255628" cy="347331"/>
          </a:xfrm>
          <a:prstGeom prst="borderCallout1">
            <a:avLst>
              <a:gd name="adj1" fmla="val 46847"/>
              <a:gd name="adj2" fmla="val 131"/>
              <a:gd name="adj3" fmla="val 378133"/>
              <a:gd name="adj4" fmla="val -82752"/>
            </a:avLst>
          </a:prstGeom>
          <a:solidFill>
            <a:schemeClr val="accent1">
              <a:lumMod val="60000"/>
              <a:lumOff val="4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200" dirty="0">
                <a:solidFill>
                  <a:schemeClr val="tx1"/>
                </a:solidFill>
                <a:latin typeface="+mj-lt"/>
              </a:rPr>
              <a:t>Bridge</a:t>
            </a:r>
          </a:p>
          <a:p>
            <a:r>
              <a:rPr lang="en-US" sz="1200" dirty="0">
                <a:solidFill>
                  <a:schemeClr val="tx1"/>
                </a:solidFill>
                <a:latin typeface="+mj-lt"/>
              </a:rPr>
              <a:t>Q25 = 2212 </a:t>
            </a:r>
            <a:r>
              <a:rPr lang="en-US" sz="1200" dirty="0" err="1">
                <a:solidFill>
                  <a:schemeClr val="tx1"/>
                </a:solidFill>
                <a:latin typeface="+mj-lt"/>
              </a:rPr>
              <a:t>cfs</a:t>
            </a:r>
            <a:endParaRPr lang="en-US" sz="1200" dirty="0">
              <a:solidFill>
                <a:schemeClr val="tx1"/>
              </a:solidFill>
              <a:latin typeface="+mj-lt"/>
            </a:endParaRPr>
          </a:p>
        </p:txBody>
      </p:sp>
      <p:sp>
        <p:nvSpPr>
          <p:cNvPr id="18" name="Callout: Line 17">
            <a:extLst>
              <a:ext uri="{FF2B5EF4-FFF2-40B4-BE49-F238E27FC236}">
                <a16:creationId xmlns="" xmlns:a16="http://schemas.microsoft.com/office/drawing/2014/main" id="{8D05614F-BD73-4B7C-A460-9D41BA11EB8F}"/>
              </a:ext>
            </a:extLst>
          </p:cNvPr>
          <p:cNvSpPr/>
          <p:nvPr/>
        </p:nvSpPr>
        <p:spPr>
          <a:xfrm>
            <a:off x="6177777" y="2339363"/>
            <a:ext cx="1255629" cy="363479"/>
          </a:xfrm>
          <a:prstGeom prst="borderCallout1">
            <a:avLst>
              <a:gd name="adj1" fmla="val 99257"/>
              <a:gd name="adj2" fmla="val 131"/>
              <a:gd name="adj3" fmla="val 238547"/>
              <a:gd name="adj4" fmla="val -56140"/>
            </a:avLst>
          </a:prstGeom>
          <a:solidFill>
            <a:schemeClr val="accent1">
              <a:lumMod val="60000"/>
              <a:lumOff val="4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200" dirty="0">
                <a:solidFill>
                  <a:schemeClr val="tx1"/>
                </a:solidFill>
                <a:latin typeface="+mj-lt"/>
              </a:rPr>
              <a:t>36” CMP Culvert</a:t>
            </a:r>
          </a:p>
          <a:p>
            <a:r>
              <a:rPr lang="en-US" sz="1200" dirty="0">
                <a:solidFill>
                  <a:schemeClr val="tx1"/>
                </a:solidFill>
                <a:latin typeface="+mj-lt"/>
              </a:rPr>
              <a:t>Q25 = 22 </a:t>
            </a:r>
            <a:r>
              <a:rPr lang="en-US" sz="1200" dirty="0" err="1">
                <a:solidFill>
                  <a:schemeClr val="tx1"/>
                </a:solidFill>
                <a:latin typeface="+mj-lt"/>
              </a:rPr>
              <a:t>cfs</a:t>
            </a:r>
            <a:endParaRPr lang="en-US" sz="1200" dirty="0">
              <a:solidFill>
                <a:schemeClr val="tx1"/>
              </a:solidFill>
              <a:latin typeface="+mj-lt"/>
            </a:endParaRPr>
          </a:p>
        </p:txBody>
      </p:sp>
      <p:sp>
        <p:nvSpPr>
          <p:cNvPr id="19" name="Callout: Line 18">
            <a:extLst>
              <a:ext uri="{FF2B5EF4-FFF2-40B4-BE49-F238E27FC236}">
                <a16:creationId xmlns="" xmlns:a16="http://schemas.microsoft.com/office/drawing/2014/main" id="{DC99901F-B750-4B03-A016-90C7C16857C2}"/>
              </a:ext>
            </a:extLst>
          </p:cNvPr>
          <p:cNvSpPr/>
          <p:nvPr/>
        </p:nvSpPr>
        <p:spPr>
          <a:xfrm>
            <a:off x="8955991" y="2081728"/>
            <a:ext cx="1514674" cy="363479"/>
          </a:xfrm>
          <a:prstGeom prst="borderCallout1">
            <a:avLst>
              <a:gd name="adj1" fmla="val 99257"/>
              <a:gd name="adj2" fmla="val 190"/>
              <a:gd name="adj3" fmla="val 267780"/>
              <a:gd name="adj4" fmla="val -17163"/>
            </a:avLst>
          </a:prstGeom>
          <a:solidFill>
            <a:schemeClr val="accent1">
              <a:lumMod val="60000"/>
              <a:lumOff val="4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US" sz="1200" dirty="0">
                <a:solidFill>
                  <a:schemeClr val="tx1"/>
                </a:solidFill>
                <a:latin typeface="+mj-lt"/>
              </a:rPr>
              <a:t>12” CMP Culverts (2)</a:t>
            </a:r>
          </a:p>
          <a:p>
            <a:pPr algn="r"/>
            <a:r>
              <a:rPr lang="en-US" sz="1200" dirty="0">
                <a:solidFill>
                  <a:schemeClr val="tx1"/>
                </a:solidFill>
                <a:latin typeface="+mj-lt"/>
              </a:rPr>
              <a:t>Q25 = 6 </a:t>
            </a:r>
            <a:r>
              <a:rPr lang="en-US" sz="1200" dirty="0" err="1">
                <a:solidFill>
                  <a:schemeClr val="tx1"/>
                </a:solidFill>
                <a:latin typeface="+mj-lt"/>
              </a:rPr>
              <a:t>cfs</a:t>
            </a:r>
            <a:endParaRPr lang="en-US" sz="1200" dirty="0">
              <a:solidFill>
                <a:schemeClr val="tx1"/>
              </a:solidFill>
              <a:latin typeface="+mj-lt"/>
            </a:endParaRPr>
          </a:p>
        </p:txBody>
      </p:sp>
      <p:sp>
        <p:nvSpPr>
          <p:cNvPr id="20" name="Left Brace 19">
            <a:extLst>
              <a:ext uri="{FF2B5EF4-FFF2-40B4-BE49-F238E27FC236}">
                <a16:creationId xmlns="" xmlns:a16="http://schemas.microsoft.com/office/drawing/2014/main" id="{5C4C22A4-B108-4FBA-85AA-2E8BD1605708}"/>
              </a:ext>
            </a:extLst>
          </p:cNvPr>
          <p:cNvSpPr/>
          <p:nvPr/>
        </p:nvSpPr>
        <p:spPr>
          <a:xfrm rot="17137315">
            <a:off x="3520418" y="2482897"/>
            <a:ext cx="229328" cy="792104"/>
          </a:xfrm>
          <a:prstGeom prst="lef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1350"/>
          </a:p>
        </p:txBody>
      </p:sp>
      <p:sp>
        <p:nvSpPr>
          <p:cNvPr id="21" name="Callout: Line 20">
            <a:extLst>
              <a:ext uri="{FF2B5EF4-FFF2-40B4-BE49-F238E27FC236}">
                <a16:creationId xmlns="" xmlns:a16="http://schemas.microsoft.com/office/drawing/2014/main" id="{F733B81B-0F01-406B-850A-2EE3E32485E0}"/>
              </a:ext>
            </a:extLst>
          </p:cNvPr>
          <p:cNvSpPr/>
          <p:nvPr/>
        </p:nvSpPr>
        <p:spPr>
          <a:xfrm>
            <a:off x="2002934" y="3508109"/>
            <a:ext cx="1058609" cy="434162"/>
          </a:xfrm>
          <a:prstGeom prst="borderCallout1">
            <a:avLst>
              <a:gd name="adj1" fmla="val 2361"/>
              <a:gd name="adj2" fmla="val 98877"/>
              <a:gd name="adj3" fmla="val -122612"/>
              <a:gd name="adj4" fmla="val 152247"/>
            </a:avLst>
          </a:prstGeom>
          <a:solidFill>
            <a:schemeClr val="accent1">
              <a:lumMod val="60000"/>
              <a:lumOff val="4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US" sz="1200" dirty="0">
                <a:solidFill>
                  <a:schemeClr val="tx1"/>
                </a:solidFill>
                <a:latin typeface="+mj-lt"/>
              </a:rPr>
              <a:t>S. Riparian</a:t>
            </a:r>
          </a:p>
          <a:p>
            <a:pPr algn="r"/>
            <a:r>
              <a:rPr lang="en-US" sz="1200" dirty="0">
                <a:solidFill>
                  <a:schemeClr val="tx1"/>
                </a:solidFill>
                <a:latin typeface="+mj-lt"/>
              </a:rPr>
              <a:t>Q25 = 295 </a:t>
            </a:r>
            <a:r>
              <a:rPr lang="en-US" sz="1200" dirty="0" err="1">
                <a:solidFill>
                  <a:schemeClr val="tx1"/>
                </a:solidFill>
                <a:latin typeface="+mj-lt"/>
              </a:rPr>
              <a:t>cfs</a:t>
            </a:r>
            <a:endParaRPr lang="en-US" sz="1200" dirty="0">
              <a:solidFill>
                <a:schemeClr val="tx1"/>
              </a:solidFill>
              <a:latin typeface="+mj-lt"/>
            </a:endParaRPr>
          </a:p>
        </p:txBody>
      </p:sp>
      <p:sp>
        <p:nvSpPr>
          <p:cNvPr id="22" name="Left Brace 21">
            <a:extLst>
              <a:ext uri="{FF2B5EF4-FFF2-40B4-BE49-F238E27FC236}">
                <a16:creationId xmlns="" xmlns:a16="http://schemas.microsoft.com/office/drawing/2014/main" id="{B764986C-BAE0-4568-9E26-5FB45D1BBA5B}"/>
              </a:ext>
            </a:extLst>
          </p:cNvPr>
          <p:cNvSpPr/>
          <p:nvPr/>
        </p:nvSpPr>
        <p:spPr>
          <a:xfrm rot="16462329">
            <a:off x="5842381" y="2701227"/>
            <a:ext cx="229328" cy="1556631"/>
          </a:xfrm>
          <a:prstGeom prst="lef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1350"/>
          </a:p>
        </p:txBody>
      </p:sp>
      <p:sp>
        <p:nvSpPr>
          <p:cNvPr id="23" name="Callout: Line 22">
            <a:extLst>
              <a:ext uri="{FF2B5EF4-FFF2-40B4-BE49-F238E27FC236}">
                <a16:creationId xmlns="" xmlns:a16="http://schemas.microsoft.com/office/drawing/2014/main" id="{CD6E3D4D-FA9D-4F5C-9CF7-231D04D8F9AC}"/>
              </a:ext>
            </a:extLst>
          </p:cNvPr>
          <p:cNvSpPr/>
          <p:nvPr/>
        </p:nvSpPr>
        <p:spPr>
          <a:xfrm>
            <a:off x="4367151" y="3962318"/>
            <a:ext cx="1102068" cy="380135"/>
          </a:xfrm>
          <a:prstGeom prst="borderCallout1">
            <a:avLst>
              <a:gd name="adj1" fmla="val 2361"/>
              <a:gd name="adj2" fmla="val 98877"/>
              <a:gd name="adj3" fmla="val -98744"/>
              <a:gd name="adj4" fmla="val 144090"/>
            </a:avLst>
          </a:prstGeom>
          <a:solidFill>
            <a:schemeClr val="accent1">
              <a:lumMod val="60000"/>
              <a:lumOff val="4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US" sz="1200" dirty="0">
                <a:solidFill>
                  <a:schemeClr val="tx1"/>
                </a:solidFill>
                <a:latin typeface="+mj-lt"/>
              </a:rPr>
              <a:t>N. Riparian</a:t>
            </a:r>
          </a:p>
          <a:p>
            <a:pPr algn="r"/>
            <a:r>
              <a:rPr lang="en-US" sz="1200" dirty="0">
                <a:solidFill>
                  <a:schemeClr val="tx1"/>
                </a:solidFill>
                <a:latin typeface="+mj-lt"/>
              </a:rPr>
              <a:t>Q25 = 521 </a:t>
            </a:r>
            <a:r>
              <a:rPr lang="en-US" sz="1200" dirty="0" err="1">
                <a:solidFill>
                  <a:schemeClr val="tx1"/>
                </a:solidFill>
                <a:latin typeface="+mj-lt"/>
              </a:rPr>
              <a:t>cfs</a:t>
            </a:r>
            <a:endParaRPr lang="en-US" sz="1200" dirty="0">
              <a:solidFill>
                <a:schemeClr val="tx1"/>
              </a:solidFill>
              <a:latin typeface="+mj-lt"/>
            </a:endParaRPr>
          </a:p>
        </p:txBody>
      </p:sp>
      <p:sp>
        <p:nvSpPr>
          <p:cNvPr id="24" name="Left Brace 23">
            <a:extLst>
              <a:ext uri="{FF2B5EF4-FFF2-40B4-BE49-F238E27FC236}">
                <a16:creationId xmlns="" xmlns:a16="http://schemas.microsoft.com/office/drawing/2014/main" id="{5288A467-247A-40AC-B540-96C47644E2D6}"/>
              </a:ext>
            </a:extLst>
          </p:cNvPr>
          <p:cNvSpPr/>
          <p:nvPr/>
        </p:nvSpPr>
        <p:spPr>
          <a:xfrm rot="15847788">
            <a:off x="8546771" y="1428510"/>
            <a:ext cx="229328" cy="3822301"/>
          </a:xfrm>
          <a:prstGeom prst="lef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1350" dirty="0"/>
          </a:p>
        </p:txBody>
      </p:sp>
      <p:sp>
        <p:nvSpPr>
          <p:cNvPr id="25" name="Callout: Line 24">
            <a:extLst>
              <a:ext uri="{FF2B5EF4-FFF2-40B4-BE49-F238E27FC236}">
                <a16:creationId xmlns="" xmlns:a16="http://schemas.microsoft.com/office/drawing/2014/main" id="{1B1E275B-CF1B-4188-ACFC-C5F93E3B3E55}"/>
              </a:ext>
            </a:extLst>
          </p:cNvPr>
          <p:cNvSpPr/>
          <p:nvPr/>
        </p:nvSpPr>
        <p:spPr>
          <a:xfrm>
            <a:off x="7195060" y="3891678"/>
            <a:ext cx="1140612" cy="418829"/>
          </a:xfrm>
          <a:prstGeom prst="borderCallout1">
            <a:avLst>
              <a:gd name="adj1" fmla="val 2361"/>
              <a:gd name="adj2" fmla="val 98877"/>
              <a:gd name="adj3" fmla="val -105343"/>
              <a:gd name="adj4" fmla="val 129560"/>
            </a:avLst>
          </a:prstGeom>
          <a:solidFill>
            <a:schemeClr val="accent1">
              <a:lumMod val="60000"/>
              <a:lumOff val="4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US" sz="1200" dirty="0">
                <a:solidFill>
                  <a:schemeClr val="tx1"/>
                </a:solidFill>
                <a:latin typeface="+mj-lt"/>
              </a:rPr>
              <a:t>Field</a:t>
            </a:r>
          </a:p>
          <a:p>
            <a:pPr algn="r"/>
            <a:r>
              <a:rPr lang="en-US" sz="1200" dirty="0">
                <a:solidFill>
                  <a:schemeClr val="tx1"/>
                </a:solidFill>
                <a:latin typeface="+mj-lt"/>
              </a:rPr>
              <a:t>Q25 = 505 </a:t>
            </a:r>
            <a:r>
              <a:rPr lang="en-US" sz="1200" dirty="0" err="1">
                <a:solidFill>
                  <a:schemeClr val="tx1"/>
                </a:solidFill>
                <a:latin typeface="+mj-lt"/>
              </a:rPr>
              <a:t>cfs</a:t>
            </a:r>
            <a:endParaRPr lang="en-US" sz="1200" dirty="0">
              <a:solidFill>
                <a:schemeClr val="tx1"/>
              </a:solidFill>
              <a:latin typeface="+mj-lt"/>
            </a:endParaRPr>
          </a:p>
        </p:txBody>
      </p:sp>
      <p:sp>
        <p:nvSpPr>
          <p:cNvPr id="26" name="TextBox 25">
            <a:extLst>
              <a:ext uri="{FF2B5EF4-FFF2-40B4-BE49-F238E27FC236}">
                <a16:creationId xmlns="" xmlns:a16="http://schemas.microsoft.com/office/drawing/2014/main" id="{5026B12B-02B6-44DF-929B-3DE0A45C077E}"/>
              </a:ext>
            </a:extLst>
          </p:cNvPr>
          <p:cNvSpPr txBox="1"/>
          <p:nvPr/>
        </p:nvSpPr>
        <p:spPr>
          <a:xfrm>
            <a:off x="8955991" y="836217"/>
            <a:ext cx="1886129" cy="507831"/>
          </a:xfrm>
          <a:prstGeom prst="rect">
            <a:avLst/>
          </a:prstGeom>
          <a:solidFill>
            <a:srgbClr val="767171">
              <a:alpha val="50196"/>
            </a:srgbClr>
          </a:solidFill>
          <a:ln w="28575">
            <a:solidFill>
              <a:schemeClr val="tx1"/>
            </a:solidFill>
          </a:ln>
        </p:spPr>
        <p:txBody>
          <a:bodyPr wrap="square" rtlCol="0">
            <a:spAutoFit/>
          </a:bodyPr>
          <a:lstStyle/>
          <a:p>
            <a:pPr algn="ctr"/>
            <a:r>
              <a:rPr lang="en-US" sz="1350" dirty="0">
                <a:latin typeface="+mj-lt"/>
              </a:rPr>
              <a:t>Total Structural Conveyance = 2240 </a:t>
            </a:r>
            <a:r>
              <a:rPr lang="en-US" sz="1350" dirty="0" err="1">
                <a:latin typeface="+mj-lt"/>
              </a:rPr>
              <a:t>cfs</a:t>
            </a:r>
            <a:endParaRPr lang="en-US" sz="1350" dirty="0">
              <a:latin typeface="+mj-lt"/>
            </a:endParaRPr>
          </a:p>
        </p:txBody>
      </p:sp>
      <p:sp>
        <p:nvSpPr>
          <p:cNvPr id="27" name="TextBox 26">
            <a:extLst>
              <a:ext uri="{FF2B5EF4-FFF2-40B4-BE49-F238E27FC236}">
                <a16:creationId xmlns="" xmlns:a16="http://schemas.microsoft.com/office/drawing/2014/main" id="{790F5018-C822-43DC-9179-C66A1DF5EA66}"/>
              </a:ext>
            </a:extLst>
          </p:cNvPr>
          <p:cNvSpPr txBox="1"/>
          <p:nvPr/>
        </p:nvSpPr>
        <p:spPr>
          <a:xfrm>
            <a:off x="9079816" y="5589188"/>
            <a:ext cx="1762304" cy="507831"/>
          </a:xfrm>
          <a:prstGeom prst="rect">
            <a:avLst/>
          </a:prstGeom>
          <a:solidFill>
            <a:srgbClr val="767171">
              <a:alpha val="50196"/>
            </a:srgbClr>
          </a:solidFill>
          <a:ln w="28575">
            <a:solidFill>
              <a:schemeClr val="tx1"/>
            </a:solidFill>
          </a:ln>
        </p:spPr>
        <p:txBody>
          <a:bodyPr wrap="square" rtlCol="0">
            <a:spAutoFit/>
          </a:bodyPr>
          <a:lstStyle/>
          <a:p>
            <a:pPr algn="ctr"/>
            <a:r>
              <a:rPr lang="en-US" sz="1350" dirty="0">
                <a:latin typeface="+mj-lt"/>
              </a:rPr>
              <a:t>Total Floodplain Conveyance = 1321 </a:t>
            </a:r>
            <a:r>
              <a:rPr lang="en-US" sz="1350" dirty="0" err="1">
                <a:latin typeface="+mj-lt"/>
              </a:rPr>
              <a:t>cfs</a:t>
            </a:r>
            <a:endParaRPr lang="en-US" sz="1350" dirty="0">
              <a:latin typeface="+mj-lt"/>
            </a:endParaRPr>
          </a:p>
        </p:txBody>
      </p:sp>
      <p:sp>
        <p:nvSpPr>
          <p:cNvPr id="2" name="TextBox 1">
            <a:extLst>
              <a:ext uri="{FF2B5EF4-FFF2-40B4-BE49-F238E27FC236}">
                <a16:creationId xmlns="" xmlns:a16="http://schemas.microsoft.com/office/drawing/2014/main" id="{4C4CEB8B-D393-4858-B76E-2743BBE63D77}"/>
              </a:ext>
            </a:extLst>
          </p:cNvPr>
          <p:cNvSpPr txBox="1"/>
          <p:nvPr/>
        </p:nvSpPr>
        <p:spPr>
          <a:xfrm>
            <a:off x="5914502" y="3096029"/>
            <a:ext cx="1782180" cy="338554"/>
          </a:xfrm>
          <a:prstGeom prst="rect">
            <a:avLst/>
          </a:prstGeom>
          <a:noFill/>
        </p:spPr>
        <p:txBody>
          <a:bodyPr wrap="square" rtlCol="0">
            <a:spAutoFit/>
          </a:bodyPr>
          <a:lstStyle/>
          <a:p>
            <a:r>
              <a:rPr lang="en-US" sz="1600" dirty="0"/>
              <a:t>Kings Grade Rd.</a:t>
            </a:r>
          </a:p>
        </p:txBody>
      </p:sp>
    </p:spTree>
    <p:extLst>
      <p:ext uri="{BB962C8B-B14F-4D97-AF65-F5344CB8AC3E}">
        <p14:creationId xmlns:p14="http://schemas.microsoft.com/office/powerpoint/2010/main" val="15762086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 xmlns:a16="http://schemas.microsoft.com/office/drawing/2014/main" id="{79FA2E65-4874-4439-B0EC-A7384259EA55}"/>
              </a:ext>
            </a:extLst>
          </p:cNvPr>
          <p:cNvPicPr>
            <a:picLocks noChangeAspect="1"/>
          </p:cNvPicPr>
          <p:nvPr/>
        </p:nvPicPr>
        <p:blipFill rotWithShape="1">
          <a:blip r:embed="rId3"/>
          <a:srcRect t="9540"/>
          <a:stretch/>
        </p:blipFill>
        <p:spPr>
          <a:xfrm rot="21192734">
            <a:off x="346566" y="2648164"/>
            <a:ext cx="5079301" cy="3063156"/>
          </a:xfrm>
          <a:prstGeom prst="flowChartProcess">
            <a:avLst/>
          </a:prstGeom>
          <a:effectLst>
            <a:softEdge rad="190500"/>
          </a:effectLst>
        </p:spPr>
      </p:pic>
      <p:pic>
        <p:nvPicPr>
          <p:cNvPr id="8" name="Picture 7">
            <a:extLst>
              <a:ext uri="{FF2B5EF4-FFF2-40B4-BE49-F238E27FC236}">
                <a16:creationId xmlns="" xmlns:a16="http://schemas.microsoft.com/office/drawing/2014/main" id="{0868C1FF-2506-4252-99D6-00AF73800494}"/>
              </a:ext>
            </a:extLst>
          </p:cNvPr>
          <p:cNvPicPr>
            <a:picLocks noChangeAspect="1"/>
          </p:cNvPicPr>
          <p:nvPr/>
        </p:nvPicPr>
        <p:blipFill>
          <a:blip r:embed="rId4">
            <a:alphaModFix/>
          </a:blip>
          <a:stretch>
            <a:fillRect/>
          </a:stretch>
        </p:blipFill>
        <p:spPr>
          <a:xfrm rot="10948185">
            <a:off x="3305208" y="2347369"/>
            <a:ext cx="5064004" cy="3376003"/>
          </a:xfrm>
          <a:prstGeom prst="rect">
            <a:avLst/>
          </a:prstGeom>
          <a:effectLst>
            <a:softEdge rad="190500"/>
          </a:effectLst>
        </p:spPr>
      </p:pic>
      <p:pic>
        <p:nvPicPr>
          <p:cNvPr id="6" name="Picture 5">
            <a:extLst>
              <a:ext uri="{FF2B5EF4-FFF2-40B4-BE49-F238E27FC236}">
                <a16:creationId xmlns="" xmlns:a16="http://schemas.microsoft.com/office/drawing/2014/main" id="{E1E9BF9D-1868-49AC-9647-5B061C673DDC}"/>
              </a:ext>
            </a:extLst>
          </p:cNvPr>
          <p:cNvPicPr>
            <a:picLocks noChangeAspect="1"/>
          </p:cNvPicPr>
          <p:nvPr/>
        </p:nvPicPr>
        <p:blipFill rotWithShape="1">
          <a:blip r:embed="rId5"/>
          <a:srcRect b="26704"/>
          <a:stretch/>
        </p:blipFill>
        <p:spPr>
          <a:xfrm>
            <a:off x="6473387" y="304602"/>
            <a:ext cx="4957984" cy="2752767"/>
          </a:xfrm>
          <a:prstGeom prst="rect">
            <a:avLst/>
          </a:prstGeom>
          <a:effectLst>
            <a:softEdge rad="190500"/>
          </a:effectLst>
        </p:spPr>
      </p:pic>
      <p:pic>
        <p:nvPicPr>
          <p:cNvPr id="5" name="Picture 4">
            <a:extLst>
              <a:ext uri="{FF2B5EF4-FFF2-40B4-BE49-F238E27FC236}">
                <a16:creationId xmlns="" xmlns:a16="http://schemas.microsoft.com/office/drawing/2014/main" id="{E9D16A89-C3A0-4575-A8E7-797D352D5D79}"/>
              </a:ext>
            </a:extLst>
          </p:cNvPr>
          <p:cNvPicPr>
            <a:picLocks noChangeAspect="1"/>
          </p:cNvPicPr>
          <p:nvPr/>
        </p:nvPicPr>
        <p:blipFill rotWithShape="1">
          <a:blip r:embed="rId6"/>
          <a:srcRect l="20922" r="156" b="29713"/>
          <a:stretch/>
        </p:blipFill>
        <p:spPr>
          <a:xfrm>
            <a:off x="904875" y="304603"/>
            <a:ext cx="4545513" cy="3036122"/>
          </a:xfrm>
          <a:prstGeom prst="rect">
            <a:avLst/>
          </a:prstGeom>
          <a:effectLst>
            <a:softEdge rad="190500"/>
          </a:effectLst>
        </p:spPr>
      </p:pic>
      <p:sp>
        <p:nvSpPr>
          <p:cNvPr id="11" name="TextBox 10">
            <a:extLst>
              <a:ext uri="{FF2B5EF4-FFF2-40B4-BE49-F238E27FC236}">
                <a16:creationId xmlns="" xmlns:a16="http://schemas.microsoft.com/office/drawing/2014/main" id="{7A919647-3CBA-4652-B1AF-BEA866E6EF00}"/>
              </a:ext>
            </a:extLst>
          </p:cNvPr>
          <p:cNvSpPr txBox="1"/>
          <p:nvPr/>
        </p:nvSpPr>
        <p:spPr>
          <a:xfrm>
            <a:off x="490150" y="6232253"/>
            <a:ext cx="8368100" cy="300082"/>
          </a:xfrm>
          <a:prstGeom prst="rect">
            <a:avLst/>
          </a:prstGeom>
          <a:solidFill>
            <a:schemeClr val="bg1">
              <a:alpha val="65098"/>
            </a:schemeClr>
          </a:solidFill>
        </p:spPr>
        <p:txBody>
          <a:bodyPr wrap="square" rtlCol="0">
            <a:spAutoFit/>
          </a:bodyPr>
          <a:lstStyle/>
          <a:p>
            <a:pPr algn="ctr"/>
            <a:r>
              <a:rPr lang="en-US" sz="1350" dirty="0"/>
              <a:t>Post flood (2020) photos showing only minor damage to the King’s Grade Road surface within the project site.</a:t>
            </a:r>
          </a:p>
        </p:txBody>
      </p:sp>
      <p:pic>
        <p:nvPicPr>
          <p:cNvPr id="9" name="Content Placeholder 4">
            <a:extLst>
              <a:ext uri="{FF2B5EF4-FFF2-40B4-BE49-F238E27FC236}">
                <a16:creationId xmlns="" xmlns:a16="http://schemas.microsoft.com/office/drawing/2014/main" id="{CE2EB1CF-675E-4FA4-A11E-1B8D8718902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10800000">
            <a:off x="7267231" y="3565200"/>
            <a:ext cx="4741423" cy="2667053"/>
          </a:xfrm>
          <a:prstGeom prst="rect">
            <a:avLst/>
          </a:prstGeom>
          <a:effectLst>
            <a:softEdge rad="203200"/>
          </a:effectLst>
        </p:spPr>
      </p:pic>
    </p:spTree>
    <p:extLst>
      <p:ext uri="{BB962C8B-B14F-4D97-AF65-F5344CB8AC3E}">
        <p14:creationId xmlns:p14="http://schemas.microsoft.com/office/powerpoint/2010/main" val="15617644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 xmlns:a16="http://schemas.microsoft.com/office/drawing/2014/main" id="{5A81B36A-61C6-4248-A2A1-26A5A8D89154}"/>
              </a:ext>
            </a:extLst>
          </p:cNvPr>
          <p:cNvPicPr>
            <a:picLocks noChangeAspect="1"/>
          </p:cNvPicPr>
          <p:nvPr/>
        </p:nvPicPr>
        <p:blipFill rotWithShape="1">
          <a:blip r:embed="rId3"/>
          <a:srcRect l="798" r="5006" b="2"/>
          <a:stretch/>
        </p:blipFill>
        <p:spPr>
          <a:xfrm>
            <a:off x="464042" y="377190"/>
            <a:ext cx="3593607" cy="6153150"/>
          </a:xfrm>
          <a:prstGeom prst="rect">
            <a:avLst/>
          </a:prstGeom>
        </p:spPr>
      </p:pic>
      <p:pic>
        <p:nvPicPr>
          <p:cNvPr id="5" name="Picture 4" descr="A picture containing grass, outdoor, nature&#10;&#10;Description automatically generated">
            <a:extLst>
              <a:ext uri="{FF2B5EF4-FFF2-40B4-BE49-F238E27FC236}">
                <a16:creationId xmlns="" xmlns:a16="http://schemas.microsoft.com/office/drawing/2014/main" id="{6C67DD27-ACF2-43E6-ADD6-DB53342D5580}"/>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2846" r="16993" b="-2"/>
          <a:stretch/>
        </p:blipFill>
        <p:spPr>
          <a:xfrm>
            <a:off x="4518798" y="381000"/>
            <a:ext cx="7389326" cy="6153150"/>
          </a:xfrm>
          <a:prstGeom prst="rect">
            <a:avLst/>
          </a:prstGeom>
        </p:spPr>
      </p:pic>
      <p:sp>
        <p:nvSpPr>
          <p:cNvPr id="8" name="Arrow: Right 7">
            <a:extLst>
              <a:ext uri="{FF2B5EF4-FFF2-40B4-BE49-F238E27FC236}">
                <a16:creationId xmlns="" xmlns:a16="http://schemas.microsoft.com/office/drawing/2014/main" id="{130DD632-1D50-47C3-8F8F-71B7D0032263}"/>
              </a:ext>
            </a:extLst>
          </p:cNvPr>
          <p:cNvSpPr/>
          <p:nvPr/>
        </p:nvSpPr>
        <p:spPr>
          <a:xfrm rot="3532816">
            <a:off x="1119833" y="2719265"/>
            <a:ext cx="3116606" cy="194107"/>
          </a:xfrm>
          <a:prstGeom prs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9" name="TextBox 8">
            <a:extLst>
              <a:ext uri="{FF2B5EF4-FFF2-40B4-BE49-F238E27FC236}">
                <a16:creationId xmlns="" xmlns:a16="http://schemas.microsoft.com/office/drawing/2014/main" id="{1D9AF961-2277-4567-84DD-AACC6A43A532}"/>
              </a:ext>
            </a:extLst>
          </p:cNvPr>
          <p:cNvSpPr txBox="1"/>
          <p:nvPr/>
        </p:nvSpPr>
        <p:spPr>
          <a:xfrm>
            <a:off x="9115424" y="5553670"/>
            <a:ext cx="2724151" cy="923330"/>
          </a:xfrm>
          <a:prstGeom prst="rect">
            <a:avLst/>
          </a:prstGeom>
          <a:solidFill>
            <a:srgbClr val="DDDDDD">
              <a:alpha val="49020"/>
            </a:srgbClr>
          </a:solidFill>
        </p:spPr>
        <p:txBody>
          <a:bodyPr wrap="square" rtlCol="0">
            <a:spAutoFit/>
          </a:bodyPr>
          <a:lstStyle/>
          <a:p>
            <a:pPr algn="r"/>
            <a:r>
              <a:rPr lang="en-US" sz="1350" dirty="0"/>
              <a:t>Bridge failure and road washout along a confined reach of the Tucannon River by Watson Lake following the February 2020 flood.</a:t>
            </a:r>
          </a:p>
        </p:txBody>
      </p:sp>
    </p:spTree>
    <p:extLst>
      <p:ext uri="{BB962C8B-B14F-4D97-AF65-F5344CB8AC3E}">
        <p14:creationId xmlns:p14="http://schemas.microsoft.com/office/powerpoint/2010/main" val="7394409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extBox 2"/>
          <p:cNvSpPr txBox="1"/>
          <p:nvPr/>
        </p:nvSpPr>
        <p:spPr>
          <a:xfrm>
            <a:off x="3048000" y="0"/>
            <a:ext cx="5191125" cy="707886"/>
          </a:xfrm>
          <a:prstGeom prst="rect">
            <a:avLst/>
          </a:prstGeom>
          <a:solidFill>
            <a:schemeClr val="bg1"/>
          </a:solidFill>
        </p:spPr>
        <p:txBody>
          <a:bodyPr wrap="square" rtlCol="0">
            <a:spAutoFit/>
          </a:bodyPr>
          <a:lstStyle/>
          <a:p>
            <a:r>
              <a:rPr lang="en-US" sz="4000" b="1" dirty="0"/>
              <a:t>Tucannon PA-27/28.1    </a:t>
            </a:r>
          </a:p>
        </p:txBody>
      </p:sp>
      <p:sp>
        <p:nvSpPr>
          <p:cNvPr id="4" name="Rectangle 3"/>
          <p:cNvSpPr/>
          <p:nvPr/>
        </p:nvSpPr>
        <p:spPr>
          <a:xfrm>
            <a:off x="3629025" y="3486150"/>
            <a:ext cx="6381750" cy="2667000"/>
          </a:xfrm>
          <a:prstGeom prst="rect">
            <a:avLst/>
          </a:prstGeom>
          <a:noFill/>
          <a:ln w="635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380999" y="2609850"/>
            <a:ext cx="3171825" cy="2457450"/>
          </a:xfrm>
          <a:prstGeom prst="rect">
            <a:avLst/>
          </a:prstGeom>
          <a:noFill/>
          <a:ln w="635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p:cNvSpPr/>
          <p:nvPr/>
        </p:nvSpPr>
        <p:spPr>
          <a:xfrm>
            <a:off x="10086975" y="4048124"/>
            <a:ext cx="1790699" cy="2466975"/>
          </a:xfrm>
          <a:prstGeom prst="rect">
            <a:avLst/>
          </a:prstGeom>
          <a:noFill/>
          <a:ln w="635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hord 6"/>
          <p:cNvSpPr/>
          <p:nvPr/>
        </p:nvSpPr>
        <p:spPr>
          <a:xfrm rot="18590875">
            <a:off x="1426858" y="-40455"/>
            <a:ext cx="2155258" cy="2222100"/>
          </a:xfrm>
          <a:prstGeom prst="chord">
            <a:avLst/>
          </a:prstGeom>
          <a:noFill/>
          <a:ln w="635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lowchart: Connector 7"/>
          <p:cNvSpPr/>
          <p:nvPr/>
        </p:nvSpPr>
        <p:spPr>
          <a:xfrm>
            <a:off x="9182101" y="2162175"/>
            <a:ext cx="2343150" cy="2066925"/>
          </a:xfrm>
          <a:prstGeom prst="flowChartConnector">
            <a:avLst/>
          </a:prstGeom>
          <a:noFill/>
          <a:ln w="635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hord 9"/>
          <p:cNvSpPr/>
          <p:nvPr/>
        </p:nvSpPr>
        <p:spPr>
          <a:xfrm rot="17021391">
            <a:off x="7062649" y="1790850"/>
            <a:ext cx="1531162" cy="2060495"/>
          </a:xfrm>
          <a:prstGeom prst="chord">
            <a:avLst/>
          </a:prstGeom>
          <a:noFill/>
          <a:ln w="635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0"/>
          <p:cNvSpPr/>
          <p:nvPr/>
        </p:nvSpPr>
        <p:spPr>
          <a:xfrm>
            <a:off x="3159913" y="1952625"/>
            <a:ext cx="3821960" cy="1782780"/>
          </a:xfrm>
          <a:custGeom>
            <a:avLst/>
            <a:gdLst>
              <a:gd name="connsiteX0" fmla="*/ 3448050 w 3448050"/>
              <a:gd name="connsiteY0" fmla="*/ 2190750 h 2190750"/>
              <a:gd name="connsiteX1" fmla="*/ 3324225 w 3448050"/>
              <a:gd name="connsiteY1" fmla="*/ 2019300 h 2190750"/>
              <a:gd name="connsiteX2" fmla="*/ 3295650 w 3448050"/>
              <a:gd name="connsiteY2" fmla="*/ 1990725 h 2190750"/>
              <a:gd name="connsiteX3" fmla="*/ 3267075 w 3448050"/>
              <a:gd name="connsiteY3" fmla="*/ 1952625 h 2190750"/>
              <a:gd name="connsiteX4" fmla="*/ 3238500 w 3448050"/>
              <a:gd name="connsiteY4" fmla="*/ 1924050 h 2190750"/>
              <a:gd name="connsiteX5" fmla="*/ 3219450 w 3448050"/>
              <a:gd name="connsiteY5" fmla="*/ 1895475 h 2190750"/>
              <a:gd name="connsiteX6" fmla="*/ 3190875 w 3448050"/>
              <a:gd name="connsiteY6" fmla="*/ 1876425 h 2190750"/>
              <a:gd name="connsiteX7" fmla="*/ 3162300 w 3448050"/>
              <a:gd name="connsiteY7" fmla="*/ 1847850 h 2190750"/>
              <a:gd name="connsiteX8" fmla="*/ 3114675 w 3448050"/>
              <a:gd name="connsiteY8" fmla="*/ 1809750 h 2190750"/>
              <a:gd name="connsiteX9" fmla="*/ 3067050 w 3448050"/>
              <a:gd name="connsiteY9" fmla="*/ 1762125 h 2190750"/>
              <a:gd name="connsiteX10" fmla="*/ 3048000 w 3448050"/>
              <a:gd name="connsiteY10" fmla="*/ 1733550 h 2190750"/>
              <a:gd name="connsiteX11" fmla="*/ 3019425 w 3448050"/>
              <a:gd name="connsiteY11" fmla="*/ 1714500 h 2190750"/>
              <a:gd name="connsiteX12" fmla="*/ 2990850 w 3448050"/>
              <a:gd name="connsiteY12" fmla="*/ 1685925 h 2190750"/>
              <a:gd name="connsiteX13" fmla="*/ 2962275 w 3448050"/>
              <a:gd name="connsiteY13" fmla="*/ 1666875 h 2190750"/>
              <a:gd name="connsiteX14" fmla="*/ 2933700 w 3448050"/>
              <a:gd name="connsiteY14" fmla="*/ 1638300 h 2190750"/>
              <a:gd name="connsiteX15" fmla="*/ 2895600 w 3448050"/>
              <a:gd name="connsiteY15" fmla="*/ 1628775 h 2190750"/>
              <a:gd name="connsiteX16" fmla="*/ 2819400 w 3448050"/>
              <a:gd name="connsiteY16" fmla="*/ 1600200 h 2190750"/>
              <a:gd name="connsiteX17" fmla="*/ 2790825 w 3448050"/>
              <a:gd name="connsiteY17" fmla="*/ 1590675 h 2190750"/>
              <a:gd name="connsiteX18" fmla="*/ 2657475 w 3448050"/>
              <a:gd name="connsiteY18" fmla="*/ 1581150 h 2190750"/>
              <a:gd name="connsiteX19" fmla="*/ 2571750 w 3448050"/>
              <a:gd name="connsiteY19" fmla="*/ 1571625 h 2190750"/>
              <a:gd name="connsiteX20" fmla="*/ 2209800 w 3448050"/>
              <a:gd name="connsiteY20" fmla="*/ 1562100 h 2190750"/>
              <a:gd name="connsiteX21" fmla="*/ 2085975 w 3448050"/>
              <a:gd name="connsiteY21" fmla="*/ 1543050 h 2190750"/>
              <a:gd name="connsiteX22" fmla="*/ 1990725 w 3448050"/>
              <a:gd name="connsiteY22" fmla="*/ 1504950 h 2190750"/>
              <a:gd name="connsiteX23" fmla="*/ 1962150 w 3448050"/>
              <a:gd name="connsiteY23" fmla="*/ 1485900 h 2190750"/>
              <a:gd name="connsiteX24" fmla="*/ 1924050 w 3448050"/>
              <a:gd name="connsiteY24" fmla="*/ 1466850 h 2190750"/>
              <a:gd name="connsiteX25" fmla="*/ 1866900 w 3448050"/>
              <a:gd name="connsiteY25" fmla="*/ 1428750 h 2190750"/>
              <a:gd name="connsiteX26" fmla="*/ 1809750 w 3448050"/>
              <a:gd name="connsiteY26" fmla="*/ 1419225 h 2190750"/>
              <a:gd name="connsiteX27" fmla="*/ 1781175 w 3448050"/>
              <a:gd name="connsiteY27" fmla="*/ 1409700 h 2190750"/>
              <a:gd name="connsiteX28" fmla="*/ 1724025 w 3448050"/>
              <a:gd name="connsiteY28" fmla="*/ 1400175 h 2190750"/>
              <a:gd name="connsiteX29" fmla="*/ 1685925 w 3448050"/>
              <a:gd name="connsiteY29" fmla="*/ 1390650 h 2190750"/>
              <a:gd name="connsiteX30" fmla="*/ 1638300 w 3448050"/>
              <a:gd name="connsiteY30" fmla="*/ 1381125 h 2190750"/>
              <a:gd name="connsiteX31" fmla="*/ 1609725 w 3448050"/>
              <a:gd name="connsiteY31" fmla="*/ 1371600 h 2190750"/>
              <a:gd name="connsiteX32" fmla="*/ 1562100 w 3448050"/>
              <a:gd name="connsiteY32" fmla="*/ 1362075 h 2190750"/>
              <a:gd name="connsiteX33" fmla="*/ 1504950 w 3448050"/>
              <a:gd name="connsiteY33" fmla="*/ 1323975 h 2190750"/>
              <a:gd name="connsiteX34" fmla="*/ 1457325 w 3448050"/>
              <a:gd name="connsiteY34" fmla="*/ 1266825 h 2190750"/>
              <a:gd name="connsiteX35" fmla="*/ 1419225 w 3448050"/>
              <a:gd name="connsiteY35" fmla="*/ 1219200 h 2190750"/>
              <a:gd name="connsiteX36" fmla="*/ 1352550 w 3448050"/>
              <a:gd name="connsiteY36" fmla="*/ 1143000 h 2190750"/>
              <a:gd name="connsiteX37" fmla="*/ 1323975 w 3448050"/>
              <a:gd name="connsiteY37" fmla="*/ 1085850 h 2190750"/>
              <a:gd name="connsiteX38" fmla="*/ 1304925 w 3448050"/>
              <a:gd name="connsiteY38" fmla="*/ 1057275 h 2190750"/>
              <a:gd name="connsiteX39" fmla="*/ 1285875 w 3448050"/>
              <a:gd name="connsiteY39" fmla="*/ 1019175 h 2190750"/>
              <a:gd name="connsiteX40" fmla="*/ 1266825 w 3448050"/>
              <a:gd name="connsiteY40" fmla="*/ 990600 h 2190750"/>
              <a:gd name="connsiteX41" fmla="*/ 1247775 w 3448050"/>
              <a:gd name="connsiteY41" fmla="*/ 933450 h 2190750"/>
              <a:gd name="connsiteX42" fmla="*/ 1219200 w 3448050"/>
              <a:gd name="connsiteY42" fmla="*/ 876300 h 2190750"/>
              <a:gd name="connsiteX43" fmla="*/ 1200150 w 3448050"/>
              <a:gd name="connsiteY43" fmla="*/ 847725 h 2190750"/>
              <a:gd name="connsiteX44" fmla="*/ 1190625 w 3448050"/>
              <a:gd name="connsiteY44" fmla="*/ 819150 h 2190750"/>
              <a:gd name="connsiteX45" fmla="*/ 1171575 w 3448050"/>
              <a:gd name="connsiteY45" fmla="*/ 790575 h 2190750"/>
              <a:gd name="connsiteX46" fmla="*/ 1152525 w 3448050"/>
              <a:gd name="connsiteY46" fmla="*/ 733425 h 2190750"/>
              <a:gd name="connsiteX47" fmla="*/ 1114425 w 3448050"/>
              <a:gd name="connsiteY47" fmla="*/ 676275 h 2190750"/>
              <a:gd name="connsiteX48" fmla="*/ 1038225 w 3448050"/>
              <a:gd name="connsiteY48" fmla="*/ 581025 h 2190750"/>
              <a:gd name="connsiteX49" fmla="*/ 990600 w 3448050"/>
              <a:gd name="connsiteY49" fmla="*/ 533400 h 2190750"/>
              <a:gd name="connsiteX50" fmla="*/ 971550 w 3448050"/>
              <a:gd name="connsiteY50" fmla="*/ 504825 h 2190750"/>
              <a:gd name="connsiteX51" fmla="*/ 876300 w 3448050"/>
              <a:gd name="connsiteY51" fmla="*/ 447675 h 2190750"/>
              <a:gd name="connsiteX52" fmla="*/ 771525 w 3448050"/>
              <a:gd name="connsiteY52" fmla="*/ 371475 h 2190750"/>
              <a:gd name="connsiteX53" fmla="*/ 714375 w 3448050"/>
              <a:gd name="connsiteY53" fmla="*/ 352425 h 2190750"/>
              <a:gd name="connsiteX54" fmla="*/ 685800 w 3448050"/>
              <a:gd name="connsiteY54" fmla="*/ 342900 h 2190750"/>
              <a:gd name="connsiteX55" fmla="*/ 647700 w 3448050"/>
              <a:gd name="connsiteY55" fmla="*/ 333375 h 2190750"/>
              <a:gd name="connsiteX56" fmla="*/ 619125 w 3448050"/>
              <a:gd name="connsiteY56" fmla="*/ 323850 h 2190750"/>
              <a:gd name="connsiteX57" fmla="*/ 552450 w 3448050"/>
              <a:gd name="connsiteY57" fmla="*/ 304800 h 2190750"/>
              <a:gd name="connsiteX58" fmla="*/ 495300 w 3448050"/>
              <a:gd name="connsiteY58" fmla="*/ 276225 h 2190750"/>
              <a:gd name="connsiteX59" fmla="*/ 438150 w 3448050"/>
              <a:gd name="connsiteY59" fmla="*/ 257175 h 2190750"/>
              <a:gd name="connsiteX60" fmla="*/ 400050 w 3448050"/>
              <a:gd name="connsiteY60" fmla="*/ 238125 h 2190750"/>
              <a:gd name="connsiteX61" fmla="*/ 371475 w 3448050"/>
              <a:gd name="connsiteY61" fmla="*/ 228600 h 2190750"/>
              <a:gd name="connsiteX62" fmla="*/ 314325 w 3448050"/>
              <a:gd name="connsiteY62" fmla="*/ 190500 h 2190750"/>
              <a:gd name="connsiteX63" fmla="*/ 257175 w 3448050"/>
              <a:gd name="connsiteY63" fmla="*/ 161925 h 2190750"/>
              <a:gd name="connsiteX64" fmla="*/ 219075 w 3448050"/>
              <a:gd name="connsiteY64" fmla="*/ 152400 h 2190750"/>
              <a:gd name="connsiteX65" fmla="*/ 190500 w 3448050"/>
              <a:gd name="connsiteY65" fmla="*/ 133350 h 2190750"/>
              <a:gd name="connsiteX66" fmla="*/ 161925 w 3448050"/>
              <a:gd name="connsiteY66" fmla="*/ 123825 h 2190750"/>
              <a:gd name="connsiteX67" fmla="*/ 114300 w 3448050"/>
              <a:gd name="connsiteY67" fmla="*/ 85725 h 2190750"/>
              <a:gd name="connsiteX68" fmla="*/ 47625 w 3448050"/>
              <a:gd name="connsiteY68" fmla="*/ 38100 h 2190750"/>
              <a:gd name="connsiteX69" fmla="*/ 0 w 3448050"/>
              <a:gd name="connsiteY69" fmla="*/ 0 h 2190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3448050" h="2190750">
                <a:moveTo>
                  <a:pt x="3448050" y="2190750"/>
                </a:moveTo>
                <a:cubicBezTo>
                  <a:pt x="3406775" y="2133600"/>
                  <a:pt x="3366949" y="2075375"/>
                  <a:pt x="3324225" y="2019300"/>
                </a:cubicBezTo>
                <a:cubicBezTo>
                  <a:pt x="3316061" y="2008585"/>
                  <a:pt x="3304416" y="2000952"/>
                  <a:pt x="3295650" y="1990725"/>
                </a:cubicBezTo>
                <a:cubicBezTo>
                  <a:pt x="3285319" y="1978672"/>
                  <a:pt x="3277406" y="1964678"/>
                  <a:pt x="3267075" y="1952625"/>
                </a:cubicBezTo>
                <a:cubicBezTo>
                  <a:pt x="3258309" y="1942398"/>
                  <a:pt x="3247124" y="1934398"/>
                  <a:pt x="3238500" y="1924050"/>
                </a:cubicBezTo>
                <a:cubicBezTo>
                  <a:pt x="3231171" y="1915256"/>
                  <a:pt x="3227545" y="1903570"/>
                  <a:pt x="3219450" y="1895475"/>
                </a:cubicBezTo>
                <a:cubicBezTo>
                  <a:pt x="3211355" y="1887380"/>
                  <a:pt x="3199669" y="1883754"/>
                  <a:pt x="3190875" y="1876425"/>
                </a:cubicBezTo>
                <a:cubicBezTo>
                  <a:pt x="3180527" y="1867801"/>
                  <a:pt x="3172437" y="1856720"/>
                  <a:pt x="3162300" y="1847850"/>
                </a:cubicBezTo>
                <a:cubicBezTo>
                  <a:pt x="3147000" y="1834463"/>
                  <a:pt x="3129050" y="1824125"/>
                  <a:pt x="3114675" y="1809750"/>
                </a:cubicBezTo>
                <a:cubicBezTo>
                  <a:pt x="3051175" y="1746250"/>
                  <a:pt x="3143250" y="1812925"/>
                  <a:pt x="3067050" y="1762125"/>
                </a:cubicBezTo>
                <a:cubicBezTo>
                  <a:pt x="3060700" y="1752600"/>
                  <a:pt x="3056095" y="1741645"/>
                  <a:pt x="3048000" y="1733550"/>
                </a:cubicBezTo>
                <a:cubicBezTo>
                  <a:pt x="3039905" y="1725455"/>
                  <a:pt x="3028219" y="1721829"/>
                  <a:pt x="3019425" y="1714500"/>
                </a:cubicBezTo>
                <a:cubicBezTo>
                  <a:pt x="3009077" y="1705876"/>
                  <a:pt x="3001198" y="1694549"/>
                  <a:pt x="2990850" y="1685925"/>
                </a:cubicBezTo>
                <a:cubicBezTo>
                  <a:pt x="2982056" y="1678596"/>
                  <a:pt x="2971069" y="1674204"/>
                  <a:pt x="2962275" y="1666875"/>
                </a:cubicBezTo>
                <a:cubicBezTo>
                  <a:pt x="2951927" y="1658251"/>
                  <a:pt x="2945396" y="1644983"/>
                  <a:pt x="2933700" y="1638300"/>
                </a:cubicBezTo>
                <a:cubicBezTo>
                  <a:pt x="2922334" y="1631805"/>
                  <a:pt x="2907857" y="1633372"/>
                  <a:pt x="2895600" y="1628775"/>
                </a:cubicBezTo>
                <a:cubicBezTo>
                  <a:pt x="2753552" y="1575507"/>
                  <a:pt x="2956315" y="1639319"/>
                  <a:pt x="2819400" y="1600200"/>
                </a:cubicBezTo>
                <a:cubicBezTo>
                  <a:pt x="2809746" y="1597442"/>
                  <a:pt x="2800796" y="1591848"/>
                  <a:pt x="2790825" y="1590675"/>
                </a:cubicBezTo>
                <a:cubicBezTo>
                  <a:pt x="2746567" y="1585468"/>
                  <a:pt x="2701871" y="1585010"/>
                  <a:pt x="2657475" y="1581150"/>
                </a:cubicBezTo>
                <a:cubicBezTo>
                  <a:pt x="2628832" y="1578659"/>
                  <a:pt x="2600475" y="1572847"/>
                  <a:pt x="2571750" y="1571625"/>
                </a:cubicBezTo>
                <a:cubicBezTo>
                  <a:pt x="2451167" y="1566494"/>
                  <a:pt x="2330450" y="1565275"/>
                  <a:pt x="2209800" y="1562100"/>
                </a:cubicBezTo>
                <a:cubicBezTo>
                  <a:pt x="2195701" y="1560086"/>
                  <a:pt x="2103596" y="1547455"/>
                  <a:pt x="2085975" y="1543050"/>
                </a:cubicBezTo>
                <a:cubicBezTo>
                  <a:pt x="2051282" y="1534377"/>
                  <a:pt x="2021381" y="1522468"/>
                  <a:pt x="1990725" y="1504950"/>
                </a:cubicBezTo>
                <a:cubicBezTo>
                  <a:pt x="1980786" y="1499270"/>
                  <a:pt x="1972089" y="1491580"/>
                  <a:pt x="1962150" y="1485900"/>
                </a:cubicBezTo>
                <a:cubicBezTo>
                  <a:pt x="1949822" y="1478855"/>
                  <a:pt x="1936226" y="1474155"/>
                  <a:pt x="1924050" y="1466850"/>
                </a:cubicBezTo>
                <a:cubicBezTo>
                  <a:pt x="1904417" y="1455070"/>
                  <a:pt x="1889484" y="1432514"/>
                  <a:pt x="1866900" y="1428750"/>
                </a:cubicBezTo>
                <a:cubicBezTo>
                  <a:pt x="1847850" y="1425575"/>
                  <a:pt x="1828603" y="1423415"/>
                  <a:pt x="1809750" y="1419225"/>
                </a:cubicBezTo>
                <a:cubicBezTo>
                  <a:pt x="1799949" y="1417047"/>
                  <a:pt x="1790976" y="1411878"/>
                  <a:pt x="1781175" y="1409700"/>
                </a:cubicBezTo>
                <a:cubicBezTo>
                  <a:pt x="1762322" y="1405510"/>
                  <a:pt x="1742963" y="1403963"/>
                  <a:pt x="1724025" y="1400175"/>
                </a:cubicBezTo>
                <a:cubicBezTo>
                  <a:pt x="1711188" y="1397608"/>
                  <a:pt x="1698704" y="1393490"/>
                  <a:pt x="1685925" y="1390650"/>
                </a:cubicBezTo>
                <a:cubicBezTo>
                  <a:pt x="1670121" y="1387138"/>
                  <a:pt x="1654006" y="1385052"/>
                  <a:pt x="1638300" y="1381125"/>
                </a:cubicBezTo>
                <a:cubicBezTo>
                  <a:pt x="1628560" y="1378690"/>
                  <a:pt x="1619465" y="1374035"/>
                  <a:pt x="1609725" y="1371600"/>
                </a:cubicBezTo>
                <a:cubicBezTo>
                  <a:pt x="1594019" y="1367673"/>
                  <a:pt x="1577975" y="1365250"/>
                  <a:pt x="1562100" y="1362075"/>
                </a:cubicBezTo>
                <a:cubicBezTo>
                  <a:pt x="1543050" y="1349375"/>
                  <a:pt x="1515189" y="1344453"/>
                  <a:pt x="1504950" y="1323975"/>
                </a:cubicBezTo>
                <a:cubicBezTo>
                  <a:pt x="1480780" y="1275636"/>
                  <a:pt x="1497714" y="1293751"/>
                  <a:pt x="1457325" y="1266825"/>
                </a:cubicBezTo>
                <a:cubicBezTo>
                  <a:pt x="1435875" y="1202475"/>
                  <a:pt x="1465623" y="1272226"/>
                  <a:pt x="1419225" y="1219200"/>
                </a:cubicBezTo>
                <a:cubicBezTo>
                  <a:pt x="1341438" y="1130300"/>
                  <a:pt x="1416844" y="1185862"/>
                  <a:pt x="1352550" y="1143000"/>
                </a:cubicBezTo>
                <a:cubicBezTo>
                  <a:pt x="1297955" y="1061108"/>
                  <a:pt x="1363410" y="1164720"/>
                  <a:pt x="1323975" y="1085850"/>
                </a:cubicBezTo>
                <a:cubicBezTo>
                  <a:pt x="1318855" y="1075611"/>
                  <a:pt x="1310605" y="1067214"/>
                  <a:pt x="1304925" y="1057275"/>
                </a:cubicBezTo>
                <a:cubicBezTo>
                  <a:pt x="1297880" y="1044947"/>
                  <a:pt x="1292920" y="1031503"/>
                  <a:pt x="1285875" y="1019175"/>
                </a:cubicBezTo>
                <a:cubicBezTo>
                  <a:pt x="1280195" y="1009236"/>
                  <a:pt x="1271474" y="1001061"/>
                  <a:pt x="1266825" y="990600"/>
                </a:cubicBezTo>
                <a:cubicBezTo>
                  <a:pt x="1258670" y="972250"/>
                  <a:pt x="1258914" y="950158"/>
                  <a:pt x="1247775" y="933450"/>
                </a:cubicBezTo>
                <a:cubicBezTo>
                  <a:pt x="1193180" y="851558"/>
                  <a:pt x="1258635" y="955170"/>
                  <a:pt x="1219200" y="876300"/>
                </a:cubicBezTo>
                <a:cubicBezTo>
                  <a:pt x="1214080" y="866061"/>
                  <a:pt x="1205270" y="857964"/>
                  <a:pt x="1200150" y="847725"/>
                </a:cubicBezTo>
                <a:cubicBezTo>
                  <a:pt x="1195660" y="838745"/>
                  <a:pt x="1195115" y="828130"/>
                  <a:pt x="1190625" y="819150"/>
                </a:cubicBezTo>
                <a:cubicBezTo>
                  <a:pt x="1185505" y="808911"/>
                  <a:pt x="1176224" y="801036"/>
                  <a:pt x="1171575" y="790575"/>
                </a:cubicBezTo>
                <a:cubicBezTo>
                  <a:pt x="1163420" y="772225"/>
                  <a:pt x="1163664" y="750133"/>
                  <a:pt x="1152525" y="733425"/>
                </a:cubicBezTo>
                <a:cubicBezTo>
                  <a:pt x="1139825" y="714375"/>
                  <a:pt x="1128728" y="694153"/>
                  <a:pt x="1114425" y="676275"/>
                </a:cubicBezTo>
                <a:cubicBezTo>
                  <a:pt x="1089025" y="644525"/>
                  <a:pt x="1060779" y="614856"/>
                  <a:pt x="1038225" y="581025"/>
                </a:cubicBezTo>
                <a:cubicBezTo>
                  <a:pt x="1012825" y="542925"/>
                  <a:pt x="1028700" y="558800"/>
                  <a:pt x="990600" y="533400"/>
                </a:cubicBezTo>
                <a:cubicBezTo>
                  <a:pt x="984250" y="523875"/>
                  <a:pt x="980165" y="512363"/>
                  <a:pt x="971550" y="504825"/>
                </a:cubicBezTo>
                <a:cubicBezTo>
                  <a:pt x="895986" y="438707"/>
                  <a:pt x="938971" y="489456"/>
                  <a:pt x="876300" y="447675"/>
                </a:cubicBezTo>
                <a:cubicBezTo>
                  <a:pt x="850362" y="430383"/>
                  <a:pt x="801032" y="381311"/>
                  <a:pt x="771525" y="371475"/>
                </a:cubicBezTo>
                <a:lnTo>
                  <a:pt x="714375" y="352425"/>
                </a:lnTo>
                <a:cubicBezTo>
                  <a:pt x="704850" y="349250"/>
                  <a:pt x="695540" y="345335"/>
                  <a:pt x="685800" y="342900"/>
                </a:cubicBezTo>
                <a:cubicBezTo>
                  <a:pt x="673100" y="339725"/>
                  <a:pt x="660287" y="336971"/>
                  <a:pt x="647700" y="333375"/>
                </a:cubicBezTo>
                <a:cubicBezTo>
                  <a:pt x="638046" y="330617"/>
                  <a:pt x="628779" y="326608"/>
                  <a:pt x="619125" y="323850"/>
                </a:cubicBezTo>
                <a:cubicBezTo>
                  <a:pt x="597935" y="317796"/>
                  <a:pt x="573004" y="313935"/>
                  <a:pt x="552450" y="304800"/>
                </a:cubicBezTo>
                <a:cubicBezTo>
                  <a:pt x="532987" y="296150"/>
                  <a:pt x="514960" y="284417"/>
                  <a:pt x="495300" y="276225"/>
                </a:cubicBezTo>
                <a:cubicBezTo>
                  <a:pt x="476764" y="268502"/>
                  <a:pt x="456111" y="266155"/>
                  <a:pt x="438150" y="257175"/>
                </a:cubicBezTo>
                <a:cubicBezTo>
                  <a:pt x="425450" y="250825"/>
                  <a:pt x="413101" y="243718"/>
                  <a:pt x="400050" y="238125"/>
                </a:cubicBezTo>
                <a:cubicBezTo>
                  <a:pt x="390822" y="234170"/>
                  <a:pt x="380252" y="233476"/>
                  <a:pt x="371475" y="228600"/>
                </a:cubicBezTo>
                <a:cubicBezTo>
                  <a:pt x="351461" y="217481"/>
                  <a:pt x="336045" y="197740"/>
                  <a:pt x="314325" y="190500"/>
                </a:cubicBezTo>
                <a:cubicBezTo>
                  <a:pt x="193918" y="150364"/>
                  <a:pt x="386426" y="217318"/>
                  <a:pt x="257175" y="161925"/>
                </a:cubicBezTo>
                <a:cubicBezTo>
                  <a:pt x="245143" y="156768"/>
                  <a:pt x="231775" y="155575"/>
                  <a:pt x="219075" y="152400"/>
                </a:cubicBezTo>
                <a:cubicBezTo>
                  <a:pt x="209550" y="146050"/>
                  <a:pt x="200739" y="138470"/>
                  <a:pt x="190500" y="133350"/>
                </a:cubicBezTo>
                <a:cubicBezTo>
                  <a:pt x="181520" y="128860"/>
                  <a:pt x="169765" y="130097"/>
                  <a:pt x="161925" y="123825"/>
                </a:cubicBezTo>
                <a:cubicBezTo>
                  <a:pt x="100377" y="74586"/>
                  <a:pt x="186124" y="109666"/>
                  <a:pt x="114300" y="85725"/>
                </a:cubicBezTo>
                <a:cubicBezTo>
                  <a:pt x="51897" y="23322"/>
                  <a:pt x="122847" y="88248"/>
                  <a:pt x="47625" y="38100"/>
                </a:cubicBezTo>
                <a:cubicBezTo>
                  <a:pt x="30709" y="26823"/>
                  <a:pt x="0" y="0"/>
                  <a:pt x="0" y="0"/>
                </a:cubicBezTo>
              </a:path>
            </a:pathLst>
          </a:custGeom>
          <a:noFill/>
          <a:ln w="635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p:cNvSpPr/>
          <p:nvPr/>
        </p:nvSpPr>
        <p:spPr>
          <a:xfrm>
            <a:off x="504825" y="771525"/>
            <a:ext cx="857250" cy="228600"/>
          </a:xfrm>
          <a:custGeom>
            <a:avLst/>
            <a:gdLst>
              <a:gd name="connsiteX0" fmla="*/ 857250 w 857250"/>
              <a:gd name="connsiteY0" fmla="*/ 228600 h 228600"/>
              <a:gd name="connsiteX1" fmla="*/ 571500 w 857250"/>
              <a:gd name="connsiteY1" fmla="*/ 171450 h 228600"/>
              <a:gd name="connsiteX2" fmla="*/ 542925 w 857250"/>
              <a:gd name="connsiteY2" fmla="*/ 161925 h 228600"/>
              <a:gd name="connsiteX3" fmla="*/ 485775 w 857250"/>
              <a:gd name="connsiteY3" fmla="*/ 123825 h 228600"/>
              <a:gd name="connsiteX4" fmla="*/ 361950 w 857250"/>
              <a:gd name="connsiteY4" fmla="*/ 95250 h 228600"/>
              <a:gd name="connsiteX5" fmla="*/ 295275 w 857250"/>
              <a:gd name="connsiteY5" fmla="*/ 85725 h 228600"/>
              <a:gd name="connsiteX6" fmla="*/ 266700 w 857250"/>
              <a:gd name="connsiteY6" fmla="*/ 76200 h 228600"/>
              <a:gd name="connsiteX7" fmla="*/ 219075 w 857250"/>
              <a:gd name="connsiteY7" fmla="*/ 57150 h 228600"/>
              <a:gd name="connsiteX8" fmla="*/ 161925 w 857250"/>
              <a:gd name="connsiteY8" fmla="*/ 47625 h 228600"/>
              <a:gd name="connsiteX9" fmla="*/ 133350 w 857250"/>
              <a:gd name="connsiteY9" fmla="*/ 38100 h 228600"/>
              <a:gd name="connsiteX10" fmla="*/ 95250 w 857250"/>
              <a:gd name="connsiteY10" fmla="*/ 28575 h 228600"/>
              <a:gd name="connsiteX11" fmla="*/ 38100 w 857250"/>
              <a:gd name="connsiteY11" fmla="*/ 9525 h 228600"/>
              <a:gd name="connsiteX12" fmla="*/ 0 w 857250"/>
              <a:gd name="connsiteY12" fmla="*/ 0 h 228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57250" h="228600">
                <a:moveTo>
                  <a:pt x="857250" y="228600"/>
                </a:moveTo>
                <a:lnTo>
                  <a:pt x="571500" y="171450"/>
                </a:lnTo>
                <a:cubicBezTo>
                  <a:pt x="561678" y="169367"/>
                  <a:pt x="551702" y="166801"/>
                  <a:pt x="542925" y="161925"/>
                </a:cubicBezTo>
                <a:cubicBezTo>
                  <a:pt x="522911" y="150806"/>
                  <a:pt x="507987" y="129378"/>
                  <a:pt x="485775" y="123825"/>
                </a:cubicBezTo>
                <a:cubicBezTo>
                  <a:pt x="443750" y="113319"/>
                  <a:pt x="405730" y="103459"/>
                  <a:pt x="361950" y="95250"/>
                </a:cubicBezTo>
                <a:cubicBezTo>
                  <a:pt x="339884" y="91113"/>
                  <a:pt x="317500" y="88900"/>
                  <a:pt x="295275" y="85725"/>
                </a:cubicBezTo>
                <a:cubicBezTo>
                  <a:pt x="285750" y="82550"/>
                  <a:pt x="276101" y="79725"/>
                  <a:pt x="266700" y="76200"/>
                </a:cubicBezTo>
                <a:cubicBezTo>
                  <a:pt x="250691" y="70197"/>
                  <a:pt x="235570" y="61649"/>
                  <a:pt x="219075" y="57150"/>
                </a:cubicBezTo>
                <a:cubicBezTo>
                  <a:pt x="200443" y="52068"/>
                  <a:pt x="180778" y="51815"/>
                  <a:pt x="161925" y="47625"/>
                </a:cubicBezTo>
                <a:cubicBezTo>
                  <a:pt x="152124" y="45447"/>
                  <a:pt x="143004" y="40858"/>
                  <a:pt x="133350" y="38100"/>
                </a:cubicBezTo>
                <a:cubicBezTo>
                  <a:pt x="120763" y="34504"/>
                  <a:pt x="107789" y="32337"/>
                  <a:pt x="95250" y="28575"/>
                </a:cubicBezTo>
                <a:cubicBezTo>
                  <a:pt x="76016" y="22805"/>
                  <a:pt x="57581" y="14395"/>
                  <a:pt x="38100" y="9525"/>
                </a:cubicBezTo>
                <a:lnTo>
                  <a:pt x="0" y="0"/>
                </a:lnTo>
              </a:path>
            </a:pathLst>
          </a:custGeom>
          <a:noFill/>
          <a:ln w="635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2"/>
          <p:cNvSpPr/>
          <p:nvPr/>
        </p:nvSpPr>
        <p:spPr>
          <a:xfrm>
            <a:off x="1543050" y="2524125"/>
            <a:ext cx="5267119" cy="1847850"/>
          </a:xfrm>
          <a:custGeom>
            <a:avLst/>
            <a:gdLst>
              <a:gd name="connsiteX0" fmla="*/ 5416300 w 5444669"/>
              <a:gd name="connsiteY0" fmla="*/ 1390650 h 2105025"/>
              <a:gd name="connsiteX1" fmla="*/ 5025775 w 5444669"/>
              <a:gd name="connsiteY1" fmla="*/ 1276350 h 2105025"/>
              <a:gd name="connsiteX2" fmla="*/ 4997200 w 5444669"/>
              <a:gd name="connsiteY2" fmla="*/ 1266825 h 2105025"/>
              <a:gd name="connsiteX3" fmla="*/ 4921000 w 5444669"/>
              <a:gd name="connsiteY3" fmla="*/ 1257300 h 2105025"/>
              <a:gd name="connsiteX4" fmla="*/ 4882900 w 5444669"/>
              <a:gd name="connsiteY4" fmla="*/ 1247775 h 2105025"/>
              <a:gd name="connsiteX5" fmla="*/ 4768600 w 5444669"/>
              <a:gd name="connsiteY5" fmla="*/ 1228725 h 2105025"/>
              <a:gd name="connsiteX6" fmla="*/ 4654300 w 5444669"/>
              <a:gd name="connsiteY6" fmla="*/ 1190625 h 2105025"/>
              <a:gd name="connsiteX7" fmla="*/ 4568575 w 5444669"/>
              <a:gd name="connsiteY7" fmla="*/ 1171575 h 2105025"/>
              <a:gd name="connsiteX8" fmla="*/ 4492375 w 5444669"/>
              <a:gd name="connsiteY8" fmla="*/ 1152525 h 2105025"/>
              <a:gd name="connsiteX9" fmla="*/ 4368550 w 5444669"/>
              <a:gd name="connsiteY9" fmla="*/ 1104900 h 2105025"/>
              <a:gd name="connsiteX10" fmla="*/ 4311400 w 5444669"/>
              <a:gd name="connsiteY10" fmla="*/ 1085850 h 2105025"/>
              <a:gd name="connsiteX11" fmla="*/ 4225675 w 5444669"/>
              <a:gd name="connsiteY11" fmla="*/ 1066800 h 2105025"/>
              <a:gd name="connsiteX12" fmla="*/ 4168525 w 5444669"/>
              <a:gd name="connsiteY12" fmla="*/ 1047750 h 2105025"/>
              <a:gd name="connsiteX13" fmla="*/ 4111375 w 5444669"/>
              <a:gd name="connsiteY13" fmla="*/ 1038225 h 2105025"/>
              <a:gd name="connsiteX14" fmla="*/ 4082800 w 5444669"/>
              <a:gd name="connsiteY14" fmla="*/ 1028700 h 2105025"/>
              <a:gd name="connsiteX15" fmla="*/ 3749425 w 5444669"/>
              <a:gd name="connsiteY15" fmla="*/ 1019175 h 2105025"/>
              <a:gd name="connsiteX16" fmla="*/ 3663700 w 5444669"/>
              <a:gd name="connsiteY16" fmla="*/ 1009650 h 2105025"/>
              <a:gd name="connsiteX17" fmla="*/ 3587500 w 5444669"/>
              <a:gd name="connsiteY17" fmla="*/ 1000125 h 2105025"/>
              <a:gd name="connsiteX18" fmla="*/ 3416050 w 5444669"/>
              <a:gd name="connsiteY18" fmla="*/ 990600 h 2105025"/>
              <a:gd name="connsiteX19" fmla="*/ 3292225 w 5444669"/>
              <a:gd name="connsiteY19" fmla="*/ 971550 h 2105025"/>
              <a:gd name="connsiteX20" fmla="*/ 3235075 w 5444669"/>
              <a:gd name="connsiteY20" fmla="*/ 962025 h 2105025"/>
              <a:gd name="connsiteX21" fmla="*/ 3130300 w 5444669"/>
              <a:gd name="connsiteY21" fmla="*/ 952500 h 2105025"/>
              <a:gd name="connsiteX22" fmla="*/ 3063625 w 5444669"/>
              <a:gd name="connsiteY22" fmla="*/ 933450 h 2105025"/>
              <a:gd name="connsiteX23" fmla="*/ 3035050 w 5444669"/>
              <a:gd name="connsiteY23" fmla="*/ 914400 h 2105025"/>
              <a:gd name="connsiteX24" fmla="*/ 2987425 w 5444669"/>
              <a:gd name="connsiteY24" fmla="*/ 904875 h 2105025"/>
              <a:gd name="connsiteX25" fmla="*/ 2930275 w 5444669"/>
              <a:gd name="connsiteY25" fmla="*/ 885825 h 2105025"/>
              <a:gd name="connsiteX26" fmla="*/ 2892175 w 5444669"/>
              <a:gd name="connsiteY26" fmla="*/ 876300 h 2105025"/>
              <a:gd name="connsiteX27" fmla="*/ 2854075 w 5444669"/>
              <a:gd name="connsiteY27" fmla="*/ 857250 h 2105025"/>
              <a:gd name="connsiteX28" fmla="*/ 2777875 w 5444669"/>
              <a:gd name="connsiteY28" fmla="*/ 838200 h 2105025"/>
              <a:gd name="connsiteX29" fmla="*/ 2692150 w 5444669"/>
              <a:gd name="connsiteY29" fmla="*/ 790575 h 2105025"/>
              <a:gd name="connsiteX30" fmla="*/ 2654050 w 5444669"/>
              <a:gd name="connsiteY30" fmla="*/ 762000 h 2105025"/>
              <a:gd name="connsiteX31" fmla="*/ 2635000 w 5444669"/>
              <a:gd name="connsiteY31" fmla="*/ 733425 h 2105025"/>
              <a:gd name="connsiteX32" fmla="*/ 2539750 w 5444669"/>
              <a:gd name="connsiteY32" fmla="*/ 628650 h 2105025"/>
              <a:gd name="connsiteX33" fmla="*/ 2482600 w 5444669"/>
              <a:gd name="connsiteY33" fmla="*/ 600075 h 2105025"/>
              <a:gd name="connsiteX34" fmla="*/ 2454025 w 5444669"/>
              <a:gd name="connsiteY34" fmla="*/ 581025 h 2105025"/>
              <a:gd name="connsiteX35" fmla="*/ 2311150 w 5444669"/>
              <a:gd name="connsiteY35" fmla="*/ 561975 h 2105025"/>
              <a:gd name="connsiteX36" fmla="*/ 2254000 w 5444669"/>
              <a:gd name="connsiteY36" fmla="*/ 542925 h 2105025"/>
              <a:gd name="connsiteX37" fmla="*/ 2225425 w 5444669"/>
              <a:gd name="connsiteY37" fmla="*/ 533400 h 2105025"/>
              <a:gd name="connsiteX38" fmla="*/ 2196850 w 5444669"/>
              <a:gd name="connsiteY38" fmla="*/ 504825 h 2105025"/>
              <a:gd name="connsiteX39" fmla="*/ 2149225 w 5444669"/>
              <a:gd name="connsiteY39" fmla="*/ 476250 h 2105025"/>
              <a:gd name="connsiteX40" fmla="*/ 2111125 w 5444669"/>
              <a:gd name="connsiteY40" fmla="*/ 447675 h 2105025"/>
              <a:gd name="connsiteX41" fmla="*/ 2053975 w 5444669"/>
              <a:gd name="connsiteY41" fmla="*/ 400050 h 2105025"/>
              <a:gd name="connsiteX42" fmla="*/ 1996825 w 5444669"/>
              <a:gd name="connsiteY42" fmla="*/ 352425 h 2105025"/>
              <a:gd name="connsiteX43" fmla="*/ 1958725 w 5444669"/>
              <a:gd name="connsiteY43" fmla="*/ 342900 h 2105025"/>
              <a:gd name="connsiteX44" fmla="*/ 1853950 w 5444669"/>
              <a:gd name="connsiteY44" fmla="*/ 323850 h 2105025"/>
              <a:gd name="connsiteX45" fmla="*/ 1787275 w 5444669"/>
              <a:gd name="connsiteY45" fmla="*/ 304800 h 2105025"/>
              <a:gd name="connsiteX46" fmla="*/ 1720600 w 5444669"/>
              <a:gd name="connsiteY46" fmla="*/ 295275 h 2105025"/>
              <a:gd name="connsiteX47" fmla="*/ 1653925 w 5444669"/>
              <a:gd name="connsiteY47" fmla="*/ 276225 h 2105025"/>
              <a:gd name="connsiteX48" fmla="*/ 1606300 w 5444669"/>
              <a:gd name="connsiteY48" fmla="*/ 266700 h 2105025"/>
              <a:gd name="connsiteX49" fmla="*/ 1577725 w 5444669"/>
              <a:gd name="connsiteY49" fmla="*/ 257175 h 2105025"/>
              <a:gd name="connsiteX50" fmla="*/ 1511050 w 5444669"/>
              <a:gd name="connsiteY50" fmla="*/ 247650 h 2105025"/>
              <a:gd name="connsiteX51" fmla="*/ 1415800 w 5444669"/>
              <a:gd name="connsiteY51" fmla="*/ 219075 h 2105025"/>
              <a:gd name="connsiteX52" fmla="*/ 1368175 w 5444669"/>
              <a:gd name="connsiteY52" fmla="*/ 209550 h 2105025"/>
              <a:gd name="connsiteX53" fmla="*/ 1320550 w 5444669"/>
              <a:gd name="connsiteY53" fmla="*/ 190500 h 2105025"/>
              <a:gd name="connsiteX54" fmla="*/ 1111000 w 5444669"/>
              <a:gd name="connsiteY54" fmla="*/ 161925 h 2105025"/>
              <a:gd name="connsiteX55" fmla="*/ 977650 w 5444669"/>
              <a:gd name="connsiteY55" fmla="*/ 152400 h 2105025"/>
              <a:gd name="connsiteX56" fmla="*/ 777625 w 5444669"/>
              <a:gd name="connsiteY56" fmla="*/ 123825 h 2105025"/>
              <a:gd name="connsiteX57" fmla="*/ 644275 w 5444669"/>
              <a:gd name="connsiteY57" fmla="*/ 85725 h 2105025"/>
              <a:gd name="connsiteX58" fmla="*/ 615700 w 5444669"/>
              <a:gd name="connsiteY58" fmla="*/ 66675 h 2105025"/>
              <a:gd name="connsiteX59" fmla="*/ 529975 w 5444669"/>
              <a:gd name="connsiteY59" fmla="*/ 47625 h 2105025"/>
              <a:gd name="connsiteX60" fmla="*/ 501400 w 5444669"/>
              <a:gd name="connsiteY60" fmla="*/ 38100 h 2105025"/>
              <a:gd name="connsiteX61" fmla="*/ 310900 w 5444669"/>
              <a:gd name="connsiteY61" fmla="*/ 19050 h 2105025"/>
              <a:gd name="connsiteX62" fmla="*/ 272800 w 5444669"/>
              <a:gd name="connsiteY62" fmla="*/ 9525 h 2105025"/>
              <a:gd name="connsiteX63" fmla="*/ 244225 w 5444669"/>
              <a:gd name="connsiteY63" fmla="*/ 0 h 2105025"/>
              <a:gd name="connsiteX64" fmla="*/ 34675 w 5444669"/>
              <a:gd name="connsiteY64" fmla="*/ 9525 h 2105025"/>
              <a:gd name="connsiteX65" fmla="*/ 25150 w 5444669"/>
              <a:gd name="connsiteY65" fmla="*/ 304800 h 2105025"/>
              <a:gd name="connsiteX66" fmla="*/ 72775 w 5444669"/>
              <a:gd name="connsiteY66" fmla="*/ 342900 h 2105025"/>
              <a:gd name="connsiteX67" fmla="*/ 129925 w 5444669"/>
              <a:gd name="connsiteY67" fmla="*/ 400050 h 2105025"/>
              <a:gd name="connsiteX68" fmla="*/ 158500 w 5444669"/>
              <a:gd name="connsiteY68" fmla="*/ 438150 h 2105025"/>
              <a:gd name="connsiteX69" fmla="*/ 244225 w 5444669"/>
              <a:gd name="connsiteY69" fmla="*/ 504825 h 2105025"/>
              <a:gd name="connsiteX70" fmla="*/ 301375 w 5444669"/>
              <a:gd name="connsiteY70" fmla="*/ 571500 h 2105025"/>
              <a:gd name="connsiteX71" fmla="*/ 339475 w 5444669"/>
              <a:gd name="connsiteY71" fmla="*/ 590550 h 2105025"/>
              <a:gd name="connsiteX72" fmla="*/ 368050 w 5444669"/>
              <a:gd name="connsiteY72" fmla="*/ 619125 h 2105025"/>
              <a:gd name="connsiteX73" fmla="*/ 444250 w 5444669"/>
              <a:gd name="connsiteY73" fmla="*/ 647700 h 2105025"/>
              <a:gd name="connsiteX74" fmla="*/ 529975 w 5444669"/>
              <a:gd name="connsiteY74" fmla="*/ 714375 h 2105025"/>
              <a:gd name="connsiteX75" fmla="*/ 587125 w 5444669"/>
              <a:gd name="connsiteY75" fmla="*/ 762000 h 2105025"/>
              <a:gd name="connsiteX76" fmla="*/ 615700 w 5444669"/>
              <a:gd name="connsiteY76" fmla="*/ 771525 h 2105025"/>
              <a:gd name="connsiteX77" fmla="*/ 663325 w 5444669"/>
              <a:gd name="connsiteY77" fmla="*/ 809625 h 2105025"/>
              <a:gd name="connsiteX78" fmla="*/ 739525 w 5444669"/>
              <a:gd name="connsiteY78" fmla="*/ 876300 h 2105025"/>
              <a:gd name="connsiteX79" fmla="*/ 796675 w 5444669"/>
              <a:gd name="connsiteY79" fmla="*/ 914400 h 2105025"/>
              <a:gd name="connsiteX80" fmla="*/ 872875 w 5444669"/>
              <a:gd name="connsiteY80" fmla="*/ 971550 h 2105025"/>
              <a:gd name="connsiteX81" fmla="*/ 901450 w 5444669"/>
              <a:gd name="connsiteY81" fmla="*/ 990600 h 2105025"/>
              <a:gd name="connsiteX82" fmla="*/ 977650 w 5444669"/>
              <a:gd name="connsiteY82" fmla="*/ 1028700 h 2105025"/>
              <a:gd name="connsiteX83" fmla="*/ 1034800 w 5444669"/>
              <a:gd name="connsiteY83" fmla="*/ 1066800 h 2105025"/>
              <a:gd name="connsiteX84" fmla="*/ 1111000 w 5444669"/>
              <a:gd name="connsiteY84" fmla="*/ 1123950 h 2105025"/>
              <a:gd name="connsiteX85" fmla="*/ 1149100 w 5444669"/>
              <a:gd name="connsiteY85" fmla="*/ 1133475 h 2105025"/>
              <a:gd name="connsiteX86" fmla="*/ 1196725 w 5444669"/>
              <a:gd name="connsiteY86" fmla="*/ 1171575 h 2105025"/>
              <a:gd name="connsiteX87" fmla="*/ 1225300 w 5444669"/>
              <a:gd name="connsiteY87" fmla="*/ 1200150 h 2105025"/>
              <a:gd name="connsiteX88" fmla="*/ 1291975 w 5444669"/>
              <a:gd name="connsiteY88" fmla="*/ 1247775 h 2105025"/>
              <a:gd name="connsiteX89" fmla="*/ 1339600 w 5444669"/>
              <a:gd name="connsiteY89" fmla="*/ 1266825 h 2105025"/>
              <a:gd name="connsiteX90" fmla="*/ 1415800 w 5444669"/>
              <a:gd name="connsiteY90" fmla="*/ 1333500 h 2105025"/>
              <a:gd name="connsiteX91" fmla="*/ 1472950 w 5444669"/>
              <a:gd name="connsiteY91" fmla="*/ 1371600 h 2105025"/>
              <a:gd name="connsiteX92" fmla="*/ 1520575 w 5444669"/>
              <a:gd name="connsiteY92" fmla="*/ 1419225 h 2105025"/>
              <a:gd name="connsiteX93" fmla="*/ 1539625 w 5444669"/>
              <a:gd name="connsiteY93" fmla="*/ 1447800 h 2105025"/>
              <a:gd name="connsiteX94" fmla="*/ 1625350 w 5444669"/>
              <a:gd name="connsiteY94" fmla="*/ 1504950 h 2105025"/>
              <a:gd name="connsiteX95" fmla="*/ 1653925 w 5444669"/>
              <a:gd name="connsiteY95" fmla="*/ 1533525 h 2105025"/>
              <a:gd name="connsiteX96" fmla="*/ 1682500 w 5444669"/>
              <a:gd name="connsiteY96" fmla="*/ 1543050 h 2105025"/>
              <a:gd name="connsiteX97" fmla="*/ 1739650 w 5444669"/>
              <a:gd name="connsiteY97" fmla="*/ 1581150 h 2105025"/>
              <a:gd name="connsiteX98" fmla="*/ 1777750 w 5444669"/>
              <a:gd name="connsiteY98" fmla="*/ 1600200 h 2105025"/>
              <a:gd name="connsiteX99" fmla="*/ 1911100 w 5444669"/>
              <a:gd name="connsiteY99" fmla="*/ 1704975 h 2105025"/>
              <a:gd name="connsiteX100" fmla="*/ 2015875 w 5444669"/>
              <a:gd name="connsiteY100" fmla="*/ 1733550 h 2105025"/>
              <a:gd name="connsiteX101" fmla="*/ 2092075 w 5444669"/>
              <a:gd name="connsiteY101" fmla="*/ 1752600 h 2105025"/>
              <a:gd name="connsiteX102" fmla="*/ 2130175 w 5444669"/>
              <a:gd name="connsiteY102" fmla="*/ 1771650 h 2105025"/>
              <a:gd name="connsiteX103" fmla="*/ 2158750 w 5444669"/>
              <a:gd name="connsiteY103" fmla="*/ 1781175 h 2105025"/>
              <a:gd name="connsiteX104" fmla="*/ 2187325 w 5444669"/>
              <a:gd name="connsiteY104" fmla="*/ 1800225 h 2105025"/>
              <a:gd name="connsiteX105" fmla="*/ 2244475 w 5444669"/>
              <a:gd name="connsiteY105" fmla="*/ 1819275 h 2105025"/>
              <a:gd name="connsiteX106" fmla="*/ 2273050 w 5444669"/>
              <a:gd name="connsiteY106" fmla="*/ 1828800 h 2105025"/>
              <a:gd name="connsiteX107" fmla="*/ 2301625 w 5444669"/>
              <a:gd name="connsiteY107" fmla="*/ 1838325 h 2105025"/>
              <a:gd name="connsiteX108" fmla="*/ 2339725 w 5444669"/>
              <a:gd name="connsiteY108" fmla="*/ 1847850 h 2105025"/>
              <a:gd name="connsiteX109" fmla="*/ 2463550 w 5444669"/>
              <a:gd name="connsiteY109" fmla="*/ 1876425 h 2105025"/>
              <a:gd name="connsiteX110" fmla="*/ 2539750 w 5444669"/>
              <a:gd name="connsiteY110" fmla="*/ 1895475 h 2105025"/>
              <a:gd name="connsiteX111" fmla="*/ 2596900 w 5444669"/>
              <a:gd name="connsiteY111" fmla="*/ 1914525 h 2105025"/>
              <a:gd name="connsiteX112" fmla="*/ 2635000 w 5444669"/>
              <a:gd name="connsiteY112" fmla="*/ 1924050 h 2105025"/>
              <a:gd name="connsiteX113" fmla="*/ 2701675 w 5444669"/>
              <a:gd name="connsiteY113" fmla="*/ 1943100 h 2105025"/>
              <a:gd name="connsiteX114" fmla="*/ 2854075 w 5444669"/>
              <a:gd name="connsiteY114" fmla="*/ 1952625 h 2105025"/>
              <a:gd name="connsiteX115" fmla="*/ 2977900 w 5444669"/>
              <a:gd name="connsiteY115" fmla="*/ 1981200 h 2105025"/>
              <a:gd name="connsiteX116" fmla="*/ 3006475 w 5444669"/>
              <a:gd name="connsiteY116" fmla="*/ 1990725 h 2105025"/>
              <a:gd name="connsiteX117" fmla="*/ 3044575 w 5444669"/>
              <a:gd name="connsiteY117" fmla="*/ 2000250 h 2105025"/>
              <a:gd name="connsiteX118" fmla="*/ 3092200 w 5444669"/>
              <a:gd name="connsiteY118" fmla="*/ 2019300 h 2105025"/>
              <a:gd name="connsiteX119" fmla="*/ 3120775 w 5444669"/>
              <a:gd name="connsiteY119" fmla="*/ 2028825 h 2105025"/>
              <a:gd name="connsiteX120" fmla="*/ 3196975 w 5444669"/>
              <a:gd name="connsiteY120" fmla="*/ 2057400 h 2105025"/>
              <a:gd name="connsiteX121" fmla="*/ 3292225 w 5444669"/>
              <a:gd name="connsiteY121" fmla="*/ 2076450 h 2105025"/>
              <a:gd name="connsiteX122" fmla="*/ 3339850 w 5444669"/>
              <a:gd name="connsiteY122" fmla="*/ 2085975 h 2105025"/>
              <a:gd name="connsiteX123" fmla="*/ 3387475 w 5444669"/>
              <a:gd name="connsiteY123" fmla="*/ 2105025 h 2105025"/>
              <a:gd name="connsiteX124" fmla="*/ 3797050 w 5444669"/>
              <a:gd name="connsiteY124" fmla="*/ 2095500 h 2105025"/>
              <a:gd name="connsiteX125" fmla="*/ 4139950 w 5444669"/>
              <a:gd name="connsiteY125" fmla="*/ 2076450 h 2105025"/>
              <a:gd name="connsiteX126" fmla="*/ 4330450 w 5444669"/>
              <a:gd name="connsiteY126" fmla="*/ 2047875 h 2105025"/>
              <a:gd name="connsiteX127" fmla="*/ 4359025 w 5444669"/>
              <a:gd name="connsiteY127" fmla="*/ 2038350 h 2105025"/>
              <a:gd name="connsiteX128" fmla="*/ 4482850 w 5444669"/>
              <a:gd name="connsiteY128" fmla="*/ 2019300 h 2105025"/>
              <a:gd name="connsiteX129" fmla="*/ 4606675 w 5444669"/>
              <a:gd name="connsiteY129" fmla="*/ 1990725 h 2105025"/>
              <a:gd name="connsiteX130" fmla="*/ 4663825 w 5444669"/>
              <a:gd name="connsiteY130" fmla="*/ 1971675 h 2105025"/>
              <a:gd name="connsiteX131" fmla="*/ 4692400 w 5444669"/>
              <a:gd name="connsiteY131" fmla="*/ 1962150 h 2105025"/>
              <a:gd name="connsiteX132" fmla="*/ 4787650 w 5444669"/>
              <a:gd name="connsiteY132" fmla="*/ 1943100 h 2105025"/>
              <a:gd name="connsiteX133" fmla="*/ 4844800 w 5444669"/>
              <a:gd name="connsiteY133" fmla="*/ 1924050 h 2105025"/>
              <a:gd name="connsiteX134" fmla="*/ 4940050 w 5444669"/>
              <a:gd name="connsiteY134" fmla="*/ 1876425 h 2105025"/>
              <a:gd name="connsiteX135" fmla="*/ 5016250 w 5444669"/>
              <a:gd name="connsiteY135" fmla="*/ 1857375 h 2105025"/>
              <a:gd name="connsiteX136" fmla="*/ 5054350 w 5444669"/>
              <a:gd name="connsiteY136" fmla="*/ 1809750 h 2105025"/>
              <a:gd name="connsiteX137" fmla="*/ 5111500 w 5444669"/>
              <a:gd name="connsiteY137" fmla="*/ 1762125 h 2105025"/>
              <a:gd name="connsiteX138" fmla="*/ 5216275 w 5444669"/>
              <a:gd name="connsiteY138" fmla="*/ 1704975 h 2105025"/>
              <a:gd name="connsiteX139" fmla="*/ 5235325 w 5444669"/>
              <a:gd name="connsiteY139" fmla="*/ 1676400 h 2105025"/>
              <a:gd name="connsiteX140" fmla="*/ 5263900 w 5444669"/>
              <a:gd name="connsiteY140" fmla="*/ 1657350 h 2105025"/>
              <a:gd name="connsiteX141" fmla="*/ 5321050 w 5444669"/>
              <a:gd name="connsiteY141" fmla="*/ 1562100 h 2105025"/>
              <a:gd name="connsiteX142" fmla="*/ 5359150 w 5444669"/>
              <a:gd name="connsiteY142" fmla="*/ 1533525 h 2105025"/>
              <a:gd name="connsiteX143" fmla="*/ 5378200 w 5444669"/>
              <a:gd name="connsiteY143" fmla="*/ 1504950 h 2105025"/>
              <a:gd name="connsiteX144" fmla="*/ 5406775 w 5444669"/>
              <a:gd name="connsiteY144" fmla="*/ 1476375 h 2105025"/>
              <a:gd name="connsiteX145" fmla="*/ 5416300 w 5444669"/>
              <a:gd name="connsiteY145" fmla="*/ 1390650 h 2105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444669" h="2105025">
                <a:moveTo>
                  <a:pt x="5416300" y="1390650"/>
                </a:moveTo>
                <a:cubicBezTo>
                  <a:pt x="5352800" y="1357313"/>
                  <a:pt x="5155852" y="1314782"/>
                  <a:pt x="5025775" y="1276350"/>
                </a:cubicBezTo>
                <a:cubicBezTo>
                  <a:pt x="5016146" y="1273505"/>
                  <a:pt x="5007078" y="1268621"/>
                  <a:pt x="4997200" y="1266825"/>
                </a:cubicBezTo>
                <a:cubicBezTo>
                  <a:pt x="4972015" y="1262246"/>
                  <a:pt x="4946249" y="1261508"/>
                  <a:pt x="4921000" y="1257300"/>
                </a:cubicBezTo>
                <a:cubicBezTo>
                  <a:pt x="4908087" y="1255148"/>
                  <a:pt x="4895767" y="1250187"/>
                  <a:pt x="4882900" y="1247775"/>
                </a:cubicBezTo>
                <a:cubicBezTo>
                  <a:pt x="4844936" y="1240657"/>
                  <a:pt x="4806072" y="1238093"/>
                  <a:pt x="4768600" y="1228725"/>
                </a:cubicBezTo>
                <a:cubicBezTo>
                  <a:pt x="4729638" y="1218985"/>
                  <a:pt x="4693914" y="1197227"/>
                  <a:pt x="4654300" y="1190625"/>
                </a:cubicBezTo>
                <a:cubicBezTo>
                  <a:pt x="4535699" y="1170858"/>
                  <a:pt x="4642270" y="1191674"/>
                  <a:pt x="4568575" y="1171575"/>
                </a:cubicBezTo>
                <a:cubicBezTo>
                  <a:pt x="4543316" y="1164686"/>
                  <a:pt x="4517213" y="1160804"/>
                  <a:pt x="4492375" y="1152525"/>
                </a:cubicBezTo>
                <a:cubicBezTo>
                  <a:pt x="4450422" y="1138541"/>
                  <a:pt x="4410503" y="1118884"/>
                  <a:pt x="4368550" y="1104900"/>
                </a:cubicBezTo>
                <a:cubicBezTo>
                  <a:pt x="4349500" y="1098550"/>
                  <a:pt x="4331002" y="1090206"/>
                  <a:pt x="4311400" y="1085850"/>
                </a:cubicBezTo>
                <a:cubicBezTo>
                  <a:pt x="4282825" y="1079500"/>
                  <a:pt x="4253959" y="1074342"/>
                  <a:pt x="4225675" y="1066800"/>
                </a:cubicBezTo>
                <a:cubicBezTo>
                  <a:pt x="4206273" y="1061626"/>
                  <a:pt x="4188332" y="1051051"/>
                  <a:pt x="4168525" y="1047750"/>
                </a:cubicBezTo>
                <a:cubicBezTo>
                  <a:pt x="4149475" y="1044575"/>
                  <a:pt x="4130228" y="1042415"/>
                  <a:pt x="4111375" y="1038225"/>
                </a:cubicBezTo>
                <a:cubicBezTo>
                  <a:pt x="4101574" y="1036047"/>
                  <a:pt x="4092826" y="1029228"/>
                  <a:pt x="4082800" y="1028700"/>
                </a:cubicBezTo>
                <a:cubicBezTo>
                  <a:pt x="3971783" y="1022857"/>
                  <a:pt x="3860550" y="1022350"/>
                  <a:pt x="3749425" y="1019175"/>
                </a:cubicBezTo>
                <a:lnTo>
                  <a:pt x="3663700" y="1009650"/>
                </a:lnTo>
                <a:cubicBezTo>
                  <a:pt x="3638278" y="1006659"/>
                  <a:pt x="3613022" y="1002088"/>
                  <a:pt x="3587500" y="1000125"/>
                </a:cubicBezTo>
                <a:cubicBezTo>
                  <a:pt x="3530430" y="995735"/>
                  <a:pt x="3473200" y="993775"/>
                  <a:pt x="3416050" y="990600"/>
                </a:cubicBezTo>
                <a:cubicBezTo>
                  <a:pt x="3273496" y="966841"/>
                  <a:pt x="3451556" y="996062"/>
                  <a:pt x="3292225" y="971550"/>
                </a:cubicBezTo>
                <a:cubicBezTo>
                  <a:pt x="3273137" y="968613"/>
                  <a:pt x="3254255" y="964282"/>
                  <a:pt x="3235075" y="962025"/>
                </a:cubicBezTo>
                <a:cubicBezTo>
                  <a:pt x="3200246" y="957927"/>
                  <a:pt x="3165225" y="955675"/>
                  <a:pt x="3130300" y="952500"/>
                </a:cubicBezTo>
                <a:cubicBezTo>
                  <a:pt x="3118093" y="949448"/>
                  <a:pt x="3077290" y="940282"/>
                  <a:pt x="3063625" y="933450"/>
                </a:cubicBezTo>
                <a:cubicBezTo>
                  <a:pt x="3053386" y="928330"/>
                  <a:pt x="3045769" y="918420"/>
                  <a:pt x="3035050" y="914400"/>
                </a:cubicBezTo>
                <a:cubicBezTo>
                  <a:pt x="3019891" y="908716"/>
                  <a:pt x="3003044" y="909135"/>
                  <a:pt x="2987425" y="904875"/>
                </a:cubicBezTo>
                <a:cubicBezTo>
                  <a:pt x="2968052" y="899591"/>
                  <a:pt x="2949756" y="890695"/>
                  <a:pt x="2930275" y="885825"/>
                </a:cubicBezTo>
                <a:cubicBezTo>
                  <a:pt x="2917575" y="882650"/>
                  <a:pt x="2904432" y="880897"/>
                  <a:pt x="2892175" y="876300"/>
                </a:cubicBezTo>
                <a:cubicBezTo>
                  <a:pt x="2878880" y="871314"/>
                  <a:pt x="2867545" y="861740"/>
                  <a:pt x="2854075" y="857250"/>
                </a:cubicBezTo>
                <a:cubicBezTo>
                  <a:pt x="2832963" y="850213"/>
                  <a:pt x="2799260" y="850081"/>
                  <a:pt x="2777875" y="838200"/>
                </a:cubicBezTo>
                <a:cubicBezTo>
                  <a:pt x="2679619" y="783613"/>
                  <a:pt x="2756808" y="812128"/>
                  <a:pt x="2692150" y="790575"/>
                </a:cubicBezTo>
                <a:cubicBezTo>
                  <a:pt x="2679450" y="781050"/>
                  <a:pt x="2665275" y="773225"/>
                  <a:pt x="2654050" y="762000"/>
                </a:cubicBezTo>
                <a:cubicBezTo>
                  <a:pt x="2645955" y="753905"/>
                  <a:pt x="2641654" y="742740"/>
                  <a:pt x="2635000" y="733425"/>
                </a:cubicBezTo>
                <a:cubicBezTo>
                  <a:pt x="2609763" y="698093"/>
                  <a:pt x="2573703" y="651286"/>
                  <a:pt x="2539750" y="628650"/>
                </a:cubicBezTo>
                <a:cubicBezTo>
                  <a:pt x="2457858" y="574055"/>
                  <a:pt x="2561470" y="639510"/>
                  <a:pt x="2482600" y="600075"/>
                </a:cubicBezTo>
                <a:cubicBezTo>
                  <a:pt x="2472361" y="594955"/>
                  <a:pt x="2465200" y="583508"/>
                  <a:pt x="2454025" y="581025"/>
                </a:cubicBezTo>
                <a:cubicBezTo>
                  <a:pt x="2407123" y="570602"/>
                  <a:pt x="2358775" y="568325"/>
                  <a:pt x="2311150" y="561975"/>
                </a:cubicBezTo>
                <a:lnTo>
                  <a:pt x="2254000" y="542925"/>
                </a:lnTo>
                <a:lnTo>
                  <a:pt x="2225425" y="533400"/>
                </a:lnTo>
                <a:cubicBezTo>
                  <a:pt x="2215900" y="523875"/>
                  <a:pt x="2207626" y="512907"/>
                  <a:pt x="2196850" y="504825"/>
                </a:cubicBezTo>
                <a:cubicBezTo>
                  <a:pt x="2182039" y="493717"/>
                  <a:pt x="2164629" y="486519"/>
                  <a:pt x="2149225" y="476250"/>
                </a:cubicBezTo>
                <a:cubicBezTo>
                  <a:pt x="2136016" y="467444"/>
                  <a:pt x="2123521" y="457592"/>
                  <a:pt x="2111125" y="447675"/>
                </a:cubicBezTo>
                <a:cubicBezTo>
                  <a:pt x="2091761" y="432184"/>
                  <a:pt x="2072509" y="416525"/>
                  <a:pt x="2053975" y="400050"/>
                </a:cubicBezTo>
                <a:cubicBezTo>
                  <a:pt x="2032667" y="381110"/>
                  <a:pt x="2023553" y="363880"/>
                  <a:pt x="1996825" y="352425"/>
                </a:cubicBezTo>
                <a:cubicBezTo>
                  <a:pt x="1984793" y="347268"/>
                  <a:pt x="1971312" y="346496"/>
                  <a:pt x="1958725" y="342900"/>
                </a:cubicBezTo>
                <a:cubicBezTo>
                  <a:pt x="1890204" y="323323"/>
                  <a:pt x="1980043" y="339612"/>
                  <a:pt x="1853950" y="323850"/>
                </a:cubicBezTo>
                <a:cubicBezTo>
                  <a:pt x="1829467" y="315689"/>
                  <a:pt x="1813587" y="309584"/>
                  <a:pt x="1787275" y="304800"/>
                </a:cubicBezTo>
                <a:cubicBezTo>
                  <a:pt x="1765186" y="300784"/>
                  <a:pt x="1742825" y="298450"/>
                  <a:pt x="1720600" y="295275"/>
                </a:cubicBezTo>
                <a:cubicBezTo>
                  <a:pt x="1688779" y="284668"/>
                  <a:pt x="1689805" y="284198"/>
                  <a:pt x="1653925" y="276225"/>
                </a:cubicBezTo>
                <a:cubicBezTo>
                  <a:pt x="1638121" y="272713"/>
                  <a:pt x="1622006" y="270627"/>
                  <a:pt x="1606300" y="266700"/>
                </a:cubicBezTo>
                <a:cubicBezTo>
                  <a:pt x="1596560" y="264265"/>
                  <a:pt x="1587570" y="259144"/>
                  <a:pt x="1577725" y="257175"/>
                </a:cubicBezTo>
                <a:cubicBezTo>
                  <a:pt x="1555710" y="252772"/>
                  <a:pt x="1533002" y="252354"/>
                  <a:pt x="1511050" y="247650"/>
                </a:cubicBezTo>
                <a:cubicBezTo>
                  <a:pt x="1316089" y="205873"/>
                  <a:pt x="1517834" y="244583"/>
                  <a:pt x="1415800" y="219075"/>
                </a:cubicBezTo>
                <a:cubicBezTo>
                  <a:pt x="1400094" y="215148"/>
                  <a:pt x="1383682" y="214202"/>
                  <a:pt x="1368175" y="209550"/>
                </a:cubicBezTo>
                <a:cubicBezTo>
                  <a:pt x="1351798" y="204637"/>
                  <a:pt x="1337362" y="193613"/>
                  <a:pt x="1320550" y="190500"/>
                </a:cubicBezTo>
                <a:cubicBezTo>
                  <a:pt x="1251232" y="177663"/>
                  <a:pt x="1181317" y="166948"/>
                  <a:pt x="1111000" y="161925"/>
                </a:cubicBezTo>
                <a:cubicBezTo>
                  <a:pt x="1066550" y="158750"/>
                  <a:pt x="1021977" y="156986"/>
                  <a:pt x="977650" y="152400"/>
                </a:cubicBezTo>
                <a:cubicBezTo>
                  <a:pt x="955570" y="150116"/>
                  <a:pt x="825918" y="133484"/>
                  <a:pt x="777625" y="123825"/>
                </a:cubicBezTo>
                <a:cubicBezTo>
                  <a:pt x="742496" y="116799"/>
                  <a:pt x="663112" y="91376"/>
                  <a:pt x="644275" y="85725"/>
                </a:cubicBezTo>
                <a:cubicBezTo>
                  <a:pt x="634750" y="79375"/>
                  <a:pt x="625939" y="71795"/>
                  <a:pt x="615700" y="66675"/>
                </a:cubicBezTo>
                <a:cubicBezTo>
                  <a:pt x="589969" y="53810"/>
                  <a:pt x="556315" y="53478"/>
                  <a:pt x="529975" y="47625"/>
                </a:cubicBezTo>
                <a:cubicBezTo>
                  <a:pt x="520174" y="45447"/>
                  <a:pt x="511356" y="39399"/>
                  <a:pt x="501400" y="38100"/>
                </a:cubicBezTo>
                <a:cubicBezTo>
                  <a:pt x="438119" y="29846"/>
                  <a:pt x="374400" y="25400"/>
                  <a:pt x="310900" y="19050"/>
                </a:cubicBezTo>
                <a:cubicBezTo>
                  <a:pt x="298200" y="15875"/>
                  <a:pt x="285387" y="13121"/>
                  <a:pt x="272800" y="9525"/>
                </a:cubicBezTo>
                <a:cubicBezTo>
                  <a:pt x="263146" y="6767"/>
                  <a:pt x="254265" y="0"/>
                  <a:pt x="244225" y="0"/>
                </a:cubicBezTo>
                <a:cubicBezTo>
                  <a:pt x="174303" y="0"/>
                  <a:pt x="104525" y="6350"/>
                  <a:pt x="34675" y="9525"/>
                </a:cubicBezTo>
                <a:cubicBezTo>
                  <a:pt x="-20382" y="119639"/>
                  <a:pt x="861" y="61912"/>
                  <a:pt x="25150" y="304800"/>
                </a:cubicBezTo>
                <a:cubicBezTo>
                  <a:pt x="28121" y="334513"/>
                  <a:pt x="52326" y="336084"/>
                  <a:pt x="72775" y="342900"/>
                </a:cubicBezTo>
                <a:cubicBezTo>
                  <a:pt x="92101" y="400878"/>
                  <a:pt x="66413" y="344477"/>
                  <a:pt x="129925" y="400050"/>
                </a:cubicBezTo>
                <a:cubicBezTo>
                  <a:pt x="141872" y="410504"/>
                  <a:pt x="146798" y="427423"/>
                  <a:pt x="158500" y="438150"/>
                </a:cubicBezTo>
                <a:cubicBezTo>
                  <a:pt x="185185" y="462612"/>
                  <a:pt x="222505" y="475865"/>
                  <a:pt x="244225" y="504825"/>
                </a:cubicBezTo>
                <a:cubicBezTo>
                  <a:pt x="259234" y="524837"/>
                  <a:pt x="279944" y="556192"/>
                  <a:pt x="301375" y="571500"/>
                </a:cubicBezTo>
                <a:cubicBezTo>
                  <a:pt x="312929" y="579753"/>
                  <a:pt x="327921" y="582297"/>
                  <a:pt x="339475" y="590550"/>
                </a:cubicBezTo>
                <a:cubicBezTo>
                  <a:pt x="350436" y="598380"/>
                  <a:pt x="356354" y="612442"/>
                  <a:pt x="368050" y="619125"/>
                </a:cubicBezTo>
                <a:cubicBezTo>
                  <a:pt x="432602" y="656012"/>
                  <a:pt x="380691" y="596852"/>
                  <a:pt x="444250" y="647700"/>
                </a:cubicBezTo>
                <a:cubicBezTo>
                  <a:pt x="536035" y="721128"/>
                  <a:pt x="465580" y="692910"/>
                  <a:pt x="529975" y="714375"/>
                </a:cubicBezTo>
                <a:cubicBezTo>
                  <a:pt x="549025" y="730250"/>
                  <a:pt x="566492" y="748245"/>
                  <a:pt x="587125" y="762000"/>
                </a:cubicBezTo>
                <a:cubicBezTo>
                  <a:pt x="595479" y="767569"/>
                  <a:pt x="607860" y="765253"/>
                  <a:pt x="615700" y="771525"/>
                </a:cubicBezTo>
                <a:cubicBezTo>
                  <a:pt x="677248" y="820764"/>
                  <a:pt x="591501" y="785684"/>
                  <a:pt x="663325" y="809625"/>
                </a:cubicBezTo>
                <a:cubicBezTo>
                  <a:pt x="717300" y="890588"/>
                  <a:pt x="628400" y="765175"/>
                  <a:pt x="739525" y="876300"/>
                </a:cubicBezTo>
                <a:cubicBezTo>
                  <a:pt x="775200" y="911975"/>
                  <a:pt x="755321" y="900615"/>
                  <a:pt x="796675" y="914400"/>
                </a:cubicBezTo>
                <a:cubicBezTo>
                  <a:pt x="822075" y="933450"/>
                  <a:pt x="847198" y="952876"/>
                  <a:pt x="872875" y="971550"/>
                </a:cubicBezTo>
                <a:cubicBezTo>
                  <a:pt x="882133" y="978283"/>
                  <a:pt x="891211" y="985480"/>
                  <a:pt x="901450" y="990600"/>
                </a:cubicBezTo>
                <a:cubicBezTo>
                  <a:pt x="995847" y="1037798"/>
                  <a:pt x="832431" y="936288"/>
                  <a:pt x="977650" y="1028700"/>
                </a:cubicBezTo>
                <a:cubicBezTo>
                  <a:pt x="996966" y="1040992"/>
                  <a:pt x="1016484" y="1053063"/>
                  <a:pt x="1034800" y="1066800"/>
                </a:cubicBezTo>
                <a:cubicBezTo>
                  <a:pt x="1060200" y="1085850"/>
                  <a:pt x="1080198" y="1116249"/>
                  <a:pt x="1111000" y="1123950"/>
                </a:cubicBezTo>
                <a:lnTo>
                  <a:pt x="1149100" y="1133475"/>
                </a:lnTo>
                <a:cubicBezTo>
                  <a:pt x="1164975" y="1146175"/>
                  <a:pt x="1181425" y="1158188"/>
                  <a:pt x="1196725" y="1171575"/>
                </a:cubicBezTo>
                <a:cubicBezTo>
                  <a:pt x="1206862" y="1180445"/>
                  <a:pt x="1215073" y="1191384"/>
                  <a:pt x="1225300" y="1200150"/>
                </a:cubicBezTo>
                <a:cubicBezTo>
                  <a:pt x="1231340" y="1205327"/>
                  <a:pt x="1279914" y="1241744"/>
                  <a:pt x="1291975" y="1247775"/>
                </a:cubicBezTo>
                <a:cubicBezTo>
                  <a:pt x="1307268" y="1255421"/>
                  <a:pt x="1324654" y="1258522"/>
                  <a:pt x="1339600" y="1266825"/>
                </a:cubicBezTo>
                <a:cubicBezTo>
                  <a:pt x="1386003" y="1292605"/>
                  <a:pt x="1373337" y="1299529"/>
                  <a:pt x="1415800" y="1333500"/>
                </a:cubicBezTo>
                <a:cubicBezTo>
                  <a:pt x="1433678" y="1347803"/>
                  <a:pt x="1456761" y="1355411"/>
                  <a:pt x="1472950" y="1371600"/>
                </a:cubicBezTo>
                <a:cubicBezTo>
                  <a:pt x="1488825" y="1387475"/>
                  <a:pt x="1505791" y="1402329"/>
                  <a:pt x="1520575" y="1419225"/>
                </a:cubicBezTo>
                <a:cubicBezTo>
                  <a:pt x="1528113" y="1427840"/>
                  <a:pt x="1530765" y="1440551"/>
                  <a:pt x="1539625" y="1447800"/>
                </a:cubicBezTo>
                <a:cubicBezTo>
                  <a:pt x="1566205" y="1469547"/>
                  <a:pt x="1601066" y="1480666"/>
                  <a:pt x="1625350" y="1504950"/>
                </a:cubicBezTo>
                <a:cubicBezTo>
                  <a:pt x="1634875" y="1514475"/>
                  <a:pt x="1642717" y="1526053"/>
                  <a:pt x="1653925" y="1533525"/>
                </a:cubicBezTo>
                <a:cubicBezTo>
                  <a:pt x="1662279" y="1539094"/>
                  <a:pt x="1673723" y="1538174"/>
                  <a:pt x="1682500" y="1543050"/>
                </a:cubicBezTo>
                <a:cubicBezTo>
                  <a:pt x="1702514" y="1554169"/>
                  <a:pt x="1719172" y="1570911"/>
                  <a:pt x="1739650" y="1581150"/>
                </a:cubicBezTo>
                <a:cubicBezTo>
                  <a:pt x="1752350" y="1587500"/>
                  <a:pt x="1766662" y="1591330"/>
                  <a:pt x="1777750" y="1600200"/>
                </a:cubicBezTo>
                <a:cubicBezTo>
                  <a:pt x="1871181" y="1674945"/>
                  <a:pt x="1795265" y="1647057"/>
                  <a:pt x="1911100" y="1704975"/>
                </a:cubicBezTo>
                <a:cubicBezTo>
                  <a:pt x="1948265" y="1723557"/>
                  <a:pt x="1977055" y="1724591"/>
                  <a:pt x="2015875" y="1733550"/>
                </a:cubicBezTo>
                <a:cubicBezTo>
                  <a:pt x="2041386" y="1739437"/>
                  <a:pt x="2068657" y="1740891"/>
                  <a:pt x="2092075" y="1752600"/>
                </a:cubicBezTo>
                <a:cubicBezTo>
                  <a:pt x="2104775" y="1758950"/>
                  <a:pt x="2117124" y="1766057"/>
                  <a:pt x="2130175" y="1771650"/>
                </a:cubicBezTo>
                <a:cubicBezTo>
                  <a:pt x="2139403" y="1775605"/>
                  <a:pt x="2149770" y="1776685"/>
                  <a:pt x="2158750" y="1781175"/>
                </a:cubicBezTo>
                <a:cubicBezTo>
                  <a:pt x="2168989" y="1786295"/>
                  <a:pt x="2176864" y="1795576"/>
                  <a:pt x="2187325" y="1800225"/>
                </a:cubicBezTo>
                <a:cubicBezTo>
                  <a:pt x="2205675" y="1808380"/>
                  <a:pt x="2225425" y="1812925"/>
                  <a:pt x="2244475" y="1819275"/>
                </a:cubicBezTo>
                <a:lnTo>
                  <a:pt x="2273050" y="1828800"/>
                </a:lnTo>
                <a:cubicBezTo>
                  <a:pt x="2282575" y="1831975"/>
                  <a:pt x="2291885" y="1835890"/>
                  <a:pt x="2301625" y="1838325"/>
                </a:cubicBezTo>
                <a:cubicBezTo>
                  <a:pt x="2314325" y="1841500"/>
                  <a:pt x="2326946" y="1845010"/>
                  <a:pt x="2339725" y="1847850"/>
                </a:cubicBezTo>
                <a:cubicBezTo>
                  <a:pt x="2385061" y="1857925"/>
                  <a:pt x="2416866" y="1860864"/>
                  <a:pt x="2463550" y="1876425"/>
                </a:cubicBezTo>
                <a:cubicBezTo>
                  <a:pt x="2550253" y="1905326"/>
                  <a:pt x="2413315" y="1860993"/>
                  <a:pt x="2539750" y="1895475"/>
                </a:cubicBezTo>
                <a:cubicBezTo>
                  <a:pt x="2559123" y="1900759"/>
                  <a:pt x="2577666" y="1908755"/>
                  <a:pt x="2596900" y="1914525"/>
                </a:cubicBezTo>
                <a:cubicBezTo>
                  <a:pt x="2609439" y="1918287"/>
                  <a:pt x="2622413" y="1920454"/>
                  <a:pt x="2635000" y="1924050"/>
                </a:cubicBezTo>
                <a:cubicBezTo>
                  <a:pt x="2656870" y="1930298"/>
                  <a:pt x="2678770" y="1940809"/>
                  <a:pt x="2701675" y="1943100"/>
                </a:cubicBezTo>
                <a:cubicBezTo>
                  <a:pt x="2752322" y="1948165"/>
                  <a:pt x="2803275" y="1949450"/>
                  <a:pt x="2854075" y="1952625"/>
                </a:cubicBezTo>
                <a:cubicBezTo>
                  <a:pt x="2891855" y="1960181"/>
                  <a:pt x="2943435" y="1969712"/>
                  <a:pt x="2977900" y="1981200"/>
                </a:cubicBezTo>
                <a:cubicBezTo>
                  <a:pt x="2987425" y="1984375"/>
                  <a:pt x="2996821" y="1987967"/>
                  <a:pt x="3006475" y="1990725"/>
                </a:cubicBezTo>
                <a:cubicBezTo>
                  <a:pt x="3019062" y="1994321"/>
                  <a:pt x="3032156" y="1996110"/>
                  <a:pt x="3044575" y="2000250"/>
                </a:cubicBezTo>
                <a:cubicBezTo>
                  <a:pt x="3060795" y="2005657"/>
                  <a:pt x="3076191" y="2013297"/>
                  <a:pt x="3092200" y="2019300"/>
                </a:cubicBezTo>
                <a:cubicBezTo>
                  <a:pt x="3101601" y="2022825"/>
                  <a:pt x="3111374" y="2025300"/>
                  <a:pt x="3120775" y="2028825"/>
                </a:cubicBezTo>
                <a:cubicBezTo>
                  <a:pt x="3152983" y="2040903"/>
                  <a:pt x="3166707" y="2048752"/>
                  <a:pt x="3196975" y="2057400"/>
                </a:cubicBezTo>
                <a:cubicBezTo>
                  <a:pt x="3241199" y="2070036"/>
                  <a:pt x="3240768" y="2067094"/>
                  <a:pt x="3292225" y="2076450"/>
                </a:cubicBezTo>
                <a:cubicBezTo>
                  <a:pt x="3308153" y="2079346"/>
                  <a:pt x="3324343" y="2081323"/>
                  <a:pt x="3339850" y="2085975"/>
                </a:cubicBezTo>
                <a:cubicBezTo>
                  <a:pt x="3356227" y="2090888"/>
                  <a:pt x="3371600" y="2098675"/>
                  <a:pt x="3387475" y="2105025"/>
                </a:cubicBezTo>
                <a:lnTo>
                  <a:pt x="3797050" y="2095500"/>
                </a:lnTo>
                <a:cubicBezTo>
                  <a:pt x="3851817" y="2093733"/>
                  <a:pt x="4079009" y="2080035"/>
                  <a:pt x="4139950" y="2076450"/>
                </a:cubicBezTo>
                <a:cubicBezTo>
                  <a:pt x="4253241" y="2048127"/>
                  <a:pt x="4190059" y="2059574"/>
                  <a:pt x="4330450" y="2047875"/>
                </a:cubicBezTo>
                <a:cubicBezTo>
                  <a:pt x="4339975" y="2044700"/>
                  <a:pt x="4349180" y="2040319"/>
                  <a:pt x="4359025" y="2038350"/>
                </a:cubicBezTo>
                <a:cubicBezTo>
                  <a:pt x="4526478" y="2004859"/>
                  <a:pt x="4333309" y="2050782"/>
                  <a:pt x="4482850" y="2019300"/>
                </a:cubicBezTo>
                <a:cubicBezTo>
                  <a:pt x="4524301" y="2010573"/>
                  <a:pt x="4565710" y="2001505"/>
                  <a:pt x="4606675" y="1990725"/>
                </a:cubicBezTo>
                <a:cubicBezTo>
                  <a:pt x="4626094" y="1985615"/>
                  <a:pt x="4644775" y="1978025"/>
                  <a:pt x="4663825" y="1971675"/>
                </a:cubicBezTo>
                <a:cubicBezTo>
                  <a:pt x="4673350" y="1968500"/>
                  <a:pt x="4682555" y="1964119"/>
                  <a:pt x="4692400" y="1962150"/>
                </a:cubicBezTo>
                <a:cubicBezTo>
                  <a:pt x="4724150" y="1955800"/>
                  <a:pt x="4756933" y="1953339"/>
                  <a:pt x="4787650" y="1943100"/>
                </a:cubicBezTo>
                <a:cubicBezTo>
                  <a:pt x="4806700" y="1936750"/>
                  <a:pt x="4826839" y="1933030"/>
                  <a:pt x="4844800" y="1924050"/>
                </a:cubicBezTo>
                <a:cubicBezTo>
                  <a:pt x="4876550" y="1908175"/>
                  <a:pt x="4906966" y="1889291"/>
                  <a:pt x="4940050" y="1876425"/>
                </a:cubicBezTo>
                <a:cubicBezTo>
                  <a:pt x="4964451" y="1866936"/>
                  <a:pt x="5016250" y="1857375"/>
                  <a:pt x="5016250" y="1857375"/>
                </a:cubicBezTo>
                <a:cubicBezTo>
                  <a:pt x="5031887" y="1810465"/>
                  <a:pt x="5014580" y="1842891"/>
                  <a:pt x="5054350" y="1809750"/>
                </a:cubicBezTo>
                <a:cubicBezTo>
                  <a:pt x="5092539" y="1777926"/>
                  <a:pt x="5070426" y="1784529"/>
                  <a:pt x="5111500" y="1762125"/>
                </a:cubicBezTo>
                <a:cubicBezTo>
                  <a:pt x="5230354" y="1697296"/>
                  <a:pt x="5151005" y="1748489"/>
                  <a:pt x="5216275" y="1704975"/>
                </a:cubicBezTo>
                <a:cubicBezTo>
                  <a:pt x="5222625" y="1695450"/>
                  <a:pt x="5227230" y="1684495"/>
                  <a:pt x="5235325" y="1676400"/>
                </a:cubicBezTo>
                <a:cubicBezTo>
                  <a:pt x="5243420" y="1668305"/>
                  <a:pt x="5256571" y="1666144"/>
                  <a:pt x="5263900" y="1657350"/>
                </a:cubicBezTo>
                <a:cubicBezTo>
                  <a:pt x="5297736" y="1616746"/>
                  <a:pt x="5267741" y="1602081"/>
                  <a:pt x="5321050" y="1562100"/>
                </a:cubicBezTo>
                <a:cubicBezTo>
                  <a:pt x="5333750" y="1552575"/>
                  <a:pt x="5347925" y="1544750"/>
                  <a:pt x="5359150" y="1533525"/>
                </a:cubicBezTo>
                <a:cubicBezTo>
                  <a:pt x="5367245" y="1525430"/>
                  <a:pt x="5370871" y="1513744"/>
                  <a:pt x="5378200" y="1504950"/>
                </a:cubicBezTo>
                <a:cubicBezTo>
                  <a:pt x="5386824" y="1494602"/>
                  <a:pt x="5397250" y="1485900"/>
                  <a:pt x="5406775" y="1476375"/>
                </a:cubicBezTo>
                <a:cubicBezTo>
                  <a:pt x="5418545" y="1441065"/>
                  <a:pt x="5479800" y="1423987"/>
                  <a:pt x="5416300" y="1390650"/>
                </a:cubicBezTo>
                <a:close/>
              </a:path>
            </a:pathLst>
          </a:custGeom>
          <a:noFill/>
          <a:ln w="635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p:cNvSpPr txBox="1"/>
          <p:nvPr/>
        </p:nvSpPr>
        <p:spPr>
          <a:xfrm>
            <a:off x="8239125" y="0"/>
            <a:ext cx="2000250" cy="707886"/>
          </a:xfrm>
          <a:prstGeom prst="rect">
            <a:avLst/>
          </a:prstGeom>
          <a:solidFill>
            <a:schemeClr val="bg1"/>
          </a:solidFill>
        </p:spPr>
        <p:txBody>
          <a:bodyPr wrap="square" rtlCol="0">
            <a:spAutoFit/>
          </a:bodyPr>
          <a:lstStyle/>
          <a:p>
            <a:r>
              <a:rPr lang="en-US" sz="4000" b="1" dirty="0"/>
              <a:t>Phase 1</a:t>
            </a:r>
          </a:p>
        </p:txBody>
      </p:sp>
      <p:sp>
        <p:nvSpPr>
          <p:cNvPr id="15" name="TextBox 14"/>
          <p:cNvSpPr txBox="1"/>
          <p:nvPr/>
        </p:nvSpPr>
        <p:spPr>
          <a:xfrm>
            <a:off x="8239125" y="0"/>
            <a:ext cx="2000250" cy="707886"/>
          </a:xfrm>
          <a:prstGeom prst="rect">
            <a:avLst/>
          </a:prstGeom>
          <a:solidFill>
            <a:schemeClr val="bg1"/>
          </a:solidFill>
        </p:spPr>
        <p:txBody>
          <a:bodyPr wrap="square" rtlCol="0">
            <a:spAutoFit/>
          </a:bodyPr>
          <a:lstStyle/>
          <a:p>
            <a:r>
              <a:rPr lang="en-US" sz="4000" b="1" dirty="0"/>
              <a:t>Phase 2</a:t>
            </a:r>
          </a:p>
        </p:txBody>
      </p:sp>
      <p:sp>
        <p:nvSpPr>
          <p:cNvPr id="16" name="TextBox 15"/>
          <p:cNvSpPr txBox="1"/>
          <p:nvPr/>
        </p:nvSpPr>
        <p:spPr>
          <a:xfrm>
            <a:off x="8240091" y="0"/>
            <a:ext cx="2000250" cy="707886"/>
          </a:xfrm>
          <a:prstGeom prst="rect">
            <a:avLst/>
          </a:prstGeom>
          <a:solidFill>
            <a:schemeClr val="bg1"/>
          </a:solidFill>
        </p:spPr>
        <p:txBody>
          <a:bodyPr wrap="square" rtlCol="0">
            <a:spAutoFit/>
          </a:bodyPr>
          <a:lstStyle/>
          <a:p>
            <a:r>
              <a:rPr lang="en-US" sz="4000" b="1" dirty="0"/>
              <a:t>Phase 3</a:t>
            </a:r>
          </a:p>
        </p:txBody>
      </p:sp>
      <p:sp>
        <p:nvSpPr>
          <p:cNvPr id="17" name="TextBox 16"/>
          <p:cNvSpPr txBox="1"/>
          <p:nvPr/>
        </p:nvSpPr>
        <p:spPr>
          <a:xfrm>
            <a:off x="8239125" y="-1518"/>
            <a:ext cx="2000250" cy="707886"/>
          </a:xfrm>
          <a:prstGeom prst="rect">
            <a:avLst/>
          </a:prstGeom>
          <a:solidFill>
            <a:schemeClr val="bg1"/>
          </a:solidFill>
        </p:spPr>
        <p:txBody>
          <a:bodyPr wrap="square" rtlCol="0">
            <a:spAutoFit/>
          </a:bodyPr>
          <a:lstStyle/>
          <a:p>
            <a:r>
              <a:rPr lang="en-US" sz="4000" b="1" dirty="0"/>
              <a:t>Phase 4</a:t>
            </a:r>
          </a:p>
        </p:txBody>
      </p:sp>
    </p:spTree>
    <p:extLst>
      <p:ext uri="{BB962C8B-B14F-4D97-AF65-F5344CB8AC3E}">
        <p14:creationId xmlns:p14="http://schemas.microsoft.com/office/powerpoint/2010/main" val="3983262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xit" presetSubtype="0" fill="hold" grpId="1" nodeType="clickEffect">
                                  <p:stCondLst>
                                    <p:cond delay="0"/>
                                  </p:stCondLst>
                                  <p:childTnLst>
                                    <p:set>
                                      <p:cBhvr>
                                        <p:cTn id="20" dur="1" fill="hold">
                                          <p:stCondLst>
                                            <p:cond delay="0"/>
                                          </p:stCondLst>
                                        </p:cTn>
                                        <p:tgtEl>
                                          <p:spTgt spid="5"/>
                                        </p:tgtEl>
                                        <p:attrNameLst>
                                          <p:attrName>style.visibility</p:attrName>
                                        </p:attrNameLst>
                                      </p:cBhvr>
                                      <p:to>
                                        <p:strVal val="hidden"/>
                                      </p:to>
                                    </p:set>
                                  </p:childTnLst>
                                </p:cTn>
                              </p:par>
                              <p:par>
                                <p:cTn id="21" presetID="1" presetClass="exit" presetSubtype="0" fill="hold" grpId="1" nodeType="withEffect">
                                  <p:stCondLst>
                                    <p:cond delay="0"/>
                                  </p:stCondLst>
                                  <p:childTnLst>
                                    <p:set>
                                      <p:cBhvr>
                                        <p:cTn id="22" dur="1" fill="hold">
                                          <p:stCondLst>
                                            <p:cond delay="0"/>
                                          </p:stCondLst>
                                        </p:cTn>
                                        <p:tgtEl>
                                          <p:spTgt spid="6"/>
                                        </p:tgtEl>
                                        <p:attrNameLst>
                                          <p:attrName>style.visibility</p:attrName>
                                        </p:attrNameLst>
                                      </p:cBhvr>
                                      <p:to>
                                        <p:strVal val="hidden"/>
                                      </p:to>
                                    </p:set>
                                  </p:childTnLst>
                                </p:cTn>
                              </p:par>
                              <p:par>
                                <p:cTn id="23" presetID="1" presetClass="exit" presetSubtype="0" fill="hold" grpId="1" nodeType="withEffect">
                                  <p:stCondLst>
                                    <p:cond delay="0"/>
                                  </p:stCondLst>
                                  <p:childTnLst>
                                    <p:set>
                                      <p:cBhvr>
                                        <p:cTn id="24" dur="1" fill="hold">
                                          <p:stCondLst>
                                            <p:cond delay="0"/>
                                          </p:stCondLst>
                                        </p:cTn>
                                        <p:tgtEl>
                                          <p:spTgt spid="15"/>
                                        </p:tgtEl>
                                        <p:attrNameLst>
                                          <p:attrName>style.visibility</p:attrName>
                                        </p:attrNameLst>
                                      </p:cBhvr>
                                      <p:to>
                                        <p:strVal val="hidden"/>
                                      </p:to>
                                    </p:set>
                                  </p:childTnLst>
                                </p:cTn>
                              </p:par>
                              <p:par>
                                <p:cTn id="25" presetID="1" presetClass="exit" presetSubtype="0" fill="hold" grpId="1" nodeType="withEffect">
                                  <p:stCondLst>
                                    <p:cond delay="0"/>
                                  </p:stCondLst>
                                  <p:childTnLst>
                                    <p:set>
                                      <p:cBhvr>
                                        <p:cTn id="26" dur="1" fill="hold">
                                          <p:stCondLst>
                                            <p:cond delay="0"/>
                                          </p:stCondLst>
                                        </p:cTn>
                                        <p:tgtEl>
                                          <p:spTgt spid="4"/>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7"/>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0"/>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8"/>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6"/>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xit" presetSubtype="0" fill="hold" grpId="1" nodeType="clickEffect">
                                  <p:stCondLst>
                                    <p:cond delay="0"/>
                                  </p:stCondLst>
                                  <p:childTnLst>
                                    <p:set>
                                      <p:cBhvr>
                                        <p:cTn id="44" dur="1" fill="hold">
                                          <p:stCondLst>
                                            <p:cond delay="0"/>
                                          </p:stCondLst>
                                        </p:cTn>
                                        <p:tgtEl>
                                          <p:spTgt spid="12"/>
                                        </p:tgtEl>
                                        <p:attrNameLst>
                                          <p:attrName>style.visibility</p:attrName>
                                        </p:attrNameLst>
                                      </p:cBhvr>
                                      <p:to>
                                        <p:strVal val="hidden"/>
                                      </p:to>
                                    </p:set>
                                  </p:childTnLst>
                                </p:cTn>
                              </p:par>
                              <p:par>
                                <p:cTn id="45" presetID="1" presetClass="exit" presetSubtype="0" fill="hold" grpId="1" nodeType="withEffect">
                                  <p:stCondLst>
                                    <p:cond delay="0"/>
                                  </p:stCondLst>
                                  <p:childTnLst>
                                    <p:set>
                                      <p:cBhvr>
                                        <p:cTn id="46" dur="1" fill="hold">
                                          <p:stCondLst>
                                            <p:cond delay="0"/>
                                          </p:stCondLst>
                                        </p:cTn>
                                        <p:tgtEl>
                                          <p:spTgt spid="7"/>
                                        </p:tgtEl>
                                        <p:attrNameLst>
                                          <p:attrName>style.visibility</p:attrName>
                                        </p:attrNameLst>
                                      </p:cBhvr>
                                      <p:to>
                                        <p:strVal val="hidden"/>
                                      </p:to>
                                    </p:set>
                                  </p:childTnLst>
                                </p:cTn>
                              </p:par>
                              <p:par>
                                <p:cTn id="47" presetID="1" presetClass="exit" presetSubtype="0" fill="hold" grpId="1" nodeType="withEffect">
                                  <p:stCondLst>
                                    <p:cond delay="0"/>
                                  </p:stCondLst>
                                  <p:childTnLst>
                                    <p:set>
                                      <p:cBhvr>
                                        <p:cTn id="48" dur="1" fill="hold">
                                          <p:stCondLst>
                                            <p:cond delay="0"/>
                                          </p:stCondLst>
                                        </p:cTn>
                                        <p:tgtEl>
                                          <p:spTgt spid="11"/>
                                        </p:tgtEl>
                                        <p:attrNameLst>
                                          <p:attrName>style.visibility</p:attrName>
                                        </p:attrNameLst>
                                      </p:cBhvr>
                                      <p:to>
                                        <p:strVal val="hidden"/>
                                      </p:to>
                                    </p:set>
                                  </p:childTnLst>
                                </p:cTn>
                              </p:par>
                              <p:par>
                                <p:cTn id="49" presetID="1" presetClass="exit" presetSubtype="0" fill="hold" grpId="1" nodeType="withEffect">
                                  <p:stCondLst>
                                    <p:cond delay="0"/>
                                  </p:stCondLst>
                                  <p:childTnLst>
                                    <p:set>
                                      <p:cBhvr>
                                        <p:cTn id="50" dur="1" fill="hold">
                                          <p:stCondLst>
                                            <p:cond delay="0"/>
                                          </p:stCondLst>
                                        </p:cTn>
                                        <p:tgtEl>
                                          <p:spTgt spid="10"/>
                                        </p:tgtEl>
                                        <p:attrNameLst>
                                          <p:attrName>style.visibility</p:attrName>
                                        </p:attrNameLst>
                                      </p:cBhvr>
                                      <p:to>
                                        <p:strVal val="hidden"/>
                                      </p:to>
                                    </p:set>
                                  </p:childTnLst>
                                </p:cTn>
                              </p:par>
                              <p:par>
                                <p:cTn id="51" presetID="1" presetClass="exit" presetSubtype="0" fill="hold" grpId="1" nodeType="withEffect">
                                  <p:stCondLst>
                                    <p:cond delay="0"/>
                                  </p:stCondLst>
                                  <p:childTnLst>
                                    <p:set>
                                      <p:cBhvr>
                                        <p:cTn id="52" dur="1" fill="hold">
                                          <p:stCondLst>
                                            <p:cond delay="0"/>
                                          </p:stCondLst>
                                        </p:cTn>
                                        <p:tgtEl>
                                          <p:spTgt spid="8"/>
                                        </p:tgtEl>
                                        <p:attrNameLst>
                                          <p:attrName>style.visibility</p:attrName>
                                        </p:attrNameLst>
                                      </p:cBhvr>
                                      <p:to>
                                        <p:strVal val="hidden"/>
                                      </p:to>
                                    </p:set>
                                  </p:childTnLst>
                                </p:cTn>
                              </p:par>
                              <p:par>
                                <p:cTn id="53" presetID="1" presetClass="exit" presetSubtype="0" fill="hold" grpId="1" nodeType="withEffect">
                                  <p:stCondLst>
                                    <p:cond delay="0"/>
                                  </p:stCondLst>
                                  <p:childTnLst>
                                    <p:set>
                                      <p:cBhvr>
                                        <p:cTn id="54" dur="1" fill="hold">
                                          <p:stCondLst>
                                            <p:cond delay="0"/>
                                          </p:stCondLst>
                                        </p:cTn>
                                        <p:tgtEl>
                                          <p:spTgt spid="16"/>
                                        </p:tgtEl>
                                        <p:attrNameLst>
                                          <p:attrName>style.visibility</p:attrName>
                                        </p:attrNameLst>
                                      </p:cBhvr>
                                      <p:to>
                                        <p:strVal val="hidden"/>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3"/>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4" grpId="1" animBg="1"/>
      <p:bldP spid="5" grpId="0" animBg="1"/>
      <p:bldP spid="5" grpId="1" animBg="1"/>
      <p:bldP spid="6" grpId="0" animBg="1"/>
      <p:bldP spid="6" grpId="1" animBg="1"/>
      <p:bldP spid="7" grpId="0" animBg="1"/>
      <p:bldP spid="7" grpId="1" animBg="1"/>
      <p:bldP spid="8" grpId="0" animBg="1"/>
      <p:bldP spid="8" grpId="1" animBg="1"/>
      <p:bldP spid="10" grpId="0" animBg="1"/>
      <p:bldP spid="10" grpId="1" animBg="1"/>
      <p:bldP spid="11" grpId="0" animBg="1"/>
      <p:bldP spid="11" grpId="1" animBg="1"/>
      <p:bldP spid="12" grpId="0" animBg="1"/>
      <p:bldP spid="12" grpId="1" animBg="1"/>
      <p:bldP spid="13" grpId="0" animBg="1"/>
      <p:bldP spid="14" grpId="0" animBg="1"/>
      <p:bldP spid="15" grpId="0" animBg="1"/>
      <p:bldP spid="15" grpId="1" animBg="1"/>
      <p:bldP spid="16" grpId="0" animBg="1"/>
      <p:bldP spid="16" grpId="1" animBg="1"/>
      <p:bldP spid="17"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 xmlns:a16="http://schemas.microsoft.com/office/drawing/2014/main" id="{6C02E2F5-3674-430E-A568-5B335A5B5702}"/>
              </a:ext>
            </a:extLst>
          </p:cNvPr>
          <p:cNvPicPr/>
          <p:nvPr/>
        </p:nvPicPr>
        <p:blipFill>
          <a:blip r:embed="rId3">
            <a:extLst>
              <a:ext uri="{28A0092B-C50C-407E-A947-70E740481C1C}">
                <a14:useLocalDpi xmlns:a14="http://schemas.microsoft.com/office/drawing/2010/main" val="0"/>
              </a:ext>
            </a:extLst>
          </a:blip>
          <a:stretch>
            <a:fillRect/>
          </a:stretch>
        </p:blipFill>
        <p:spPr bwMode="auto">
          <a:xfrm>
            <a:off x="0" y="0"/>
            <a:ext cx="12192000" cy="6858000"/>
          </a:xfrm>
          <a:prstGeom prst="rect">
            <a:avLst/>
          </a:prstGeom>
          <a:noFill/>
          <a:ln>
            <a:noFill/>
          </a:ln>
          <a:extLst>
            <a:ext uri="{53640926-AAD7-44D8-BBD7-CCE9431645EC}">
              <a14:shadowObscured xmlns:a14="http://schemas.microsoft.com/office/drawing/2010/main"/>
            </a:ext>
          </a:extLst>
        </p:spPr>
      </p:pic>
      <p:sp>
        <p:nvSpPr>
          <p:cNvPr id="6" name="Title 1">
            <a:extLst>
              <a:ext uri="{FF2B5EF4-FFF2-40B4-BE49-F238E27FC236}">
                <a16:creationId xmlns="" xmlns:a16="http://schemas.microsoft.com/office/drawing/2014/main" id="{91F75EF1-54D0-4FA1-8B52-1A4FD1F02956}"/>
              </a:ext>
            </a:extLst>
          </p:cNvPr>
          <p:cNvSpPr>
            <a:spLocks noGrp="1"/>
          </p:cNvSpPr>
          <p:nvPr>
            <p:ph type="title"/>
          </p:nvPr>
        </p:nvSpPr>
        <p:spPr>
          <a:xfrm>
            <a:off x="4229100" y="5664396"/>
            <a:ext cx="7886700" cy="794064"/>
          </a:xfrm>
          <a:solidFill>
            <a:srgbClr val="000000">
              <a:alpha val="60000"/>
            </a:srgbClr>
          </a:solidFill>
        </p:spPr>
        <p:txBody>
          <a:bodyPr vert="horz" lIns="91440" tIns="45720" rIns="91440" bIns="45720" rtlCol="0" anchor="ctr">
            <a:normAutofit fontScale="90000"/>
          </a:bodyPr>
          <a:lstStyle/>
          <a:p>
            <a:r>
              <a:rPr lang="en-US" sz="2900" b="1" dirty="0">
                <a:solidFill>
                  <a:srgbClr val="FFFFFF"/>
                </a:solidFill>
              </a:rPr>
              <a:t>        Side Channels to improve Floodplain Connectivity</a:t>
            </a:r>
          </a:p>
        </p:txBody>
      </p:sp>
      <p:pic>
        <p:nvPicPr>
          <p:cNvPr id="2" name="Picture 1"/>
          <p:cNvPicPr>
            <a:picLocks noChangeAspect="1"/>
          </p:cNvPicPr>
          <p:nvPr/>
        </p:nvPicPr>
        <p:blipFill>
          <a:blip r:embed="rId4"/>
          <a:stretch>
            <a:fillRect/>
          </a:stretch>
        </p:blipFill>
        <p:spPr>
          <a:xfrm>
            <a:off x="4362430" y="5832808"/>
            <a:ext cx="457240" cy="457240"/>
          </a:xfrm>
          <a:prstGeom prst="rect">
            <a:avLst/>
          </a:prstGeom>
        </p:spPr>
      </p:pic>
      <p:sp>
        <p:nvSpPr>
          <p:cNvPr id="3" name="Freeform 2"/>
          <p:cNvSpPr/>
          <p:nvPr/>
        </p:nvSpPr>
        <p:spPr>
          <a:xfrm>
            <a:off x="120157" y="2723103"/>
            <a:ext cx="6160063" cy="2974312"/>
          </a:xfrm>
          <a:custGeom>
            <a:avLst/>
            <a:gdLst>
              <a:gd name="connsiteX0" fmla="*/ 6160063 w 6160063"/>
              <a:gd name="connsiteY0" fmla="*/ 0 h 2974312"/>
              <a:gd name="connsiteX1" fmla="*/ 6109821 w 6160063"/>
              <a:gd name="connsiteY1" fmla="*/ 30145 h 2974312"/>
              <a:gd name="connsiteX2" fmla="*/ 6069628 w 6160063"/>
              <a:gd name="connsiteY2" fmla="*/ 60290 h 2974312"/>
              <a:gd name="connsiteX3" fmla="*/ 5989241 w 6160063"/>
              <a:gd name="connsiteY3" fmla="*/ 100484 h 2974312"/>
              <a:gd name="connsiteX4" fmla="*/ 5928951 w 6160063"/>
              <a:gd name="connsiteY4" fmla="*/ 150726 h 2974312"/>
              <a:gd name="connsiteX5" fmla="*/ 5868661 w 6160063"/>
              <a:gd name="connsiteY5" fmla="*/ 170822 h 2974312"/>
              <a:gd name="connsiteX6" fmla="*/ 5818419 w 6160063"/>
              <a:gd name="connsiteY6" fmla="*/ 200967 h 2974312"/>
              <a:gd name="connsiteX7" fmla="*/ 5738032 w 6160063"/>
              <a:gd name="connsiteY7" fmla="*/ 211016 h 2974312"/>
              <a:gd name="connsiteX8" fmla="*/ 5697839 w 6160063"/>
              <a:gd name="connsiteY8" fmla="*/ 221064 h 2974312"/>
              <a:gd name="connsiteX9" fmla="*/ 5637548 w 6160063"/>
              <a:gd name="connsiteY9" fmla="*/ 231112 h 2974312"/>
              <a:gd name="connsiteX10" fmla="*/ 5516968 w 6160063"/>
              <a:gd name="connsiteY10" fmla="*/ 261257 h 2974312"/>
              <a:gd name="connsiteX11" fmla="*/ 5486823 w 6160063"/>
              <a:gd name="connsiteY11" fmla="*/ 271306 h 2974312"/>
              <a:gd name="connsiteX12" fmla="*/ 5285856 w 6160063"/>
              <a:gd name="connsiteY12" fmla="*/ 291402 h 2974312"/>
              <a:gd name="connsiteX13" fmla="*/ 5125083 w 6160063"/>
              <a:gd name="connsiteY13" fmla="*/ 321548 h 2974312"/>
              <a:gd name="connsiteX14" fmla="*/ 5094938 w 6160063"/>
              <a:gd name="connsiteY14" fmla="*/ 331596 h 2974312"/>
              <a:gd name="connsiteX15" fmla="*/ 5054744 w 6160063"/>
              <a:gd name="connsiteY15" fmla="*/ 341644 h 2974312"/>
              <a:gd name="connsiteX16" fmla="*/ 4893970 w 6160063"/>
              <a:gd name="connsiteY16" fmla="*/ 391886 h 2974312"/>
              <a:gd name="connsiteX17" fmla="*/ 4853777 w 6160063"/>
              <a:gd name="connsiteY17" fmla="*/ 411983 h 2974312"/>
              <a:gd name="connsiteX18" fmla="*/ 4763342 w 6160063"/>
              <a:gd name="connsiteY18" fmla="*/ 442128 h 2974312"/>
              <a:gd name="connsiteX19" fmla="*/ 4723148 w 6160063"/>
              <a:gd name="connsiteY19" fmla="*/ 462224 h 2974312"/>
              <a:gd name="connsiteX20" fmla="*/ 4693003 w 6160063"/>
              <a:gd name="connsiteY20" fmla="*/ 472273 h 2974312"/>
              <a:gd name="connsiteX21" fmla="*/ 4612617 w 6160063"/>
              <a:gd name="connsiteY21" fmla="*/ 512466 h 2974312"/>
              <a:gd name="connsiteX22" fmla="*/ 4331263 w 6160063"/>
              <a:gd name="connsiteY22" fmla="*/ 562708 h 2974312"/>
              <a:gd name="connsiteX23" fmla="*/ 4220731 w 6160063"/>
              <a:gd name="connsiteY23" fmla="*/ 602901 h 2974312"/>
              <a:gd name="connsiteX24" fmla="*/ 4180538 w 6160063"/>
              <a:gd name="connsiteY24" fmla="*/ 612950 h 2974312"/>
              <a:gd name="connsiteX25" fmla="*/ 4120247 w 6160063"/>
              <a:gd name="connsiteY25" fmla="*/ 643095 h 2974312"/>
              <a:gd name="connsiteX26" fmla="*/ 4039861 w 6160063"/>
              <a:gd name="connsiteY26" fmla="*/ 683288 h 2974312"/>
              <a:gd name="connsiteX27" fmla="*/ 3969522 w 6160063"/>
              <a:gd name="connsiteY27" fmla="*/ 713433 h 2974312"/>
              <a:gd name="connsiteX28" fmla="*/ 3939377 w 6160063"/>
              <a:gd name="connsiteY28" fmla="*/ 733530 h 2974312"/>
              <a:gd name="connsiteX29" fmla="*/ 3818797 w 6160063"/>
              <a:gd name="connsiteY29" fmla="*/ 773723 h 2974312"/>
              <a:gd name="connsiteX30" fmla="*/ 3758507 w 6160063"/>
              <a:gd name="connsiteY30" fmla="*/ 813917 h 2974312"/>
              <a:gd name="connsiteX31" fmla="*/ 3718313 w 6160063"/>
              <a:gd name="connsiteY31" fmla="*/ 844062 h 2974312"/>
              <a:gd name="connsiteX32" fmla="*/ 3688168 w 6160063"/>
              <a:gd name="connsiteY32" fmla="*/ 854110 h 2974312"/>
              <a:gd name="connsiteX33" fmla="*/ 3647975 w 6160063"/>
              <a:gd name="connsiteY33" fmla="*/ 884255 h 2974312"/>
              <a:gd name="connsiteX34" fmla="*/ 3617830 w 6160063"/>
              <a:gd name="connsiteY34" fmla="*/ 914400 h 2974312"/>
              <a:gd name="connsiteX35" fmla="*/ 3587685 w 6160063"/>
              <a:gd name="connsiteY35" fmla="*/ 924449 h 2974312"/>
              <a:gd name="connsiteX36" fmla="*/ 3497250 w 6160063"/>
              <a:gd name="connsiteY36" fmla="*/ 984739 h 2974312"/>
              <a:gd name="connsiteX37" fmla="*/ 3467105 w 6160063"/>
              <a:gd name="connsiteY37" fmla="*/ 1004835 h 2974312"/>
              <a:gd name="connsiteX38" fmla="*/ 3386718 w 6160063"/>
              <a:gd name="connsiteY38" fmla="*/ 1045029 h 2974312"/>
              <a:gd name="connsiteX39" fmla="*/ 3276186 w 6160063"/>
              <a:gd name="connsiteY39" fmla="*/ 1115367 h 2974312"/>
              <a:gd name="connsiteX40" fmla="*/ 3215896 w 6160063"/>
              <a:gd name="connsiteY40" fmla="*/ 1155561 h 2974312"/>
              <a:gd name="connsiteX41" fmla="*/ 3135509 w 6160063"/>
              <a:gd name="connsiteY41" fmla="*/ 1205802 h 2974312"/>
              <a:gd name="connsiteX42" fmla="*/ 3105364 w 6160063"/>
              <a:gd name="connsiteY42" fmla="*/ 1215851 h 2974312"/>
              <a:gd name="connsiteX43" fmla="*/ 3035025 w 6160063"/>
              <a:gd name="connsiteY43" fmla="*/ 1266093 h 2974312"/>
              <a:gd name="connsiteX44" fmla="*/ 2984784 w 6160063"/>
              <a:gd name="connsiteY44" fmla="*/ 1326383 h 2974312"/>
              <a:gd name="connsiteX45" fmla="*/ 2944590 w 6160063"/>
              <a:gd name="connsiteY45" fmla="*/ 1346479 h 2974312"/>
              <a:gd name="connsiteX46" fmla="*/ 2894348 w 6160063"/>
              <a:gd name="connsiteY46" fmla="*/ 1386673 h 2974312"/>
              <a:gd name="connsiteX47" fmla="*/ 2633091 w 6160063"/>
              <a:gd name="connsiteY47" fmla="*/ 1567543 h 2974312"/>
              <a:gd name="connsiteX48" fmla="*/ 2592898 w 6160063"/>
              <a:gd name="connsiteY48" fmla="*/ 1607737 h 2974312"/>
              <a:gd name="connsiteX49" fmla="*/ 2542656 w 6160063"/>
              <a:gd name="connsiteY49" fmla="*/ 1627833 h 2974312"/>
              <a:gd name="connsiteX50" fmla="*/ 2492414 w 6160063"/>
              <a:gd name="connsiteY50" fmla="*/ 1657978 h 2974312"/>
              <a:gd name="connsiteX51" fmla="*/ 2391931 w 6160063"/>
              <a:gd name="connsiteY51" fmla="*/ 1698172 h 2974312"/>
              <a:gd name="connsiteX52" fmla="*/ 2341689 w 6160063"/>
              <a:gd name="connsiteY52" fmla="*/ 1728317 h 2974312"/>
              <a:gd name="connsiteX53" fmla="*/ 2120625 w 6160063"/>
              <a:gd name="connsiteY53" fmla="*/ 1828800 h 2974312"/>
              <a:gd name="connsiteX54" fmla="*/ 2090480 w 6160063"/>
              <a:gd name="connsiteY54" fmla="*/ 1858945 h 2974312"/>
              <a:gd name="connsiteX55" fmla="*/ 2010094 w 6160063"/>
              <a:gd name="connsiteY55" fmla="*/ 1889090 h 2974312"/>
              <a:gd name="connsiteX56" fmla="*/ 1909610 w 6160063"/>
              <a:gd name="connsiteY56" fmla="*/ 1949381 h 2974312"/>
              <a:gd name="connsiteX57" fmla="*/ 1819175 w 6160063"/>
              <a:gd name="connsiteY57" fmla="*/ 2029767 h 2974312"/>
              <a:gd name="connsiteX58" fmla="*/ 1789030 w 6160063"/>
              <a:gd name="connsiteY58" fmla="*/ 2059912 h 2974312"/>
              <a:gd name="connsiteX59" fmla="*/ 1758885 w 6160063"/>
              <a:gd name="connsiteY59" fmla="*/ 2080009 h 2974312"/>
              <a:gd name="connsiteX60" fmla="*/ 1688546 w 6160063"/>
              <a:gd name="connsiteY60" fmla="*/ 2140299 h 2974312"/>
              <a:gd name="connsiteX61" fmla="*/ 1648353 w 6160063"/>
              <a:gd name="connsiteY61" fmla="*/ 2160396 h 2974312"/>
              <a:gd name="connsiteX62" fmla="*/ 1578014 w 6160063"/>
              <a:gd name="connsiteY62" fmla="*/ 2200589 h 2974312"/>
              <a:gd name="connsiteX63" fmla="*/ 1547869 w 6160063"/>
              <a:gd name="connsiteY63" fmla="*/ 2210638 h 2974312"/>
              <a:gd name="connsiteX64" fmla="*/ 1507676 w 6160063"/>
              <a:gd name="connsiteY64" fmla="*/ 2230734 h 2974312"/>
              <a:gd name="connsiteX65" fmla="*/ 1427289 w 6160063"/>
              <a:gd name="connsiteY65" fmla="*/ 2260879 h 2974312"/>
              <a:gd name="connsiteX66" fmla="*/ 1397144 w 6160063"/>
              <a:gd name="connsiteY66" fmla="*/ 2280976 h 2974312"/>
              <a:gd name="connsiteX67" fmla="*/ 1326806 w 6160063"/>
              <a:gd name="connsiteY67" fmla="*/ 2311121 h 2974312"/>
              <a:gd name="connsiteX68" fmla="*/ 1286612 w 6160063"/>
              <a:gd name="connsiteY68" fmla="*/ 2331218 h 2974312"/>
              <a:gd name="connsiteX69" fmla="*/ 1226322 w 6160063"/>
              <a:gd name="connsiteY69" fmla="*/ 2351315 h 2974312"/>
              <a:gd name="connsiteX70" fmla="*/ 1196177 w 6160063"/>
              <a:gd name="connsiteY70" fmla="*/ 2371411 h 2974312"/>
              <a:gd name="connsiteX71" fmla="*/ 1065548 w 6160063"/>
              <a:gd name="connsiteY71" fmla="*/ 2441750 h 2974312"/>
              <a:gd name="connsiteX72" fmla="*/ 1035403 w 6160063"/>
              <a:gd name="connsiteY72" fmla="*/ 2451798 h 2974312"/>
              <a:gd name="connsiteX73" fmla="*/ 874630 w 6160063"/>
              <a:gd name="connsiteY73" fmla="*/ 2512088 h 2974312"/>
              <a:gd name="connsiteX74" fmla="*/ 824388 w 6160063"/>
              <a:gd name="connsiteY74" fmla="*/ 2542233 h 2974312"/>
              <a:gd name="connsiteX75" fmla="*/ 784195 w 6160063"/>
              <a:gd name="connsiteY75" fmla="*/ 2562330 h 2974312"/>
              <a:gd name="connsiteX76" fmla="*/ 723905 w 6160063"/>
              <a:gd name="connsiteY76" fmla="*/ 2602523 h 2974312"/>
              <a:gd name="connsiteX77" fmla="*/ 683711 w 6160063"/>
              <a:gd name="connsiteY77" fmla="*/ 2632668 h 2974312"/>
              <a:gd name="connsiteX78" fmla="*/ 653566 w 6160063"/>
              <a:gd name="connsiteY78" fmla="*/ 2652765 h 2974312"/>
              <a:gd name="connsiteX79" fmla="*/ 583228 w 6160063"/>
              <a:gd name="connsiteY79" fmla="*/ 2713055 h 2974312"/>
              <a:gd name="connsiteX80" fmla="*/ 512889 w 6160063"/>
              <a:gd name="connsiteY80" fmla="*/ 2743200 h 2974312"/>
              <a:gd name="connsiteX81" fmla="*/ 382261 w 6160063"/>
              <a:gd name="connsiteY81" fmla="*/ 2793442 h 2974312"/>
              <a:gd name="connsiteX82" fmla="*/ 321970 w 6160063"/>
              <a:gd name="connsiteY82" fmla="*/ 2813539 h 2974312"/>
              <a:gd name="connsiteX83" fmla="*/ 291825 w 6160063"/>
              <a:gd name="connsiteY83" fmla="*/ 2823587 h 2974312"/>
              <a:gd name="connsiteX84" fmla="*/ 261680 w 6160063"/>
              <a:gd name="connsiteY84" fmla="*/ 2843684 h 2974312"/>
              <a:gd name="connsiteX85" fmla="*/ 131052 w 6160063"/>
              <a:gd name="connsiteY85" fmla="*/ 2903974 h 2974312"/>
              <a:gd name="connsiteX86" fmla="*/ 100907 w 6160063"/>
              <a:gd name="connsiteY86" fmla="*/ 2914022 h 2974312"/>
              <a:gd name="connsiteX87" fmla="*/ 30568 w 6160063"/>
              <a:gd name="connsiteY87" fmla="*/ 2944167 h 2974312"/>
              <a:gd name="connsiteX88" fmla="*/ 423 w 6160063"/>
              <a:gd name="connsiteY88" fmla="*/ 2974312 h 2974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Lst>
            <a:rect l="l" t="t" r="r" b="b"/>
            <a:pathLst>
              <a:path w="6160063" h="2974312">
                <a:moveTo>
                  <a:pt x="6160063" y="0"/>
                </a:moveTo>
                <a:cubicBezTo>
                  <a:pt x="6143316" y="10048"/>
                  <a:pt x="6126071" y="19311"/>
                  <a:pt x="6109821" y="30145"/>
                </a:cubicBezTo>
                <a:cubicBezTo>
                  <a:pt x="6095887" y="39435"/>
                  <a:pt x="6084094" y="51852"/>
                  <a:pt x="6069628" y="60290"/>
                </a:cubicBezTo>
                <a:cubicBezTo>
                  <a:pt x="6043751" y="75385"/>
                  <a:pt x="6010425" y="79300"/>
                  <a:pt x="5989241" y="100484"/>
                </a:cubicBezTo>
                <a:cubicBezTo>
                  <a:pt x="5970311" y="119414"/>
                  <a:pt x="5954131" y="139535"/>
                  <a:pt x="5928951" y="150726"/>
                </a:cubicBezTo>
                <a:cubicBezTo>
                  <a:pt x="5909593" y="159329"/>
                  <a:pt x="5887946" y="162056"/>
                  <a:pt x="5868661" y="170822"/>
                </a:cubicBezTo>
                <a:cubicBezTo>
                  <a:pt x="5850881" y="178904"/>
                  <a:pt x="5837086" y="195223"/>
                  <a:pt x="5818419" y="200967"/>
                </a:cubicBezTo>
                <a:cubicBezTo>
                  <a:pt x="5792609" y="208909"/>
                  <a:pt x="5764669" y="206576"/>
                  <a:pt x="5738032" y="211016"/>
                </a:cubicBezTo>
                <a:cubicBezTo>
                  <a:pt x="5724410" y="213286"/>
                  <a:pt x="5711381" y="218356"/>
                  <a:pt x="5697839" y="221064"/>
                </a:cubicBezTo>
                <a:cubicBezTo>
                  <a:pt x="5677860" y="225060"/>
                  <a:pt x="5657645" y="227763"/>
                  <a:pt x="5637548" y="231112"/>
                </a:cubicBezTo>
                <a:cubicBezTo>
                  <a:pt x="5577634" y="271055"/>
                  <a:pt x="5630789" y="242287"/>
                  <a:pt x="5516968" y="261257"/>
                </a:cubicBezTo>
                <a:cubicBezTo>
                  <a:pt x="5506520" y="262998"/>
                  <a:pt x="5497209" y="269229"/>
                  <a:pt x="5486823" y="271306"/>
                </a:cubicBezTo>
                <a:cubicBezTo>
                  <a:pt x="5425986" y="283474"/>
                  <a:pt x="5342862" y="287017"/>
                  <a:pt x="5285856" y="291402"/>
                </a:cubicBezTo>
                <a:cubicBezTo>
                  <a:pt x="5222197" y="302012"/>
                  <a:pt x="5180899" y="305600"/>
                  <a:pt x="5125083" y="321548"/>
                </a:cubicBezTo>
                <a:cubicBezTo>
                  <a:pt x="5114899" y="324458"/>
                  <a:pt x="5105122" y="328686"/>
                  <a:pt x="5094938" y="331596"/>
                </a:cubicBezTo>
                <a:cubicBezTo>
                  <a:pt x="5081659" y="335390"/>
                  <a:pt x="5067926" y="337525"/>
                  <a:pt x="5054744" y="341644"/>
                </a:cubicBezTo>
                <a:cubicBezTo>
                  <a:pt x="4876501" y="397345"/>
                  <a:pt x="4989792" y="367932"/>
                  <a:pt x="4893970" y="391886"/>
                </a:cubicBezTo>
                <a:cubicBezTo>
                  <a:pt x="4880572" y="398585"/>
                  <a:pt x="4867758" y="406606"/>
                  <a:pt x="4853777" y="411983"/>
                </a:cubicBezTo>
                <a:cubicBezTo>
                  <a:pt x="4824119" y="423390"/>
                  <a:pt x="4791763" y="427918"/>
                  <a:pt x="4763342" y="442128"/>
                </a:cubicBezTo>
                <a:cubicBezTo>
                  <a:pt x="4749944" y="448827"/>
                  <a:pt x="4736916" y="456323"/>
                  <a:pt x="4723148" y="462224"/>
                </a:cubicBezTo>
                <a:cubicBezTo>
                  <a:pt x="4713412" y="466396"/>
                  <a:pt x="4702646" y="467890"/>
                  <a:pt x="4693003" y="472273"/>
                </a:cubicBezTo>
                <a:cubicBezTo>
                  <a:pt x="4665730" y="484670"/>
                  <a:pt x="4641038" y="502992"/>
                  <a:pt x="4612617" y="512466"/>
                </a:cubicBezTo>
                <a:cubicBezTo>
                  <a:pt x="4479346" y="556890"/>
                  <a:pt x="4458243" y="552127"/>
                  <a:pt x="4331263" y="562708"/>
                </a:cubicBezTo>
                <a:cubicBezTo>
                  <a:pt x="4323497" y="565620"/>
                  <a:pt x="4247477" y="595259"/>
                  <a:pt x="4220731" y="602901"/>
                </a:cubicBezTo>
                <a:cubicBezTo>
                  <a:pt x="4207452" y="606695"/>
                  <a:pt x="4193936" y="609600"/>
                  <a:pt x="4180538" y="612950"/>
                </a:cubicBezTo>
                <a:cubicBezTo>
                  <a:pt x="4114471" y="656992"/>
                  <a:pt x="4185624" y="613378"/>
                  <a:pt x="4120247" y="643095"/>
                </a:cubicBezTo>
                <a:cubicBezTo>
                  <a:pt x="4092974" y="655492"/>
                  <a:pt x="4067397" y="671487"/>
                  <a:pt x="4039861" y="683288"/>
                </a:cubicBezTo>
                <a:cubicBezTo>
                  <a:pt x="4016415" y="693336"/>
                  <a:pt x="3992338" y="702025"/>
                  <a:pt x="3969522" y="713433"/>
                </a:cubicBezTo>
                <a:cubicBezTo>
                  <a:pt x="3958720" y="718834"/>
                  <a:pt x="3950179" y="728129"/>
                  <a:pt x="3939377" y="733530"/>
                </a:cubicBezTo>
                <a:cubicBezTo>
                  <a:pt x="3873826" y="766306"/>
                  <a:pt x="3880337" y="761416"/>
                  <a:pt x="3818797" y="773723"/>
                </a:cubicBezTo>
                <a:cubicBezTo>
                  <a:pt x="3798700" y="787121"/>
                  <a:pt x="3777830" y="799425"/>
                  <a:pt x="3758507" y="813917"/>
                </a:cubicBezTo>
                <a:cubicBezTo>
                  <a:pt x="3745109" y="823965"/>
                  <a:pt x="3732854" y="835753"/>
                  <a:pt x="3718313" y="844062"/>
                </a:cubicBezTo>
                <a:cubicBezTo>
                  <a:pt x="3709117" y="849317"/>
                  <a:pt x="3698216" y="850761"/>
                  <a:pt x="3688168" y="854110"/>
                </a:cubicBezTo>
                <a:cubicBezTo>
                  <a:pt x="3674770" y="864158"/>
                  <a:pt x="3660690" y="873356"/>
                  <a:pt x="3647975" y="884255"/>
                </a:cubicBezTo>
                <a:cubicBezTo>
                  <a:pt x="3637186" y="893503"/>
                  <a:pt x="3629654" y="906517"/>
                  <a:pt x="3617830" y="914400"/>
                </a:cubicBezTo>
                <a:cubicBezTo>
                  <a:pt x="3609017" y="920275"/>
                  <a:pt x="3597733" y="921099"/>
                  <a:pt x="3587685" y="924449"/>
                </a:cubicBezTo>
                <a:cubicBezTo>
                  <a:pt x="3520791" y="974618"/>
                  <a:pt x="3574767" y="936291"/>
                  <a:pt x="3497250" y="984739"/>
                </a:cubicBezTo>
                <a:cubicBezTo>
                  <a:pt x="3487009" y="991139"/>
                  <a:pt x="3477707" y="999052"/>
                  <a:pt x="3467105" y="1004835"/>
                </a:cubicBezTo>
                <a:cubicBezTo>
                  <a:pt x="3440805" y="1019181"/>
                  <a:pt x="3412645" y="1030019"/>
                  <a:pt x="3386718" y="1045029"/>
                </a:cubicBezTo>
                <a:cubicBezTo>
                  <a:pt x="3348924" y="1066910"/>
                  <a:pt x="3276186" y="1115367"/>
                  <a:pt x="3276186" y="1115367"/>
                </a:cubicBezTo>
                <a:cubicBezTo>
                  <a:pt x="3237081" y="1174024"/>
                  <a:pt x="3280782" y="1123118"/>
                  <a:pt x="3215896" y="1155561"/>
                </a:cubicBezTo>
                <a:cubicBezTo>
                  <a:pt x="3187633" y="1169692"/>
                  <a:pt x="3165486" y="1195809"/>
                  <a:pt x="3135509" y="1205802"/>
                </a:cubicBezTo>
                <a:cubicBezTo>
                  <a:pt x="3125461" y="1209152"/>
                  <a:pt x="3114838" y="1211114"/>
                  <a:pt x="3105364" y="1215851"/>
                </a:cubicBezTo>
                <a:cubicBezTo>
                  <a:pt x="3093955" y="1221556"/>
                  <a:pt x="3039575" y="1261543"/>
                  <a:pt x="3035025" y="1266093"/>
                </a:cubicBezTo>
                <a:cubicBezTo>
                  <a:pt x="3016527" y="1284591"/>
                  <a:pt x="3004336" y="1309003"/>
                  <a:pt x="2984784" y="1326383"/>
                </a:cubicBezTo>
                <a:cubicBezTo>
                  <a:pt x="2973588" y="1336335"/>
                  <a:pt x="2957054" y="1338170"/>
                  <a:pt x="2944590" y="1346479"/>
                </a:cubicBezTo>
                <a:cubicBezTo>
                  <a:pt x="2926745" y="1358376"/>
                  <a:pt x="2911918" y="1374374"/>
                  <a:pt x="2894348" y="1386673"/>
                </a:cubicBezTo>
                <a:cubicBezTo>
                  <a:pt x="2777363" y="1468564"/>
                  <a:pt x="2827350" y="1373279"/>
                  <a:pt x="2633091" y="1567543"/>
                </a:cubicBezTo>
                <a:cubicBezTo>
                  <a:pt x="2619693" y="1580941"/>
                  <a:pt x="2608663" y="1597227"/>
                  <a:pt x="2592898" y="1607737"/>
                </a:cubicBezTo>
                <a:cubicBezTo>
                  <a:pt x="2577890" y="1617742"/>
                  <a:pt x="2558789" y="1619767"/>
                  <a:pt x="2542656" y="1627833"/>
                </a:cubicBezTo>
                <a:cubicBezTo>
                  <a:pt x="2525187" y="1636567"/>
                  <a:pt x="2510112" y="1649719"/>
                  <a:pt x="2492414" y="1657978"/>
                </a:cubicBezTo>
                <a:cubicBezTo>
                  <a:pt x="2459724" y="1673234"/>
                  <a:pt x="2424621" y="1682916"/>
                  <a:pt x="2391931" y="1698172"/>
                </a:cubicBezTo>
                <a:cubicBezTo>
                  <a:pt x="2374233" y="1706431"/>
                  <a:pt x="2359286" y="1719844"/>
                  <a:pt x="2341689" y="1728317"/>
                </a:cubicBezTo>
                <a:cubicBezTo>
                  <a:pt x="2268759" y="1763431"/>
                  <a:pt x="2194313" y="1795306"/>
                  <a:pt x="2120625" y="1828800"/>
                </a:cubicBezTo>
                <a:cubicBezTo>
                  <a:pt x="2110577" y="1838848"/>
                  <a:pt x="2102530" y="1851413"/>
                  <a:pt x="2090480" y="1858945"/>
                </a:cubicBezTo>
                <a:cubicBezTo>
                  <a:pt x="1995834" y="1918099"/>
                  <a:pt x="2077651" y="1852713"/>
                  <a:pt x="2010094" y="1889090"/>
                </a:cubicBezTo>
                <a:cubicBezTo>
                  <a:pt x="1975702" y="1907609"/>
                  <a:pt x="1937230" y="1921761"/>
                  <a:pt x="1909610" y="1949381"/>
                </a:cubicBezTo>
                <a:cubicBezTo>
                  <a:pt x="1841627" y="2017364"/>
                  <a:pt x="1925985" y="1934825"/>
                  <a:pt x="1819175" y="2029767"/>
                </a:cubicBezTo>
                <a:cubicBezTo>
                  <a:pt x="1808554" y="2039208"/>
                  <a:pt x="1799947" y="2050815"/>
                  <a:pt x="1789030" y="2059912"/>
                </a:cubicBezTo>
                <a:cubicBezTo>
                  <a:pt x="1779752" y="2067643"/>
                  <a:pt x="1768163" y="2072278"/>
                  <a:pt x="1758885" y="2080009"/>
                </a:cubicBezTo>
                <a:cubicBezTo>
                  <a:pt x="1709557" y="2121116"/>
                  <a:pt x="1748759" y="2102666"/>
                  <a:pt x="1688546" y="2140299"/>
                </a:cubicBezTo>
                <a:cubicBezTo>
                  <a:pt x="1675844" y="2148238"/>
                  <a:pt x="1661503" y="2153223"/>
                  <a:pt x="1648353" y="2160396"/>
                </a:cubicBezTo>
                <a:cubicBezTo>
                  <a:pt x="1624646" y="2173327"/>
                  <a:pt x="1602167" y="2188512"/>
                  <a:pt x="1578014" y="2200589"/>
                </a:cubicBezTo>
                <a:cubicBezTo>
                  <a:pt x="1568540" y="2205326"/>
                  <a:pt x="1557605" y="2206466"/>
                  <a:pt x="1547869" y="2210638"/>
                </a:cubicBezTo>
                <a:cubicBezTo>
                  <a:pt x="1534101" y="2216539"/>
                  <a:pt x="1521503" y="2224973"/>
                  <a:pt x="1507676" y="2230734"/>
                </a:cubicBezTo>
                <a:cubicBezTo>
                  <a:pt x="1481260" y="2241741"/>
                  <a:pt x="1453342" y="2249037"/>
                  <a:pt x="1427289" y="2260879"/>
                </a:cubicBezTo>
                <a:cubicBezTo>
                  <a:pt x="1416295" y="2265876"/>
                  <a:pt x="1407946" y="2275575"/>
                  <a:pt x="1397144" y="2280976"/>
                </a:cubicBezTo>
                <a:cubicBezTo>
                  <a:pt x="1374329" y="2292384"/>
                  <a:pt x="1350028" y="2300565"/>
                  <a:pt x="1326806" y="2311121"/>
                </a:cubicBezTo>
                <a:cubicBezTo>
                  <a:pt x="1313169" y="2317320"/>
                  <a:pt x="1300520" y="2325655"/>
                  <a:pt x="1286612" y="2331218"/>
                </a:cubicBezTo>
                <a:cubicBezTo>
                  <a:pt x="1266943" y="2339086"/>
                  <a:pt x="1245680" y="2342712"/>
                  <a:pt x="1226322" y="2351315"/>
                </a:cubicBezTo>
                <a:cubicBezTo>
                  <a:pt x="1215286" y="2356220"/>
                  <a:pt x="1206703" y="2365490"/>
                  <a:pt x="1196177" y="2371411"/>
                </a:cubicBezTo>
                <a:cubicBezTo>
                  <a:pt x="1153074" y="2395656"/>
                  <a:pt x="1109781" y="2419633"/>
                  <a:pt x="1065548" y="2441750"/>
                </a:cubicBezTo>
                <a:cubicBezTo>
                  <a:pt x="1056074" y="2446487"/>
                  <a:pt x="1045237" y="2447864"/>
                  <a:pt x="1035403" y="2451798"/>
                </a:cubicBezTo>
                <a:cubicBezTo>
                  <a:pt x="887259" y="2511055"/>
                  <a:pt x="961765" y="2490305"/>
                  <a:pt x="874630" y="2512088"/>
                </a:cubicBezTo>
                <a:cubicBezTo>
                  <a:pt x="857883" y="2522136"/>
                  <a:pt x="841461" y="2532748"/>
                  <a:pt x="824388" y="2542233"/>
                </a:cubicBezTo>
                <a:cubicBezTo>
                  <a:pt x="811294" y="2549508"/>
                  <a:pt x="797039" y="2554623"/>
                  <a:pt x="784195" y="2562330"/>
                </a:cubicBezTo>
                <a:cubicBezTo>
                  <a:pt x="763484" y="2574757"/>
                  <a:pt x="743692" y="2588672"/>
                  <a:pt x="723905" y="2602523"/>
                </a:cubicBezTo>
                <a:cubicBezTo>
                  <a:pt x="710185" y="2612127"/>
                  <a:pt x="697339" y="2622934"/>
                  <a:pt x="683711" y="2632668"/>
                </a:cubicBezTo>
                <a:cubicBezTo>
                  <a:pt x="673884" y="2639687"/>
                  <a:pt x="662735" y="2644906"/>
                  <a:pt x="653566" y="2652765"/>
                </a:cubicBezTo>
                <a:cubicBezTo>
                  <a:pt x="618951" y="2682436"/>
                  <a:pt x="620141" y="2694599"/>
                  <a:pt x="583228" y="2713055"/>
                </a:cubicBezTo>
                <a:cubicBezTo>
                  <a:pt x="560412" y="2724463"/>
                  <a:pt x="536573" y="2733726"/>
                  <a:pt x="512889" y="2743200"/>
                </a:cubicBezTo>
                <a:cubicBezTo>
                  <a:pt x="469573" y="2760526"/>
                  <a:pt x="426037" y="2777314"/>
                  <a:pt x="382261" y="2793442"/>
                </a:cubicBezTo>
                <a:cubicBezTo>
                  <a:pt x="362383" y="2800765"/>
                  <a:pt x="342067" y="2806840"/>
                  <a:pt x="321970" y="2813539"/>
                </a:cubicBezTo>
                <a:lnTo>
                  <a:pt x="291825" y="2823587"/>
                </a:lnTo>
                <a:cubicBezTo>
                  <a:pt x="281777" y="2830286"/>
                  <a:pt x="272482" y="2838283"/>
                  <a:pt x="261680" y="2843684"/>
                </a:cubicBezTo>
                <a:cubicBezTo>
                  <a:pt x="218786" y="2865131"/>
                  <a:pt x="174988" y="2884752"/>
                  <a:pt x="131052" y="2903974"/>
                </a:cubicBezTo>
                <a:cubicBezTo>
                  <a:pt x="121348" y="2908219"/>
                  <a:pt x="110741" y="2910088"/>
                  <a:pt x="100907" y="2914022"/>
                </a:cubicBezTo>
                <a:cubicBezTo>
                  <a:pt x="77223" y="2923496"/>
                  <a:pt x="54252" y="2934693"/>
                  <a:pt x="30568" y="2944167"/>
                </a:cubicBezTo>
                <a:cubicBezTo>
                  <a:pt x="-5932" y="2958767"/>
                  <a:pt x="423" y="2942086"/>
                  <a:pt x="423" y="2974312"/>
                </a:cubicBezTo>
              </a:path>
            </a:pathLst>
          </a:custGeom>
          <a:noFill/>
          <a:ln w="88900">
            <a:solidFill>
              <a:srgbClr val="FF0000"/>
            </a:solidFill>
            <a:tailEnd type="triangle"/>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reeform 4"/>
          <p:cNvSpPr/>
          <p:nvPr/>
        </p:nvSpPr>
        <p:spPr>
          <a:xfrm>
            <a:off x="1" y="2230734"/>
            <a:ext cx="6451042" cy="860809"/>
          </a:xfrm>
          <a:custGeom>
            <a:avLst/>
            <a:gdLst>
              <a:gd name="connsiteX0" fmla="*/ 6310365 w 6310365"/>
              <a:gd name="connsiteY0" fmla="*/ 200967 h 1698171"/>
              <a:gd name="connsiteX1" fmla="*/ 6179736 w 6310365"/>
              <a:gd name="connsiteY1" fmla="*/ 211015 h 1698171"/>
              <a:gd name="connsiteX2" fmla="*/ 6089301 w 6310365"/>
              <a:gd name="connsiteY2" fmla="*/ 200967 h 1698171"/>
              <a:gd name="connsiteX3" fmla="*/ 5787850 w 6310365"/>
              <a:gd name="connsiteY3" fmla="*/ 180870 h 1698171"/>
              <a:gd name="connsiteX4" fmla="*/ 5707464 w 6310365"/>
              <a:gd name="connsiteY4" fmla="*/ 170822 h 1698171"/>
              <a:gd name="connsiteX5" fmla="*/ 5637125 w 6310365"/>
              <a:gd name="connsiteY5" fmla="*/ 160774 h 1698171"/>
              <a:gd name="connsiteX6" fmla="*/ 5546690 w 6310365"/>
              <a:gd name="connsiteY6" fmla="*/ 150725 h 1698171"/>
              <a:gd name="connsiteX7" fmla="*/ 5446207 w 6310365"/>
              <a:gd name="connsiteY7" fmla="*/ 120580 h 1698171"/>
              <a:gd name="connsiteX8" fmla="*/ 5385916 w 6310365"/>
              <a:gd name="connsiteY8" fmla="*/ 110532 h 1698171"/>
              <a:gd name="connsiteX9" fmla="*/ 5275385 w 6310365"/>
              <a:gd name="connsiteY9" fmla="*/ 90435 h 1698171"/>
              <a:gd name="connsiteX10" fmla="*/ 5174901 w 6310365"/>
              <a:gd name="connsiteY10" fmla="*/ 80387 h 1698171"/>
              <a:gd name="connsiteX11" fmla="*/ 4943789 w 6310365"/>
              <a:gd name="connsiteY11" fmla="*/ 70339 h 1698171"/>
              <a:gd name="connsiteX12" fmla="*/ 4803112 w 6310365"/>
              <a:gd name="connsiteY12" fmla="*/ 50242 h 1698171"/>
              <a:gd name="connsiteX13" fmla="*/ 4561952 w 6310365"/>
              <a:gd name="connsiteY13" fmla="*/ 30145 h 1698171"/>
              <a:gd name="connsiteX14" fmla="*/ 4371033 w 6310365"/>
              <a:gd name="connsiteY14" fmla="*/ 10048 h 1698171"/>
              <a:gd name="connsiteX15" fmla="*/ 4310743 w 6310365"/>
              <a:gd name="connsiteY15" fmla="*/ 0 h 1698171"/>
              <a:gd name="connsiteX16" fmla="*/ 3356149 w 6310365"/>
              <a:gd name="connsiteY16" fmla="*/ 20097 h 1698171"/>
              <a:gd name="connsiteX17" fmla="*/ 3195376 w 6310365"/>
              <a:gd name="connsiteY17" fmla="*/ 30145 h 1698171"/>
              <a:gd name="connsiteX18" fmla="*/ 3004457 w 6310365"/>
              <a:gd name="connsiteY18" fmla="*/ 50242 h 1698171"/>
              <a:gd name="connsiteX19" fmla="*/ 2954215 w 6310365"/>
              <a:gd name="connsiteY19" fmla="*/ 60290 h 1698171"/>
              <a:gd name="connsiteX20" fmla="*/ 2763297 w 6310365"/>
              <a:gd name="connsiteY20" fmla="*/ 80387 h 1698171"/>
              <a:gd name="connsiteX21" fmla="*/ 2662813 w 6310365"/>
              <a:gd name="connsiteY21" fmla="*/ 110532 h 1698171"/>
              <a:gd name="connsiteX22" fmla="*/ 2632668 w 6310365"/>
              <a:gd name="connsiteY22" fmla="*/ 120580 h 1698171"/>
              <a:gd name="connsiteX23" fmla="*/ 2592475 w 6310365"/>
              <a:gd name="connsiteY23" fmla="*/ 130629 h 1698171"/>
              <a:gd name="connsiteX24" fmla="*/ 2532185 w 6310365"/>
              <a:gd name="connsiteY24" fmla="*/ 150725 h 1698171"/>
              <a:gd name="connsiteX25" fmla="*/ 2502039 w 6310365"/>
              <a:gd name="connsiteY25" fmla="*/ 160774 h 1698171"/>
              <a:gd name="connsiteX26" fmla="*/ 2411604 w 6310365"/>
              <a:gd name="connsiteY26" fmla="*/ 221064 h 1698171"/>
              <a:gd name="connsiteX27" fmla="*/ 2381459 w 6310365"/>
              <a:gd name="connsiteY27" fmla="*/ 241161 h 1698171"/>
              <a:gd name="connsiteX28" fmla="*/ 2270927 w 6310365"/>
              <a:gd name="connsiteY28" fmla="*/ 281354 h 1698171"/>
              <a:gd name="connsiteX29" fmla="*/ 2200589 w 6310365"/>
              <a:gd name="connsiteY29" fmla="*/ 301451 h 1698171"/>
              <a:gd name="connsiteX30" fmla="*/ 2170444 w 6310365"/>
              <a:gd name="connsiteY30" fmla="*/ 321547 h 1698171"/>
              <a:gd name="connsiteX31" fmla="*/ 2090057 w 6310365"/>
              <a:gd name="connsiteY31" fmla="*/ 351692 h 1698171"/>
              <a:gd name="connsiteX32" fmla="*/ 2049864 w 6310365"/>
              <a:gd name="connsiteY32" fmla="*/ 381837 h 1698171"/>
              <a:gd name="connsiteX33" fmla="*/ 2019719 w 6310365"/>
              <a:gd name="connsiteY33" fmla="*/ 401934 h 1698171"/>
              <a:gd name="connsiteX34" fmla="*/ 1989574 w 6310365"/>
              <a:gd name="connsiteY34" fmla="*/ 432079 h 1698171"/>
              <a:gd name="connsiteX35" fmla="*/ 1929283 w 6310365"/>
              <a:gd name="connsiteY35" fmla="*/ 472273 h 1698171"/>
              <a:gd name="connsiteX36" fmla="*/ 1868993 w 6310365"/>
              <a:gd name="connsiteY36" fmla="*/ 522514 h 1698171"/>
              <a:gd name="connsiteX37" fmla="*/ 1848897 w 6310365"/>
              <a:gd name="connsiteY37" fmla="*/ 562708 h 1698171"/>
              <a:gd name="connsiteX38" fmla="*/ 1718268 w 6310365"/>
              <a:gd name="connsiteY38" fmla="*/ 673240 h 1698171"/>
              <a:gd name="connsiteX39" fmla="*/ 1678075 w 6310365"/>
              <a:gd name="connsiteY39" fmla="*/ 693336 h 1698171"/>
              <a:gd name="connsiteX40" fmla="*/ 1647930 w 6310365"/>
              <a:gd name="connsiteY40" fmla="*/ 703385 h 1698171"/>
              <a:gd name="connsiteX41" fmla="*/ 1547446 w 6310365"/>
              <a:gd name="connsiteY41" fmla="*/ 763675 h 1698171"/>
              <a:gd name="connsiteX42" fmla="*/ 1477108 w 6310365"/>
              <a:gd name="connsiteY42" fmla="*/ 823965 h 1698171"/>
              <a:gd name="connsiteX43" fmla="*/ 1386672 w 6310365"/>
              <a:gd name="connsiteY43" fmla="*/ 884255 h 1698171"/>
              <a:gd name="connsiteX44" fmla="*/ 1356527 w 6310365"/>
              <a:gd name="connsiteY44" fmla="*/ 914400 h 1698171"/>
              <a:gd name="connsiteX45" fmla="*/ 1296237 w 6310365"/>
              <a:gd name="connsiteY45" fmla="*/ 934497 h 1698171"/>
              <a:gd name="connsiteX46" fmla="*/ 1256044 w 6310365"/>
              <a:gd name="connsiteY46" fmla="*/ 954593 h 1698171"/>
              <a:gd name="connsiteX47" fmla="*/ 1225899 w 6310365"/>
              <a:gd name="connsiteY47" fmla="*/ 964642 h 1698171"/>
              <a:gd name="connsiteX48" fmla="*/ 1195754 w 6310365"/>
              <a:gd name="connsiteY48" fmla="*/ 984739 h 1698171"/>
              <a:gd name="connsiteX49" fmla="*/ 1155560 w 6310365"/>
              <a:gd name="connsiteY49" fmla="*/ 994787 h 1698171"/>
              <a:gd name="connsiteX50" fmla="*/ 1075174 w 6310365"/>
              <a:gd name="connsiteY50" fmla="*/ 1045029 h 1698171"/>
              <a:gd name="connsiteX51" fmla="*/ 994787 w 6310365"/>
              <a:gd name="connsiteY51" fmla="*/ 1085222 h 1698171"/>
              <a:gd name="connsiteX52" fmla="*/ 964642 w 6310365"/>
              <a:gd name="connsiteY52" fmla="*/ 1105319 h 1698171"/>
              <a:gd name="connsiteX53" fmla="*/ 924448 w 6310365"/>
              <a:gd name="connsiteY53" fmla="*/ 1135464 h 1698171"/>
              <a:gd name="connsiteX54" fmla="*/ 864158 w 6310365"/>
              <a:gd name="connsiteY54" fmla="*/ 1155561 h 1698171"/>
              <a:gd name="connsiteX55" fmla="*/ 834013 w 6310365"/>
              <a:gd name="connsiteY55" fmla="*/ 1175657 h 1698171"/>
              <a:gd name="connsiteX56" fmla="*/ 753626 w 6310365"/>
              <a:gd name="connsiteY56" fmla="*/ 1215851 h 1698171"/>
              <a:gd name="connsiteX57" fmla="*/ 683288 w 6310365"/>
              <a:gd name="connsiteY57" fmla="*/ 1286189 h 1698171"/>
              <a:gd name="connsiteX58" fmla="*/ 653143 w 6310365"/>
              <a:gd name="connsiteY58" fmla="*/ 1306286 h 1698171"/>
              <a:gd name="connsiteX59" fmla="*/ 592853 w 6310365"/>
              <a:gd name="connsiteY59" fmla="*/ 1346479 h 1698171"/>
              <a:gd name="connsiteX60" fmla="*/ 522514 w 6310365"/>
              <a:gd name="connsiteY60" fmla="*/ 1416818 h 1698171"/>
              <a:gd name="connsiteX61" fmla="*/ 502418 w 6310365"/>
              <a:gd name="connsiteY61" fmla="*/ 1457011 h 1698171"/>
              <a:gd name="connsiteX62" fmla="*/ 411982 w 6310365"/>
              <a:gd name="connsiteY62" fmla="*/ 1547446 h 1698171"/>
              <a:gd name="connsiteX63" fmla="*/ 381837 w 6310365"/>
              <a:gd name="connsiteY63" fmla="*/ 1557495 h 1698171"/>
              <a:gd name="connsiteX64" fmla="*/ 281354 w 6310365"/>
              <a:gd name="connsiteY64" fmla="*/ 1607736 h 1698171"/>
              <a:gd name="connsiteX65" fmla="*/ 241160 w 6310365"/>
              <a:gd name="connsiteY65" fmla="*/ 1627833 h 1698171"/>
              <a:gd name="connsiteX66" fmla="*/ 170822 w 6310365"/>
              <a:gd name="connsiteY66" fmla="*/ 1647930 h 1698171"/>
              <a:gd name="connsiteX67" fmla="*/ 100483 w 6310365"/>
              <a:gd name="connsiteY67" fmla="*/ 1668026 h 1698171"/>
              <a:gd name="connsiteX68" fmla="*/ 60290 w 6310365"/>
              <a:gd name="connsiteY68" fmla="*/ 1678075 h 1698171"/>
              <a:gd name="connsiteX69" fmla="*/ 0 w 6310365"/>
              <a:gd name="connsiteY69" fmla="*/ 1698171 h 1698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6310365" h="1698171">
                <a:moveTo>
                  <a:pt x="6310365" y="200967"/>
                </a:moveTo>
                <a:cubicBezTo>
                  <a:pt x="6266822" y="204316"/>
                  <a:pt x="6223408" y="211015"/>
                  <a:pt x="6179736" y="211015"/>
                </a:cubicBezTo>
                <a:cubicBezTo>
                  <a:pt x="6149406" y="211015"/>
                  <a:pt x="6119495" y="203843"/>
                  <a:pt x="6089301" y="200967"/>
                </a:cubicBezTo>
                <a:cubicBezTo>
                  <a:pt x="5962780" y="188918"/>
                  <a:pt x="5927797" y="188645"/>
                  <a:pt x="5787850" y="180870"/>
                </a:cubicBezTo>
                <a:lnTo>
                  <a:pt x="5707464" y="170822"/>
                </a:lnTo>
                <a:lnTo>
                  <a:pt x="5637125" y="160774"/>
                </a:lnTo>
                <a:cubicBezTo>
                  <a:pt x="5607029" y="157012"/>
                  <a:pt x="5576835" y="154075"/>
                  <a:pt x="5546690" y="150725"/>
                </a:cubicBezTo>
                <a:cubicBezTo>
                  <a:pt x="5508255" y="137914"/>
                  <a:pt x="5484162" y="128171"/>
                  <a:pt x="5446207" y="120580"/>
                </a:cubicBezTo>
                <a:cubicBezTo>
                  <a:pt x="5426228" y="116584"/>
                  <a:pt x="5405962" y="114177"/>
                  <a:pt x="5385916" y="110532"/>
                </a:cubicBezTo>
                <a:cubicBezTo>
                  <a:pt x="5340655" y="102303"/>
                  <a:pt x="5322747" y="96355"/>
                  <a:pt x="5275385" y="90435"/>
                </a:cubicBezTo>
                <a:cubicBezTo>
                  <a:pt x="5241983" y="86260"/>
                  <a:pt x="5208501" y="82423"/>
                  <a:pt x="5174901" y="80387"/>
                </a:cubicBezTo>
                <a:cubicBezTo>
                  <a:pt x="5097932" y="75722"/>
                  <a:pt x="5020826" y="73688"/>
                  <a:pt x="4943789" y="70339"/>
                </a:cubicBezTo>
                <a:cubicBezTo>
                  <a:pt x="4896897" y="63640"/>
                  <a:pt x="4850286" y="54531"/>
                  <a:pt x="4803112" y="50242"/>
                </a:cubicBezTo>
                <a:cubicBezTo>
                  <a:pt x="4649088" y="36239"/>
                  <a:pt x="4729467" y="43030"/>
                  <a:pt x="4561952" y="30145"/>
                </a:cubicBezTo>
                <a:cubicBezTo>
                  <a:pt x="4449241" y="7604"/>
                  <a:pt x="4573806" y="30326"/>
                  <a:pt x="4371033" y="10048"/>
                </a:cubicBezTo>
                <a:cubicBezTo>
                  <a:pt x="4350760" y="8021"/>
                  <a:pt x="4330840" y="3349"/>
                  <a:pt x="4310743" y="0"/>
                </a:cubicBezTo>
                <a:cubicBezTo>
                  <a:pt x="3787742" y="7164"/>
                  <a:pt x="3735738" y="118"/>
                  <a:pt x="3356149" y="20097"/>
                </a:cubicBezTo>
                <a:cubicBezTo>
                  <a:pt x="3302528" y="22919"/>
                  <a:pt x="3248875" y="25559"/>
                  <a:pt x="3195376" y="30145"/>
                </a:cubicBezTo>
                <a:cubicBezTo>
                  <a:pt x="3131619" y="35610"/>
                  <a:pt x="3067206" y="37693"/>
                  <a:pt x="3004457" y="50242"/>
                </a:cubicBezTo>
                <a:cubicBezTo>
                  <a:pt x="2987710" y="53591"/>
                  <a:pt x="2971162" y="58172"/>
                  <a:pt x="2954215" y="60290"/>
                </a:cubicBezTo>
                <a:cubicBezTo>
                  <a:pt x="2890718" y="68227"/>
                  <a:pt x="2826936" y="73688"/>
                  <a:pt x="2763297" y="80387"/>
                </a:cubicBezTo>
                <a:cubicBezTo>
                  <a:pt x="2620047" y="128138"/>
                  <a:pt x="2769101" y="80165"/>
                  <a:pt x="2662813" y="110532"/>
                </a:cubicBezTo>
                <a:cubicBezTo>
                  <a:pt x="2652629" y="113442"/>
                  <a:pt x="2642852" y="117670"/>
                  <a:pt x="2632668" y="120580"/>
                </a:cubicBezTo>
                <a:cubicBezTo>
                  <a:pt x="2619389" y="124374"/>
                  <a:pt x="2605703" y="126661"/>
                  <a:pt x="2592475" y="130629"/>
                </a:cubicBezTo>
                <a:cubicBezTo>
                  <a:pt x="2572185" y="136716"/>
                  <a:pt x="2552282" y="144026"/>
                  <a:pt x="2532185" y="150725"/>
                </a:cubicBezTo>
                <a:cubicBezTo>
                  <a:pt x="2522136" y="154075"/>
                  <a:pt x="2510852" y="154899"/>
                  <a:pt x="2502039" y="160774"/>
                </a:cubicBezTo>
                <a:lnTo>
                  <a:pt x="2411604" y="221064"/>
                </a:lnTo>
                <a:cubicBezTo>
                  <a:pt x="2401556" y="227763"/>
                  <a:pt x="2392672" y="236676"/>
                  <a:pt x="2381459" y="241161"/>
                </a:cubicBezTo>
                <a:cubicBezTo>
                  <a:pt x="2333520" y="260336"/>
                  <a:pt x="2322526" y="265875"/>
                  <a:pt x="2270927" y="281354"/>
                </a:cubicBezTo>
                <a:cubicBezTo>
                  <a:pt x="2254821" y="286186"/>
                  <a:pt x="2217480" y="293006"/>
                  <a:pt x="2200589" y="301451"/>
                </a:cubicBezTo>
                <a:cubicBezTo>
                  <a:pt x="2189787" y="306852"/>
                  <a:pt x="2181544" y="316790"/>
                  <a:pt x="2170444" y="321547"/>
                </a:cubicBezTo>
                <a:cubicBezTo>
                  <a:pt x="2096804" y="353107"/>
                  <a:pt x="2163117" y="306030"/>
                  <a:pt x="2090057" y="351692"/>
                </a:cubicBezTo>
                <a:cubicBezTo>
                  <a:pt x="2075855" y="360568"/>
                  <a:pt x="2063492" y="372103"/>
                  <a:pt x="2049864" y="381837"/>
                </a:cubicBezTo>
                <a:cubicBezTo>
                  <a:pt x="2040037" y="388856"/>
                  <a:pt x="2028997" y="394203"/>
                  <a:pt x="2019719" y="401934"/>
                </a:cubicBezTo>
                <a:cubicBezTo>
                  <a:pt x="2008802" y="411031"/>
                  <a:pt x="2000791" y="423355"/>
                  <a:pt x="1989574" y="432079"/>
                </a:cubicBezTo>
                <a:cubicBezTo>
                  <a:pt x="1970508" y="446908"/>
                  <a:pt x="1946362" y="455194"/>
                  <a:pt x="1929283" y="472273"/>
                </a:cubicBezTo>
                <a:cubicBezTo>
                  <a:pt x="1890599" y="510957"/>
                  <a:pt x="1910962" y="494536"/>
                  <a:pt x="1868993" y="522514"/>
                </a:cubicBezTo>
                <a:cubicBezTo>
                  <a:pt x="1862294" y="535912"/>
                  <a:pt x="1859489" y="552116"/>
                  <a:pt x="1848897" y="562708"/>
                </a:cubicBezTo>
                <a:cubicBezTo>
                  <a:pt x="1808564" y="603041"/>
                  <a:pt x="1769286" y="647732"/>
                  <a:pt x="1718268" y="673240"/>
                </a:cubicBezTo>
                <a:cubicBezTo>
                  <a:pt x="1704870" y="679939"/>
                  <a:pt x="1691843" y="687435"/>
                  <a:pt x="1678075" y="693336"/>
                </a:cubicBezTo>
                <a:cubicBezTo>
                  <a:pt x="1668339" y="697508"/>
                  <a:pt x="1657256" y="698363"/>
                  <a:pt x="1647930" y="703385"/>
                </a:cubicBezTo>
                <a:cubicBezTo>
                  <a:pt x="1613538" y="721904"/>
                  <a:pt x="1580303" y="742552"/>
                  <a:pt x="1547446" y="763675"/>
                </a:cubicBezTo>
                <a:cubicBezTo>
                  <a:pt x="1375302" y="874338"/>
                  <a:pt x="1621413" y="720890"/>
                  <a:pt x="1477108" y="823965"/>
                </a:cubicBezTo>
                <a:cubicBezTo>
                  <a:pt x="1358750" y="908506"/>
                  <a:pt x="1533057" y="756169"/>
                  <a:pt x="1386672" y="884255"/>
                </a:cubicBezTo>
                <a:cubicBezTo>
                  <a:pt x="1375977" y="893613"/>
                  <a:pt x="1368949" y="907499"/>
                  <a:pt x="1356527" y="914400"/>
                </a:cubicBezTo>
                <a:cubicBezTo>
                  <a:pt x="1338009" y="924688"/>
                  <a:pt x="1315906" y="926630"/>
                  <a:pt x="1296237" y="934497"/>
                </a:cubicBezTo>
                <a:cubicBezTo>
                  <a:pt x="1282329" y="940060"/>
                  <a:pt x="1269812" y="948692"/>
                  <a:pt x="1256044" y="954593"/>
                </a:cubicBezTo>
                <a:cubicBezTo>
                  <a:pt x="1246308" y="958765"/>
                  <a:pt x="1235373" y="959905"/>
                  <a:pt x="1225899" y="964642"/>
                </a:cubicBezTo>
                <a:cubicBezTo>
                  <a:pt x="1215097" y="970043"/>
                  <a:pt x="1206854" y="979982"/>
                  <a:pt x="1195754" y="984739"/>
                </a:cubicBezTo>
                <a:cubicBezTo>
                  <a:pt x="1183060" y="990179"/>
                  <a:pt x="1168958" y="991438"/>
                  <a:pt x="1155560" y="994787"/>
                </a:cubicBezTo>
                <a:cubicBezTo>
                  <a:pt x="1127152" y="1013726"/>
                  <a:pt x="1106683" y="1028063"/>
                  <a:pt x="1075174" y="1045029"/>
                </a:cubicBezTo>
                <a:cubicBezTo>
                  <a:pt x="1048796" y="1059232"/>
                  <a:pt x="1019714" y="1068604"/>
                  <a:pt x="994787" y="1085222"/>
                </a:cubicBezTo>
                <a:cubicBezTo>
                  <a:pt x="984739" y="1091921"/>
                  <a:pt x="974469" y="1098300"/>
                  <a:pt x="964642" y="1105319"/>
                </a:cubicBezTo>
                <a:cubicBezTo>
                  <a:pt x="951014" y="1115053"/>
                  <a:pt x="939427" y="1127974"/>
                  <a:pt x="924448" y="1135464"/>
                </a:cubicBezTo>
                <a:cubicBezTo>
                  <a:pt x="905501" y="1144938"/>
                  <a:pt x="881784" y="1143811"/>
                  <a:pt x="864158" y="1155561"/>
                </a:cubicBezTo>
                <a:cubicBezTo>
                  <a:pt x="854110" y="1162260"/>
                  <a:pt x="844815" y="1170256"/>
                  <a:pt x="834013" y="1175657"/>
                </a:cubicBezTo>
                <a:cubicBezTo>
                  <a:pt x="783528" y="1200900"/>
                  <a:pt x="816292" y="1163630"/>
                  <a:pt x="753626" y="1215851"/>
                </a:cubicBezTo>
                <a:cubicBezTo>
                  <a:pt x="728154" y="1237078"/>
                  <a:pt x="710877" y="1267796"/>
                  <a:pt x="683288" y="1286189"/>
                </a:cubicBezTo>
                <a:cubicBezTo>
                  <a:pt x="673240" y="1292888"/>
                  <a:pt x="662421" y="1298555"/>
                  <a:pt x="653143" y="1306286"/>
                </a:cubicBezTo>
                <a:cubicBezTo>
                  <a:pt x="602964" y="1348102"/>
                  <a:pt x="645829" y="1328821"/>
                  <a:pt x="592853" y="1346479"/>
                </a:cubicBezTo>
                <a:cubicBezTo>
                  <a:pt x="552928" y="1373096"/>
                  <a:pt x="555930" y="1366694"/>
                  <a:pt x="522514" y="1416818"/>
                </a:cubicBezTo>
                <a:cubicBezTo>
                  <a:pt x="514205" y="1429281"/>
                  <a:pt x="512094" y="1445576"/>
                  <a:pt x="502418" y="1457011"/>
                </a:cubicBezTo>
                <a:cubicBezTo>
                  <a:pt x="474880" y="1489555"/>
                  <a:pt x="452426" y="1533964"/>
                  <a:pt x="411982" y="1547446"/>
                </a:cubicBezTo>
                <a:cubicBezTo>
                  <a:pt x="401934" y="1550796"/>
                  <a:pt x="391096" y="1552351"/>
                  <a:pt x="381837" y="1557495"/>
                </a:cubicBezTo>
                <a:cubicBezTo>
                  <a:pt x="283957" y="1611873"/>
                  <a:pt x="359902" y="1588100"/>
                  <a:pt x="281354" y="1607736"/>
                </a:cubicBezTo>
                <a:cubicBezTo>
                  <a:pt x="267956" y="1614435"/>
                  <a:pt x="254928" y="1621932"/>
                  <a:pt x="241160" y="1627833"/>
                </a:cubicBezTo>
                <a:cubicBezTo>
                  <a:pt x="218704" y="1637457"/>
                  <a:pt x="194183" y="1641559"/>
                  <a:pt x="170822" y="1647930"/>
                </a:cubicBezTo>
                <a:cubicBezTo>
                  <a:pt x="147297" y="1654346"/>
                  <a:pt x="124008" y="1661610"/>
                  <a:pt x="100483" y="1668026"/>
                </a:cubicBezTo>
                <a:cubicBezTo>
                  <a:pt x="87160" y="1671660"/>
                  <a:pt x="73518" y="1674107"/>
                  <a:pt x="60290" y="1678075"/>
                </a:cubicBezTo>
                <a:cubicBezTo>
                  <a:pt x="40000" y="1684162"/>
                  <a:pt x="0" y="1698171"/>
                  <a:pt x="0" y="1698171"/>
                </a:cubicBezTo>
              </a:path>
            </a:pathLst>
          </a:custGeom>
          <a:noFill/>
          <a:ln w="88900">
            <a:solidFill>
              <a:srgbClr val="FF0000"/>
            </a:solidFill>
            <a:tailEnd type="triangle"/>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56913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 xmlns:a16="http://schemas.microsoft.com/office/drawing/2014/main" id="{4CB27B31-4D11-48D5-A8D3-25FC92E831D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rot="21600000">
            <a:off x="0" y="0"/>
            <a:ext cx="12192000" cy="6858000"/>
          </a:xfrm>
          <a:prstGeom prst="rect">
            <a:avLst/>
          </a:prstGeom>
        </p:spPr>
      </p:pic>
      <p:sp>
        <p:nvSpPr>
          <p:cNvPr id="6" name="Title 1">
            <a:extLst>
              <a:ext uri="{FF2B5EF4-FFF2-40B4-BE49-F238E27FC236}">
                <a16:creationId xmlns="" xmlns:a16="http://schemas.microsoft.com/office/drawing/2014/main" id="{3C3522B9-82B8-44E6-8FB6-84B9D0FFE15E}"/>
              </a:ext>
            </a:extLst>
          </p:cNvPr>
          <p:cNvSpPr>
            <a:spLocks noGrp="1"/>
          </p:cNvSpPr>
          <p:nvPr>
            <p:ph type="title"/>
          </p:nvPr>
        </p:nvSpPr>
        <p:spPr>
          <a:xfrm>
            <a:off x="5734050" y="313807"/>
            <a:ext cx="6269047" cy="794064"/>
          </a:xfrm>
          <a:solidFill>
            <a:srgbClr val="000000">
              <a:alpha val="60000"/>
            </a:srgbClr>
          </a:solidFill>
        </p:spPr>
        <p:txBody>
          <a:bodyPr vert="horz" lIns="91440" tIns="45720" rIns="91440" bIns="45720" rtlCol="0" anchor="ctr">
            <a:normAutofit fontScale="90000"/>
          </a:bodyPr>
          <a:lstStyle/>
          <a:p>
            <a:r>
              <a:rPr lang="en-US" sz="2900" b="1" dirty="0">
                <a:solidFill>
                  <a:srgbClr val="FFFFFF"/>
                </a:solidFill>
              </a:rPr>
              <a:t>        Gravel Bars for in Channel Complexity</a:t>
            </a:r>
          </a:p>
        </p:txBody>
      </p:sp>
      <p:pic>
        <p:nvPicPr>
          <p:cNvPr id="2" name="Picture 1"/>
          <p:cNvPicPr>
            <a:picLocks noChangeAspect="1"/>
          </p:cNvPicPr>
          <p:nvPr/>
        </p:nvPicPr>
        <p:blipFill>
          <a:blip r:embed="rId4"/>
          <a:stretch>
            <a:fillRect/>
          </a:stretch>
        </p:blipFill>
        <p:spPr>
          <a:xfrm>
            <a:off x="5867379" y="482219"/>
            <a:ext cx="457240" cy="457240"/>
          </a:xfrm>
          <a:prstGeom prst="rect">
            <a:avLst/>
          </a:prstGeom>
        </p:spPr>
      </p:pic>
      <p:sp>
        <p:nvSpPr>
          <p:cNvPr id="3" name="Oval 2"/>
          <p:cNvSpPr/>
          <p:nvPr/>
        </p:nvSpPr>
        <p:spPr>
          <a:xfrm>
            <a:off x="6903218" y="4642337"/>
            <a:ext cx="875881" cy="723482"/>
          </a:xfrm>
          <a:prstGeom prst="ellipse">
            <a:avLst/>
          </a:prstGeom>
          <a:noFill/>
          <a:ln w="857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p:cNvSpPr/>
          <p:nvPr/>
        </p:nvSpPr>
        <p:spPr>
          <a:xfrm>
            <a:off x="7467600" y="3307582"/>
            <a:ext cx="1477108" cy="914400"/>
          </a:xfrm>
          <a:prstGeom prst="ellipse">
            <a:avLst/>
          </a:prstGeom>
          <a:noFill/>
          <a:ln w="857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7174524" y="5654710"/>
            <a:ext cx="1031630" cy="914400"/>
          </a:xfrm>
          <a:prstGeom prst="ellipse">
            <a:avLst/>
          </a:prstGeom>
          <a:noFill/>
          <a:ln w="857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37718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P spid="8"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3">
            <a:extLst>
              <a:ext uri="{FF2B5EF4-FFF2-40B4-BE49-F238E27FC236}">
                <a16:creationId xmlns="" xmlns:a16="http://schemas.microsoft.com/office/drawing/2014/main" id="{5065386A-7A37-4061-B67A-56E86D1A181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51769" y="0"/>
            <a:ext cx="12843769" cy="6858000"/>
          </a:xfrm>
          <a:prstGeom prst="rect">
            <a:avLst/>
          </a:prstGeom>
        </p:spPr>
      </p:pic>
      <p:sp>
        <p:nvSpPr>
          <p:cNvPr id="2" name="Title 1">
            <a:extLst>
              <a:ext uri="{FF2B5EF4-FFF2-40B4-BE49-F238E27FC236}">
                <a16:creationId xmlns="" xmlns:a16="http://schemas.microsoft.com/office/drawing/2014/main" id="{9EDA2F50-4726-4889-B86F-7958BADCB11B}"/>
              </a:ext>
            </a:extLst>
          </p:cNvPr>
          <p:cNvSpPr>
            <a:spLocks noGrp="1"/>
          </p:cNvSpPr>
          <p:nvPr>
            <p:ph type="title"/>
          </p:nvPr>
        </p:nvSpPr>
        <p:spPr>
          <a:xfrm>
            <a:off x="230039" y="148047"/>
            <a:ext cx="9144000" cy="794064"/>
          </a:xfrm>
          <a:solidFill>
            <a:srgbClr val="000000">
              <a:alpha val="60000"/>
            </a:srgbClr>
          </a:solidFill>
        </p:spPr>
        <p:txBody>
          <a:bodyPr vert="horz" lIns="91440" tIns="45720" rIns="91440" bIns="45720" rtlCol="0" anchor="ctr">
            <a:normAutofit fontScale="90000"/>
          </a:bodyPr>
          <a:lstStyle/>
          <a:p>
            <a:r>
              <a:rPr lang="en-US" sz="2900" b="1" dirty="0">
                <a:solidFill>
                  <a:srgbClr val="FFFFFF"/>
                </a:solidFill>
              </a:rPr>
              <a:t>         Large wood to increase Channel and Floodplain Roughness</a:t>
            </a:r>
          </a:p>
        </p:txBody>
      </p:sp>
      <p:pic>
        <p:nvPicPr>
          <p:cNvPr id="3" name="Picture 2"/>
          <p:cNvPicPr>
            <a:picLocks noChangeAspect="1"/>
          </p:cNvPicPr>
          <p:nvPr/>
        </p:nvPicPr>
        <p:blipFill>
          <a:blip r:embed="rId4"/>
          <a:stretch>
            <a:fillRect/>
          </a:stretch>
        </p:blipFill>
        <p:spPr>
          <a:xfrm>
            <a:off x="384028" y="319507"/>
            <a:ext cx="451143" cy="451143"/>
          </a:xfrm>
          <a:prstGeom prst="rect">
            <a:avLst/>
          </a:prstGeom>
        </p:spPr>
      </p:pic>
    </p:spTree>
    <p:extLst>
      <p:ext uri="{BB962C8B-B14F-4D97-AF65-F5344CB8AC3E}">
        <p14:creationId xmlns:p14="http://schemas.microsoft.com/office/powerpoint/2010/main" val="11516323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 xmlns:a16="http://schemas.microsoft.com/office/drawing/2014/main" id="{FABE96F4-1838-498C-8E9A-4968CA27331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192000" cy="6857990"/>
          </a:xfrm>
          <a:prstGeom prst="rect">
            <a:avLst/>
          </a:prstGeom>
        </p:spPr>
      </p:pic>
      <p:sp>
        <p:nvSpPr>
          <p:cNvPr id="2" name="Title 1">
            <a:extLst>
              <a:ext uri="{FF2B5EF4-FFF2-40B4-BE49-F238E27FC236}">
                <a16:creationId xmlns="" xmlns:a16="http://schemas.microsoft.com/office/drawing/2014/main" id="{584E837E-4CBF-44A9-A816-36BA022E2DDB}"/>
              </a:ext>
            </a:extLst>
          </p:cNvPr>
          <p:cNvSpPr>
            <a:spLocks noGrp="1"/>
          </p:cNvSpPr>
          <p:nvPr>
            <p:ph type="title"/>
          </p:nvPr>
        </p:nvSpPr>
        <p:spPr>
          <a:xfrm>
            <a:off x="186267" y="317609"/>
            <a:ext cx="9143980" cy="794064"/>
          </a:xfrm>
          <a:solidFill>
            <a:srgbClr val="000000">
              <a:alpha val="60000"/>
            </a:srgbClr>
          </a:solidFill>
        </p:spPr>
        <p:txBody>
          <a:bodyPr vert="horz" lIns="91440" tIns="45720" rIns="91440" bIns="45720" rtlCol="0" anchor="ctr">
            <a:normAutofit fontScale="90000"/>
          </a:bodyPr>
          <a:lstStyle/>
          <a:p>
            <a:r>
              <a:rPr lang="en-US" sz="2900" b="1" dirty="0">
                <a:solidFill>
                  <a:srgbClr val="FFFFFF"/>
                </a:solidFill>
              </a:rPr>
              <a:t>        Gravel Deposition for Spawning Beds and Hyporheic Flow</a:t>
            </a:r>
          </a:p>
        </p:txBody>
      </p:sp>
      <p:pic>
        <p:nvPicPr>
          <p:cNvPr id="3" name="Picture 2"/>
          <p:cNvPicPr>
            <a:picLocks noChangeAspect="1"/>
          </p:cNvPicPr>
          <p:nvPr/>
        </p:nvPicPr>
        <p:blipFill>
          <a:blip r:embed="rId4"/>
          <a:stretch>
            <a:fillRect/>
          </a:stretch>
        </p:blipFill>
        <p:spPr>
          <a:xfrm>
            <a:off x="295255" y="486021"/>
            <a:ext cx="457240" cy="457240"/>
          </a:xfrm>
          <a:prstGeom prst="rect">
            <a:avLst/>
          </a:prstGeom>
        </p:spPr>
      </p:pic>
      <p:cxnSp>
        <p:nvCxnSpPr>
          <p:cNvPr id="6" name="Straight Arrow Connector 5"/>
          <p:cNvCxnSpPr/>
          <p:nvPr/>
        </p:nvCxnSpPr>
        <p:spPr>
          <a:xfrm>
            <a:off x="3466681" y="4310743"/>
            <a:ext cx="7797521" cy="10048"/>
          </a:xfrm>
          <a:prstGeom prst="straightConnector1">
            <a:avLst/>
          </a:prstGeom>
          <a:ln w="8890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1647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extBox 2"/>
          <p:cNvSpPr txBox="1"/>
          <p:nvPr/>
        </p:nvSpPr>
        <p:spPr>
          <a:xfrm>
            <a:off x="0" y="58189"/>
            <a:ext cx="7481455" cy="707886"/>
          </a:xfrm>
          <a:prstGeom prst="rect">
            <a:avLst/>
          </a:prstGeom>
          <a:solidFill>
            <a:schemeClr val="bg1"/>
          </a:solidFill>
        </p:spPr>
        <p:txBody>
          <a:bodyPr wrap="square" rtlCol="0">
            <a:spAutoFit/>
          </a:bodyPr>
          <a:lstStyle/>
          <a:p>
            <a:r>
              <a:rPr lang="en-US" sz="4000" b="1" dirty="0"/>
              <a:t>     </a:t>
            </a:r>
            <a:r>
              <a:rPr lang="en-US" sz="2600" b="1" dirty="0"/>
              <a:t>PA-27/28.1 Fish Salvage Operations in 2021</a:t>
            </a:r>
          </a:p>
        </p:txBody>
      </p:sp>
      <p:pic>
        <p:nvPicPr>
          <p:cNvPr id="4" name="Picture 2" descr="http://fisherieshabitat.ctuir.org/wp-content/uploads/2020/02/2Aquatic.gi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9759" y="257694"/>
            <a:ext cx="403819" cy="403819"/>
          </a:xfrm>
          <a:prstGeom prst="rect">
            <a:avLst/>
          </a:prstGeom>
          <a:noFill/>
          <a:extLst>
            <a:ext uri="{909E8E84-426E-40DD-AFC4-6F175D3DCCD1}">
              <a14:hiddenFill xmlns:a14="http://schemas.microsoft.com/office/drawing/2010/main">
                <a:solidFill>
                  <a:srgbClr val="FFFFFF"/>
                </a:solidFill>
              </a14:hiddenFill>
            </a:ext>
          </a:extLst>
        </p:spPr>
      </p:pic>
      <p:sp>
        <p:nvSpPr>
          <p:cNvPr id="5" name="Oval 4"/>
          <p:cNvSpPr/>
          <p:nvPr/>
        </p:nvSpPr>
        <p:spPr>
          <a:xfrm>
            <a:off x="1" y="3291840"/>
            <a:ext cx="2801388" cy="1271847"/>
          </a:xfrm>
          <a:prstGeom prst="ellipse">
            <a:avLst/>
          </a:prstGeom>
          <a:noFill/>
          <a:ln w="635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p:cNvSpPr/>
          <p:nvPr/>
        </p:nvSpPr>
        <p:spPr>
          <a:xfrm>
            <a:off x="3142211" y="766075"/>
            <a:ext cx="9049789" cy="60919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425303" y="824264"/>
            <a:ext cx="3733447" cy="2800085"/>
          </a:xfrm>
          <a:prstGeom prst="rect">
            <a:avLst/>
          </a:prstGeom>
        </p:spPr>
      </p:pic>
      <p:pic>
        <p:nvPicPr>
          <p:cNvPr id="8" name="Picture 7"/>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425303" y="3682538"/>
            <a:ext cx="3733447" cy="3129742"/>
          </a:xfrm>
          <a:prstGeom prst="rect">
            <a:avLst/>
          </a:prstGeom>
        </p:spPr>
      </p:pic>
      <p:sp>
        <p:nvSpPr>
          <p:cNvPr id="9" name="TextBox 8"/>
          <p:cNvSpPr txBox="1"/>
          <p:nvPr/>
        </p:nvSpPr>
        <p:spPr>
          <a:xfrm>
            <a:off x="3491345" y="1080655"/>
            <a:ext cx="4721630" cy="1692771"/>
          </a:xfrm>
          <a:prstGeom prst="rect">
            <a:avLst/>
          </a:prstGeom>
          <a:noFill/>
        </p:spPr>
        <p:txBody>
          <a:bodyPr wrap="square" rtlCol="0">
            <a:spAutoFit/>
          </a:bodyPr>
          <a:lstStyle/>
          <a:p>
            <a:r>
              <a:rPr lang="en-US" sz="2600" dirty="0"/>
              <a:t>The Good News! </a:t>
            </a:r>
          </a:p>
          <a:p>
            <a:endParaRPr lang="en-US" sz="2600" dirty="0"/>
          </a:p>
          <a:p>
            <a:r>
              <a:rPr lang="en-US" sz="2600" dirty="0"/>
              <a:t>There are fish below Marengo in the summer time!</a:t>
            </a:r>
          </a:p>
        </p:txBody>
      </p:sp>
      <p:sp>
        <p:nvSpPr>
          <p:cNvPr id="10" name="TextBox 9"/>
          <p:cNvSpPr txBox="1"/>
          <p:nvPr/>
        </p:nvSpPr>
        <p:spPr>
          <a:xfrm>
            <a:off x="4127269" y="3081203"/>
            <a:ext cx="3449782" cy="2646878"/>
          </a:xfrm>
          <a:prstGeom prst="rect">
            <a:avLst/>
          </a:prstGeom>
          <a:noFill/>
        </p:spPr>
        <p:txBody>
          <a:bodyPr wrap="square" rtlCol="0">
            <a:spAutoFit/>
          </a:bodyPr>
          <a:lstStyle/>
          <a:p>
            <a:r>
              <a:rPr lang="en-US" sz="2600" dirty="0"/>
              <a:t>We carefully moved:</a:t>
            </a:r>
          </a:p>
          <a:p>
            <a:endParaRPr lang="en-US" sz="2600" dirty="0"/>
          </a:p>
          <a:p>
            <a:pPr marL="514350" indent="-514350">
              <a:buFont typeface="+mj-lt"/>
              <a:buAutoNum type="arabicPeriod"/>
            </a:pPr>
            <a:r>
              <a:rPr lang="en-US" sz="3200" dirty="0"/>
              <a:t>52 - Spring Chinook</a:t>
            </a:r>
          </a:p>
          <a:p>
            <a:pPr marL="514350" indent="-514350">
              <a:buFont typeface="+mj-lt"/>
              <a:buAutoNum type="arabicPeriod"/>
            </a:pPr>
            <a:r>
              <a:rPr lang="en-US" sz="3200" dirty="0"/>
              <a:t>504 - Steelhead</a:t>
            </a:r>
          </a:p>
          <a:p>
            <a:endParaRPr lang="en-US" dirty="0"/>
          </a:p>
        </p:txBody>
      </p:sp>
    </p:spTree>
    <p:extLst>
      <p:ext uri="{BB962C8B-B14F-4D97-AF65-F5344CB8AC3E}">
        <p14:creationId xmlns:p14="http://schemas.microsoft.com/office/powerpoint/2010/main" val="3014145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1"/>
          <p:cNvPicPr>
            <a:picLocks noGrp="1" noChangeAspect="1"/>
          </p:cNvPicPr>
          <p:nvPr>
            <p:ph type="pic" sz="quarter" idx="12"/>
          </p:nvPr>
        </p:nvPicPr>
        <p:blipFill>
          <a:blip r:embed="rId3" cstate="print">
            <a:extLst>
              <a:ext uri="{28A0092B-C50C-407E-A947-70E740481C1C}">
                <a14:useLocalDpi xmlns:a14="http://schemas.microsoft.com/office/drawing/2010/main" val="0"/>
              </a:ext>
            </a:extLst>
          </a:blip>
          <a:stretch>
            <a:fillRect/>
          </a:stretch>
        </p:blipFill>
        <p:spPr>
          <a:xfrm>
            <a:off x="0" y="0"/>
            <a:ext cx="12192000" cy="6858000"/>
          </a:xfrm>
        </p:spPr>
      </p:pic>
      <p:sp>
        <p:nvSpPr>
          <p:cNvPr id="3" name="Title 2">
            <a:extLst>
              <a:ext uri="{FF2B5EF4-FFF2-40B4-BE49-F238E27FC236}">
                <a16:creationId xmlns="" xmlns:a16="http://schemas.microsoft.com/office/drawing/2014/main" id="{EBDC24D3-EEF0-4B69-A174-E4DFF7884894}"/>
              </a:ext>
            </a:extLst>
          </p:cNvPr>
          <p:cNvSpPr>
            <a:spLocks noGrp="1"/>
          </p:cNvSpPr>
          <p:nvPr>
            <p:ph type="ctrTitle"/>
          </p:nvPr>
        </p:nvSpPr>
        <p:spPr>
          <a:xfrm>
            <a:off x="152605" y="5266722"/>
            <a:ext cx="5282503" cy="1447344"/>
          </a:xfrm>
          <a:solidFill>
            <a:schemeClr val="tx1">
              <a:alpha val="60000"/>
            </a:schemeClr>
          </a:solidFill>
        </p:spPr>
        <p:txBody>
          <a:bodyPr/>
          <a:lstStyle/>
          <a:p>
            <a:r>
              <a:rPr lang="en-US" dirty="0"/>
              <a:t>Thanks</a:t>
            </a:r>
          </a:p>
        </p:txBody>
      </p:sp>
      <p:cxnSp>
        <p:nvCxnSpPr>
          <p:cNvPr id="5" name="Straight Connector 4" descr="Divider line">
            <a:extLst>
              <a:ext uri="{FF2B5EF4-FFF2-40B4-BE49-F238E27FC236}">
                <a16:creationId xmlns="" xmlns:a16="http://schemas.microsoft.com/office/drawing/2014/main" id="{FE07C9EC-5158-440C-995A-EAC50D3E05DA}"/>
              </a:ext>
              <a:ext uri="{C183D7F6-B498-43B3-948B-1728B52AA6E4}">
                <adec:decorative xmlns="" xmlns:adec="http://schemas.microsoft.com/office/drawing/2017/decorative" val="1"/>
              </a:ext>
            </a:extLst>
          </p:cNvPr>
          <p:cNvCxnSpPr>
            <a:cxnSpLocks/>
          </p:cNvCxnSpPr>
          <p:nvPr/>
        </p:nvCxnSpPr>
        <p:spPr>
          <a:xfrm>
            <a:off x="3554806" y="5495523"/>
            <a:ext cx="0" cy="1100190"/>
          </a:xfrm>
          <a:prstGeom prst="line">
            <a:avLst/>
          </a:prstGeom>
        </p:spPr>
        <p:style>
          <a:lnRef idx="1">
            <a:schemeClr val="accent1"/>
          </a:lnRef>
          <a:fillRef idx="0">
            <a:schemeClr val="accent1"/>
          </a:fillRef>
          <a:effectRef idx="0">
            <a:schemeClr val="accent1"/>
          </a:effectRef>
          <a:fontRef idx="minor">
            <a:schemeClr val="tx1"/>
          </a:fontRef>
        </p:style>
      </p:cxnSp>
      <p:pic>
        <p:nvPicPr>
          <p:cNvPr id="17" name="Picture 1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788027" y="5577432"/>
            <a:ext cx="1413861" cy="936373"/>
          </a:xfrm>
          <a:prstGeom prst="rect">
            <a:avLst/>
          </a:prstGeom>
        </p:spPr>
      </p:pic>
      <p:sp>
        <p:nvSpPr>
          <p:cNvPr id="4" name="TextBox 3">
            <a:extLst>
              <a:ext uri="{FF2B5EF4-FFF2-40B4-BE49-F238E27FC236}">
                <a16:creationId xmlns="" xmlns:a16="http://schemas.microsoft.com/office/drawing/2014/main" id="{93328AFC-575C-4742-A651-4AB11D0AF766}"/>
              </a:ext>
            </a:extLst>
          </p:cNvPr>
          <p:cNvSpPr txBox="1"/>
          <p:nvPr/>
        </p:nvSpPr>
        <p:spPr>
          <a:xfrm>
            <a:off x="7036067" y="6570132"/>
            <a:ext cx="5155933" cy="287867"/>
          </a:xfrm>
          <a:prstGeom prst="rect">
            <a:avLst/>
          </a:prstGeom>
          <a:solidFill>
            <a:schemeClr val="tx1"/>
          </a:solidFill>
        </p:spPr>
        <p:txBody>
          <a:bodyPr wrap="square" lIns="0" tIns="0" rIns="0" bIns="0" rtlCol="0">
            <a:noAutofit/>
          </a:bodyPr>
          <a:lstStyle/>
          <a:p>
            <a:pPr algn="l"/>
            <a:r>
              <a:rPr lang="en-US" dirty="0">
                <a:solidFill>
                  <a:schemeClr val="bg1"/>
                </a:solidFill>
                <a:latin typeface="+mn-lt"/>
              </a:rPr>
              <a:t>Floodplain connectivity on PA 18 completed in 2017</a:t>
            </a:r>
          </a:p>
        </p:txBody>
      </p:sp>
    </p:spTree>
    <p:extLst>
      <p:ext uri="{BB962C8B-B14F-4D97-AF65-F5344CB8AC3E}">
        <p14:creationId xmlns:p14="http://schemas.microsoft.com/office/powerpoint/2010/main" val="364372250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2_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22042</TotalTime>
  <Words>1429</Words>
  <Application>Microsoft Office PowerPoint</Application>
  <PresentationFormat>Widescreen</PresentationFormat>
  <Paragraphs>253</Paragraphs>
  <Slides>30</Slides>
  <Notes>27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30</vt:i4>
      </vt:variant>
    </vt:vector>
  </HeadingPairs>
  <TitlesOfParts>
    <vt:vector size="40" baseType="lpstr">
      <vt:lpstr>Adobe Devanagari</vt:lpstr>
      <vt:lpstr>Arial</vt:lpstr>
      <vt:lpstr>Calibri</vt:lpstr>
      <vt:lpstr>Constantia</vt:lpstr>
      <vt:lpstr>Rockwell</vt:lpstr>
      <vt:lpstr>Segoe UI Semibold</vt:lpstr>
      <vt:lpstr>Times New Roman</vt:lpstr>
      <vt:lpstr>Wingdings</vt:lpstr>
      <vt:lpstr>Wingdings 2</vt:lpstr>
      <vt:lpstr>2_Flow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Design Components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Side Channels to improve Floodplain Connectivity</vt:lpstr>
      <vt:lpstr>        Gravel Bars for in Channel Complexity</vt:lpstr>
      <vt:lpstr>         Large wood to increase Channel and Floodplain Roughness</vt:lpstr>
      <vt:lpstr>        Gravel Deposition for Spawning Beds and Hyporheic Flow</vt:lpstr>
      <vt:lpstr>PowerPoint Presentation</vt:lpstr>
      <vt:lpstr>Thanks</vt:lpstr>
    </vt:vector>
  </TitlesOfParts>
  <Company>CTUIR</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Kris Fischer</dc:creator>
  <cp:lastModifiedBy>Kris Fischer</cp:lastModifiedBy>
  <cp:revision>224</cp:revision>
  <cp:lastPrinted>2021-12-14T19:33:30Z</cp:lastPrinted>
  <dcterms:created xsi:type="dcterms:W3CDTF">2021-06-01T16:54:44Z</dcterms:created>
  <dcterms:modified xsi:type="dcterms:W3CDTF">2021-12-14T19:37:19Z</dcterms:modified>
</cp:coreProperties>
</file>